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2"/>
    <p:sldId id="257" r:id="rId13"/>
    <p:sldId id="258" r:id="rId14"/>
    <p:sldId id="259" r:id="rId15"/>
    <p:sldId id="260" r:id="rId16"/>
    <p:sldId id="261" r:id="rId17"/>
    <p:sldId id="262" r:id="rId18"/>
    <p:sldId id="263" r:id="rId19"/>
    <p:sldId id="264" r:id="rId20"/>
    <p:sldId id="265" r:id="rId21"/>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slides/slide7.xml" Type="http://schemas.openxmlformats.org/officeDocument/2006/relationships/slide"/><Relationship Id="rId19" Target="slides/slide8.xml" Type="http://schemas.openxmlformats.org/officeDocument/2006/relationships/slide"/><Relationship Id="rId2" Target="presProps.xml" Type="http://schemas.openxmlformats.org/officeDocument/2006/relationships/presProps"/><Relationship Id="rId20" Target="slides/slide9.xml" Type="http://schemas.openxmlformats.org/officeDocument/2006/relationships/slide"/><Relationship Id="rId21"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675462" cy="824630"/>
          </a:xfrm>
          <a:custGeom>
            <a:avLst/>
            <a:gdLst/>
            <a:ahLst/>
            <a:cxnLst/>
            <a:rect r="r" b="b" t="t" l="l"/>
            <a:pathLst>
              <a:path h="824630" w="675462">
                <a:moveTo>
                  <a:pt x="0" y="0"/>
                </a:moveTo>
                <a:lnTo>
                  <a:pt x="675462" y="0"/>
                </a:lnTo>
                <a:lnTo>
                  <a:pt x="675462" y="824630"/>
                </a:lnTo>
                <a:lnTo>
                  <a:pt x="0" y="8246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111642">
            <a:off x="13066159" y="543763"/>
            <a:ext cx="10443683" cy="8487866"/>
          </a:xfrm>
          <a:custGeom>
            <a:avLst/>
            <a:gdLst/>
            <a:ahLst/>
            <a:cxnLst/>
            <a:rect r="r" b="b" t="t" l="l"/>
            <a:pathLst>
              <a:path h="8487866" w="10443683">
                <a:moveTo>
                  <a:pt x="0" y="0"/>
                </a:moveTo>
                <a:lnTo>
                  <a:pt x="10443682" y="0"/>
                </a:lnTo>
                <a:lnTo>
                  <a:pt x="10443682" y="8487866"/>
                </a:lnTo>
                <a:lnTo>
                  <a:pt x="0" y="848786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2623348"/>
            <a:ext cx="12769364" cy="3992267"/>
          </a:xfrm>
          <a:prstGeom prst="rect">
            <a:avLst/>
          </a:prstGeom>
        </p:spPr>
        <p:txBody>
          <a:bodyPr anchor="t" rtlCol="false" tIns="0" lIns="0" bIns="0" rIns="0">
            <a:spAutoFit/>
          </a:bodyPr>
          <a:lstStyle/>
          <a:p>
            <a:pPr>
              <a:lnSpc>
                <a:spcPts val="10301"/>
              </a:lnSpc>
            </a:pPr>
            <a:r>
              <a:rPr lang="en-US" sz="10405">
                <a:solidFill>
                  <a:srgbClr val="004AAD"/>
                </a:solidFill>
                <a:latin typeface="Montserrat Classic Bold"/>
              </a:rPr>
              <a:t>DATA ANALYTICS PROCESS FOR TRANSPORTATION</a:t>
            </a:r>
          </a:p>
        </p:txBody>
      </p:sp>
      <p:sp>
        <p:nvSpPr>
          <p:cNvPr name="TextBox 6" id="6"/>
          <p:cNvSpPr txBox="true"/>
          <p:nvPr/>
        </p:nvSpPr>
        <p:spPr>
          <a:xfrm rot="0">
            <a:off x="1704162" y="1078950"/>
            <a:ext cx="2614278" cy="504825"/>
          </a:xfrm>
          <a:prstGeom prst="rect">
            <a:avLst/>
          </a:prstGeom>
        </p:spPr>
        <p:txBody>
          <a:bodyPr anchor="t" rtlCol="false" tIns="0" lIns="0" bIns="0" rIns="0">
            <a:spAutoFit/>
          </a:bodyPr>
          <a:lstStyle/>
          <a:p>
            <a:pPr>
              <a:lnSpc>
                <a:spcPts val="4199"/>
              </a:lnSpc>
            </a:pPr>
            <a:r>
              <a:rPr lang="en-US" sz="2999">
                <a:solidFill>
                  <a:srgbClr val="004AAD"/>
                </a:solidFill>
                <a:latin typeface="Montserrat Classic Bold Italics"/>
              </a:rPr>
              <a:t>Trainity</a:t>
            </a:r>
          </a:p>
        </p:txBody>
      </p:sp>
      <p:sp>
        <p:nvSpPr>
          <p:cNvPr name="TextBox 7" id="7"/>
          <p:cNvSpPr txBox="true"/>
          <p:nvPr/>
        </p:nvSpPr>
        <p:spPr>
          <a:xfrm rot="0">
            <a:off x="11048494" y="8128968"/>
            <a:ext cx="5499140" cy="845830"/>
          </a:xfrm>
          <a:prstGeom prst="rect">
            <a:avLst/>
          </a:prstGeom>
        </p:spPr>
        <p:txBody>
          <a:bodyPr anchor="t" rtlCol="false" tIns="0" lIns="0" bIns="0" rIns="0">
            <a:spAutoFit/>
          </a:bodyPr>
          <a:lstStyle/>
          <a:p>
            <a:pPr algn="ctr">
              <a:lnSpc>
                <a:spcPts val="6300"/>
              </a:lnSpc>
              <a:spcBef>
                <a:spcPct val="0"/>
              </a:spcBef>
            </a:pPr>
            <a:r>
              <a:rPr lang="en-US" sz="6300">
                <a:solidFill>
                  <a:srgbClr val="004AAD"/>
                </a:solidFill>
                <a:latin typeface="Montserrat Classic Bold"/>
              </a:rPr>
              <a:t>BY- SACHIN 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664043">
            <a:off x="-4052117" y="-737535"/>
            <a:ext cx="11511802" cy="11511802"/>
          </a:xfrm>
          <a:custGeom>
            <a:avLst/>
            <a:gdLst/>
            <a:ahLst/>
            <a:cxnLst/>
            <a:rect r="r" b="b" t="t" l="l"/>
            <a:pathLst>
              <a:path h="11511802" w="11511802">
                <a:moveTo>
                  <a:pt x="0" y="0"/>
                </a:moveTo>
                <a:lnTo>
                  <a:pt x="11511802" y="0"/>
                </a:lnTo>
                <a:lnTo>
                  <a:pt x="11511802" y="11511802"/>
                </a:lnTo>
                <a:lnTo>
                  <a:pt x="0" y="11511802"/>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284008">
            <a:off x="12761683" y="7147182"/>
            <a:ext cx="4789367" cy="7690070"/>
          </a:xfrm>
          <a:custGeom>
            <a:avLst/>
            <a:gdLst/>
            <a:ahLst/>
            <a:cxnLst/>
            <a:rect r="r" b="b" t="t" l="l"/>
            <a:pathLst>
              <a:path h="7690070" w="4789367">
                <a:moveTo>
                  <a:pt x="0" y="0"/>
                </a:moveTo>
                <a:lnTo>
                  <a:pt x="4789367" y="0"/>
                </a:lnTo>
                <a:lnTo>
                  <a:pt x="4789367" y="7690070"/>
                </a:lnTo>
                <a:lnTo>
                  <a:pt x="0" y="7690070"/>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428057" y="4286979"/>
            <a:ext cx="7431887"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a:rPr>
              <a:t>THANK YOU</a:t>
            </a:r>
          </a:p>
        </p:txBody>
      </p:sp>
      <p:sp>
        <p:nvSpPr>
          <p:cNvPr name="Freeform 5" id="5"/>
          <p:cNvSpPr/>
          <p:nvPr/>
        </p:nvSpPr>
        <p:spPr>
          <a:xfrm flipH="false" flipV="false" rot="1505868">
            <a:off x="9245019" y="-4340343"/>
            <a:ext cx="12580534" cy="8680686"/>
          </a:xfrm>
          <a:custGeom>
            <a:avLst/>
            <a:gdLst/>
            <a:ahLst/>
            <a:cxnLst/>
            <a:rect r="r" b="b" t="t" l="l"/>
            <a:pathLst>
              <a:path h="8680686" w="12580534">
                <a:moveTo>
                  <a:pt x="0" y="0"/>
                </a:moveTo>
                <a:lnTo>
                  <a:pt x="12580534" y="0"/>
                </a:lnTo>
                <a:lnTo>
                  <a:pt x="12580534" y="8680686"/>
                </a:lnTo>
                <a:lnTo>
                  <a:pt x="0" y="8680686"/>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190625"/>
            <a:ext cx="12230230"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TABLE OF CONTENT</a:t>
            </a:r>
          </a:p>
        </p:txBody>
      </p:sp>
      <p:sp>
        <p:nvSpPr>
          <p:cNvPr name="TextBox 3" id="3"/>
          <p:cNvSpPr txBox="true"/>
          <p:nvPr/>
        </p:nvSpPr>
        <p:spPr>
          <a:xfrm rot="0">
            <a:off x="1028700" y="2543797"/>
            <a:ext cx="3817979" cy="7132324"/>
          </a:xfrm>
          <a:prstGeom prst="rect">
            <a:avLst/>
          </a:prstGeom>
        </p:spPr>
        <p:txBody>
          <a:bodyPr anchor="t" rtlCol="false" tIns="0" lIns="0" bIns="0" rIns="0">
            <a:spAutoFit/>
          </a:bodyPr>
          <a:lstStyle/>
          <a:p>
            <a:pPr marL="712465" indent="-356233" lvl="1">
              <a:lnSpc>
                <a:spcPts val="8249"/>
              </a:lnSpc>
              <a:buFont typeface="Arial"/>
              <a:buChar char="•"/>
            </a:pPr>
            <a:r>
              <a:rPr lang="en-US" sz="3299">
                <a:solidFill>
                  <a:srgbClr val="2E2E2E"/>
                </a:solidFill>
                <a:latin typeface="Montserrat Classic"/>
              </a:rPr>
              <a:t>Introduction</a:t>
            </a:r>
          </a:p>
          <a:p>
            <a:pPr marL="712465" indent="-356233" lvl="1">
              <a:lnSpc>
                <a:spcPts val="8249"/>
              </a:lnSpc>
              <a:buFont typeface="Arial"/>
              <a:buChar char="•"/>
            </a:pPr>
            <a:r>
              <a:rPr lang="en-US" sz="3299">
                <a:solidFill>
                  <a:srgbClr val="2E2E2E"/>
                </a:solidFill>
                <a:latin typeface="Montserrat Classic"/>
              </a:rPr>
              <a:t>Plan</a:t>
            </a:r>
          </a:p>
          <a:p>
            <a:pPr marL="712465" indent="-356233" lvl="1">
              <a:lnSpc>
                <a:spcPts val="8249"/>
              </a:lnSpc>
              <a:buFont typeface="Arial"/>
              <a:buChar char="•"/>
            </a:pPr>
            <a:r>
              <a:rPr lang="en-US" sz="3299">
                <a:solidFill>
                  <a:srgbClr val="2E2E2E"/>
                </a:solidFill>
                <a:latin typeface="Montserrat Classic"/>
              </a:rPr>
              <a:t>Prepare</a:t>
            </a:r>
          </a:p>
          <a:p>
            <a:pPr marL="712465" indent="-356233" lvl="1">
              <a:lnSpc>
                <a:spcPts val="8249"/>
              </a:lnSpc>
              <a:buFont typeface="Arial"/>
              <a:buChar char="•"/>
            </a:pPr>
            <a:r>
              <a:rPr lang="en-US" sz="3299">
                <a:solidFill>
                  <a:srgbClr val="2E2E2E"/>
                </a:solidFill>
                <a:latin typeface="Montserrat Classic"/>
              </a:rPr>
              <a:t>Process</a:t>
            </a:r>
          </a:p>
          <a:p>
            <a:pPr marL="712465" indent="-356233" lvl="1">
              <a:lnSpc>
                <a:spcPts val="8249"/>
              </a:lnSpc>
              <a:buFont typeface="Arial"/>
              <a:buChar char="•"/>
            </a:pPr>
            <a:r>
              <a:rPr lang="en-US" sz="3299">
                <a:solidFill>
                  <a:srgbClr val="2E2E2E"/>
                </a:solidFill>
                <a:latin typeface="Montserrat Classic"/>
              </a:rPr>
              <a:t>Analyze</a:t>
            </a:r>
          </a:p>
          <a:p>
            <a:pPr marL="712465" indent="-356233" lvl="1">
              <a:lnSpc>
                <a:spcPts val="8249"/>
              </a:lnSpc>
              <a:buFont typeface="Arial"/>
              <a:buChar char="•"/>
            </a:pPr>
            <a:r>
              <a:rPr lang="en-US" sz="3299">
                <a:solidFill>
                  <a:srgbClr val="2E2E2E"/>
                </a:solidFill>
                <a:latin typeface="Montserrat Classic"/>
              </a:rPr>
              <a:t>Share</a:t>
            </a:r>
          </a:p>
          <a:p>
            <a:pPr marL="712465" indent="-356233" lvl="1">
              <a:lnSpc>
                <a:spcPts val="8249"/>
              </a:lnSpc>
              <a:buFont typeface="Arial"/>
              <a:buChar char="•"/>
            </a:pPr>
            <a:r>
              <a:rPr lang="en-US" sz="3299">
                <a:solidFill>
                  <a:srgbClr val="2E2E2E"/>
                </a:solidFill>
                <a:latin typeface="Montserrat Classic"/>
              </a:rPr>
              <a:t>Act</a:t>
            </a:r>
          </a:p>
        </p:txBody>
      </p:sp>
      <p:sp>
        <p:nvSpPr>
          <p:cNvPr name="Freeform 4" id="4"/>
          <p:cNvSpPr/>
          <p:nvPr/>
        </p:nvSpPr>
        <p:spPr>
          <a:xfrm flipH="false" flipV="false" rot="-1625759">
            <a:off x="10837013" y="-4312634"/>
            <a:ext cx="9495369" cy="7717145"/>
          </a:xfrm>
          <a:custGeom>
            <a:avLst/>
            <a:gdLst/>
            <a:ahLst/>
            <a:cxnLst/>
            <a:rect r="r" b="b" t="t" l="l"/>
            <a:pathLst>
              <a:path h="7717145" w="9495369">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10002543" y="1356571"/>
            <a:ext cx="10884489" cy="8846121"/>
          </a:xfrm>
          <a:custGeom>
            <a:avLst/>
            <a:gdLst/>
            <a:ahLst/>
            <a:cxnLst/>
            <a:rect r="r" b="b" t="t" l="l"/>
            <a:pathLst>
              <a:path h="8846121" w="10884489">
                <a:moveTo>
                  <a:pt x="0" y="0"/>
                </a:moveTo>
                <a:lnTo>
                  <a:pt x="10884489" y="0"/>
                </a:lnTo>
                <a:lnTo>
                  <a:pt x="10884489"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626730"/>
            <a:ext cx="11339643"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a:rPr>
              <a:t>INTRODUCTION</a:t>
            </a:r>
          </a:p>
        </p:txBody>
      </p:sp>
      <p:sp>
        <p:nvSpPr>
          <p:cNvPr name="TextBox 4" id="4"/>
          <p:cNvSpPr txBox="true"/>
          <p:nvPr/>
        </p:nvSpPr>
        <p:spPr>
          <a:xfrm rot="0">
            <a:off x="1028700" y="4115341"/>
            <a:ext cx="8115300" cy="3334386"/>
          </a:xfrm>
          <a:prstGeom prst="rect">
            <a:avLst/>
          </a:prstGeom>
        </p:spPr>
        <p:txBody>
          <a:bodyPr anchor="t" rtlCol="false" tIns="0" lIns="0" bIns="0" rIns="0">
            <a:spAutoFit/>
          </a:bodyPr>
          <a:lstStyle/>
          <a:p>
            <a:pPr>
              <a:lnSpc>
                <a:spcPts val="4479"/>
              </a:lnSpc>
            </a:pPr>
            <a:r>
              <a:rPr lang="en-US" sz="2799">
                <a:solidFill>
                  <a:srgbClr val="2E2E2E"/>
                </a:solidFill>
                <a:latin typeface="Montserrat Classic"/>
              </a:rPr>
              <a:t>This real world scenario is based on how a person plans, prepares and analyzes his data / current scenario and needs to buy a product accordingly.</a:t>
            </a:r>
          </a:p>
          <a:p>
            <a:pPr>
              <a:lnSpc>
                <a:spcPts val="4479"/>
              </a:lnSpc>
            </a:pPr>
            <a:r>
              <a:rPr lang="en-US" sz="2799">
                <a:solidFill>
                  <a:srgbClr val="2E2E2E"/>
                </a:solidFill>
                <a:latin typeface="Montserrat Classic"/>
              </a:rPr>
              <a:t>So from the analyzed data one plan and execute accordingly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5690637" y="-3861861"/>
            <a:ext cx="14345355" cy="14345355"/>
          </a:xfrm>
          <a:custGeom>
            <a:avLst/>
            <a:gdLst/>
            <a:ahLst/>
            <a:cxnLst/>
            <a:rect r="r" b="b" t="t" l="l"/>
            <a:pathLst>
              <a:path h="14345355" w="14345355">
                <a:moveTo>
                  <a:pt x="0" y="0"/>
                </a:moveTo>
                <a:lnTo>
                  <a:pt x="14345355" y="0"/>
                </a:lnTo>
                <a:lnTo>
                  <a:pt x="14345355"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9293">
            <a:off x="12170918" y="-745657"/>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368039"/>
            <a:ext cx="4859468"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a:rPr>
              <a:t>PLAN</a:t>
            </a:r>
          </a:p>
        </p:txBody>
      </p:sp>
      <p:sp>
        <p:nvSpPr>
          <p:cNvPr name="TextBox 5" id="5"/>
          <p:cNvSpPr txBox="true"/>
          <p:nvPr/>
        </p:nvSpPr>
        <p:spPr>
          <a:xfrm rot="0">
            <a:off x="1028700" y="3632083"/>
            <a:ext cx="10679399" cy="5614671"/>
          </a:xfrm>
          <a:prstGeom prst="rect">
            <a:avLst/>
          </a:prstGeom>
        </p:spPr>
        <p:txBody>
          <a:bodyPr anchor="t" rtlCol="false" tIns="0" lIns="0" bIns="0" rIns="0">
            <a:spAutoFit/>
          </a:bodyPr>
          <a:lstStyle/>
          <a:p>
            <a:pPr>
              <a:lnSpc>
                <a:spcPts val="4959"/>
              </a:lnSpc>
            </a:pPr>
            <a:r>
              <a:rPr lang="en-US" sz="3099">
                <a:solidFill>
                  <a:srgbClr val="2E2E2E"/>
                </a:solidFill>
                <a:latin typeface="Montserrat Classic"/>
              </a:rPr>
              <a:t>Planning is the first stage in any process as one has to get the idea of actions one has to perform.</a:t>
            </a:r>
          </a:p>
          <a:p>
            <a:pPr>
              <a:lnSpc>
                <a:spcPts val="4959"/>
              </a:lnSpc>
            </a:pPr>
          </a:p>
          <a:p>
            <a:pPr>
              <a:lnSpc>
                <a:spcPts val="4959"/>
              </a:lnSpc>
            </a:pPr>
            <a:r>
              <a:rPr lang="en-US" sz="3099">
                <a:solidFill>
                  <a:srgbClr val="2E2E2E"/>
                </a:solidFill>
                <a:latin typeface="Montserrat Classic"/>
              </a:rPr>
              <a:t>In the planning stage of this process one decides whether the person has to take air, road, railway transport before buying a ticket to reach the destination.</a:t>
            </a:r>
          </a:p>
          <a:p>
            <a:pPr>
              <a:lnSpc>
                <a:spcPts val="4959"/>
              </a:lnSpc>
            </a:pPr>
            <a:r>
              <a:rPr lang="en-US" sz="3099">
                <a:solidFill>
                  <a:srgbClr val="2E2E2E"/>
                </a:solidFill>
                <a:latin typeface="Montserrat Classic"/>
              </a:rPr>
              <a:t>In this stage one has to check which would be the efficient and easiest method to reach the destination.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664043">
            <a:off x="-4052117" y="-737535"/>
            <a:ext cx="11511802" cy="11511802"/>
          </a:xfrm>
          <a:custGeom>
            <a:avLst/>
            <a:gdLst/>
            <a:ahLst/>
            <a:cxnLst/>
            <a:rect r="r" b="b" t="t" l="l"/>
            <a:pathLst>
              <a:path h="11511802" w="11511802">
                <a:moveTo>
                  <a:pt x="0" y="0"/>
                </a:moveTo>
                <a:lnTo>
                  <a:pt x="11511802" y="0"/>
                </a:lnTo>
                <a:lnTo>
                  <a:pt x="11511802" y="11511802"/>
                </a:lnTo>
                <a:lnTo>
                  <a:pt x="0" y="11511802"/>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284008">
            <a:off x="12761683" y="7147182"/>
            <a:ext cx="4789367" cy="7690070"/>
          </a:xfrm>
          <a:custGeom>
            <a:avLst/>
            <a:gdLst/>
            <a:ahLst/>
            <a:cxnLst/>
            <a:rect r="r" b="b" t="t" l="l"/>
            <a:pathLst>
              <a:path h="7690070" w="4789367">
                <a:moveTo>
                  <a:pt x="0" y="0"/>
                </a:moveTo>
                <a:lnTo>
                  <a:pt x="4789367" y="0"/>
                </a:lnTo>
                <a:lnTo>
                  <a:pt x="4789367" y="7690070"/>
                </a:lnTo>
                <a:lnTo>
                  <a:pt x="0" y="7690070"/>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190625"/>
            <a:ext cx="6485068"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a:rPr>
              <a:t>PREPARE</a:t>
            </a:r>
          </a:p>
        </p:txBody>
      </p:sp>
      <p:sp>
        <p:nvSpPr>
          <p:cNvPr name="TextBox 5" id="5"/>
          <p:cNvSpPr txBox="true"/>
          <p:nvPr/>
        </p:nvSpPr>
        <p:spPr>
          <a:xfrm rot="0">
            <a:off x="1028700" y="3369220"/>
            <a:ext cx="10247710" cy="5614671"/>
          </a:xfrm>
          <a:prstGeom prst="rect">
            <a:avLst/>
          </a:prstGeom>
        </p:spPr>
        <p:txBody>
          <a:bodyPr anchor="t" rtlCol="false" tIns="0" lIns="0" bIns="0" rIns="0">
            <a:spAutoFit/>
          </a:bodyPr>
          <a:lstStyle/>
          <a:p>
            <a:pPr>
              <a:lnSpc>
                <a:spcPts val="4959"/>
              </a:lnSpc>
            </a:pPr>
            <a:r>
              <a:rPr lang="en-US" sz="3099">
                <a:solidFill>
                  <a:srgbClr val="2E2E2E"/>
                </a:solidFill>
                <a:latin typeface="Montserrat Classic"/>
              </a:rPr>
              <a:t>In this stage after planning and selection of the method of transportation, one has to check how much money one has to spend to buy a ticket for the transportation. If the selected method has high cost one will look out for other method.</a:t>
            </a:r>
          </a:p>
          <a:p>
            <a:pPr>
              <a:lnSpc>
                <a:spcPts val="4959"/>
              </a:lnSpc>
            </a:pPr>
            <a:r>
              <a:rPr lang="en-US" sz="3099">
                <a:solidFill>
                  <a:srgbClr val="2E2E2E"/>
                </a:solidFill>
                <a:latin typeface="Montserrat Classic"/>
              </a:rPr>
              <a:t>And one also to find the way to get the money to buy the ticket. If the budget is low and cost is high but it is an emergency one has to find way to get that money.</a:t>
            </a:r>
          </a:p>
        </p:txBody>
      </p:sp>
      <p:sp>
        <p:nvSpPr>
          <p:cNvPr name="Freeform 6" id="6"/>
          <p:cNvSpPr/>
          <p:nvPr/>
        </p:nvSpPr>
        <p:spPr>
          <a:xfrm flipH="false" flipV="false" rot="1505868">
            <a:off x="9245019" y="-4340343"/>
            <a:ext cx="12580534" cy="8680686"/>
          </a:xfrm>
          <a:custGeom>
            <a:avLst/>
            <a:gdLst/>
            <a:ahLst/>
            <a:cxnLst/>
            <a:rect r="r" b="b" t="t" l="l"/>
            <a:pathLst>
              <a:path h="8680686" w="12580534">
                <a:moveTo>
                  <a:pt x="0" y="0"/>
                </a:moveTo>
                <a:lnTo>
                  <a:pt x="12580534" y="0"/>
                </a:lnTo>
                <a:lnTo>
                  <a:pt x="12580534" y="8680686"/>
                </a:lnTo>
                <a:lnTo>
                  <a:pt x="0" y="8680686"/>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525861">
            <a:off x="8777887" y="-2612009"/>
            <a:ext cx="13709384" cy="13709384"/>
          </a:xfrm>
          <a:custGeom>
            <a:avLst/>
            <a:gdLst/>
            <a:ahLst/>
            <a:cxnLst/>
            <a:rect r="r" b="b" t="t" l="l"/>
            <a:pathLst>
              <a:path h="13709384" w="13709384">
                <a:moveTo>
                  <a:pt x="0" y="0"/>
                </a:moveTo>
                <a:lnTo>
                  <a:pt x="13709384" y="0"/>
                </a:lnTo>
                <a:lnTo>
                  <a:pt x="13709384" y="13709384"/>
                </a:lnTo>
                <a:lnTo>
                  <a:pt x="0" y="1370938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190625"/>
            <a:ext cx="7110543"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a:rPr>
              <a:t>PROCESS</a:t>
            </a:r>
          </a:p>
        </p:txBody>
      </p:sp>
      <p:sp>
        <p:nvSpPr>
          <p:cNvPr name="TextBox 4" id="4"/>
          <p:cNvSpPr txBox="true"/>
          <p:nvPr/>
        </p:nvSpPr>
        <p:spPr>
          <a:xfrm rot="0">
            <a:off x="1028700" y="3028562"/>
            <a:ext cx="9102645" cy="4357371"/>
          </a:xfrm>
          <a:prstGeom prst="rect">
            <a:avLst/>
          </a:prstGeom>
        </p:spPr>
        <p:txBody>
          <a:bodyPr anchor="t" rtlCol="false" tIns="0" lIns="0" bIns="0" rIns="0">
            <a:spAutoFit/>
          </a:bodyPr>
          <a:lstStyle/>
          <a:p>
            <a:pPr>
              <a:lnSpc>
                <a:spcPts val="4959"/>
              </a:lnSpc>
            </a:pPr>
            <a:r>
              <a:rPr lang="en-US" sz="3099">
                <a:solidFill>
                  <a:srgbClr val="2E2E2E"/>
                </a:solidFill>
                <a:latin typeface="Montserrat Classic"/>
              </a:rPr>
              <a:t>In this stage after selecting a method one has to check for further specifications.</a:t>
            </a:r>
          </a:p>
          <a:p>
            <a:pPr>
              <a:lnSpc>
                <a:spcPts val="4959"/>
              </a:lnSpc>
            </a:pPr>
            <a:r>
              <a:rPr lang="en-US" sz="3099">
                <a:solidFill>
                  <a:srgbClr val="2E2E2E"/>
                </a:solidFill>
                <a:latin typeface="Montserrat Classic"/>
              </a:rPr>
              <a:t>If selecting air transportation one has to check which one to be selected a direct flight or connecting flight according to one's comfit. Similarly for rail one has to look for which tier and seat has to selected.</a:t>
            </a:r>
          </a:p>
        </p:txBody>
      </p:sp>
      <p:sp>
        <p:nvSpPr>
          <p:cNvPr name="Freeform 5" id="5"/>
          <p:cNvSpPr/>
          <p:nvPr/>
        </p:nvSpPr>
        <p:spPr>
          <a:xfrm flipH="true" flipV="false" rot="8532740">
            <a:off x="-2703495" y="7048838"/>
            <a:ext cx="6729406" cy="5469172"/>
          </a:xfrm>
          <a:custGeom>
            <a:avLst/>
            <a:gdLst/>
            <a:ahLst/>
            <a:cxnLst/>
            <a:rect r="r" b="b" t="t" l="l"/>
            <a:pathLst>
              <a:path h="5469172" w="6729406">
                <a:moveTo>
                  <a:pt x="6729406" y="0"/>
                </a:moveTo>
                <a:lnTo>
                  <a:pt x="0" y="0"/>
                </a:lnTo>
                <a:lnTo>
                  <a:pt x="0" y="5469172"/>
                </a:lnTo>
                <a:lnTo>
                  <a:pt x="6729406" y="5469172"/>
                </a:lnTo>
                <a:lnTo>
                  <a:pt x="6729406"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4408728">
            <a:off x="6461224" y="-4582532"/>
            <a:ext cx="15887340" cy="15887340"/>
          </a:xfrm>
          <a:custGeom>
            <a:avLst/>
            <a:gdLst/>
            <a:ahLst/>
            <a:cxnLst/>
            <a:rect r="r" b="b" t="t" l="l"/>
            <a:pathLst>
              <a:path h="15887340" w="15887340">
                <a:moveTo>
                  <a:pt x="0" y="0"/>
                </a:moveTo>
                <a:lnTo>
                  <a:pt x="15887341" y="0"/>
                </a:lnTo>
                <a:lnTo>
                  <a:pt x="15887341" y="15887340"/>
                </a:lnTo>
                <a:lnTo>
                  <a:pt x="0" y="15887340"/>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148401">
            <a:off x="15297701" y="384797"/>
            <a:ext cx="6729406" cy="5469172"/>
          </a:xfrm>
          <a:custGeom>
            <a:avLst/>
            <a:gdLst/>
            <a:ahLst/>
            <a:cxnLst/>
            <a:rect r="r" b="b" t="t" l="l"/>
            <a:pathLst>
              <a:path h="5469172" w="6729406">
                <a:moveTo>
                  <a:pt x="6729406" y="0"/>
                </a:moveTo>
                <a:lnTo>
                  <a:pt x="0" y="0"/>
                </a:lnTo>
                <a:lnTo>
                  <a:pt x="0" y="5469172"/>
                </a:lnTo>
                <a:lnTo>
                  <a:pt x="6729406" y="5469172"/>
                </a:lnTo>
                <a:lnTo>
                  <a:pt x="672940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891836" y="1008463"/>
            <a:ext cx="5815260"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ANALYZE</a:t>
            </a:r>
          </a:p>
        </p:txBody>
      </p:sp>
      <p:sp>
        <p:nvSpPr>
          <p:cNvPr name="TextBox 5" id="5"/>
          <p:cNvSpPr txBox="true"/>
          <p:nvPr/>
        </p:nvSpPr>
        <p:spPr>
          <a:xfrm rot="0">
            <a:off x="1028700" y="3246838"/>
            <a:ext cx="10066587" cy="5614671"/>
          </a:xfrm>
          <a:prstGeom prst="rect">
            <a:avLst/>
          </a:prstGeom>
        </p:spPr>
        <p:txBody>
          <a:bodyPr anchor="t" rtlCol="false" tIns="0" lIns="0" bIns="0" rIns="0">
            <a:spAutoFit/>
          </a:bodyPr>
          <a:lstStyle/>
          <a:p>
            <a:pPr>
              <a:lnSpc>
                <a:spcPts val="4959"/>
              </a:lnSpc>
            </a:pPr>
            <a:r>
              <a:rPr lang="en-US" sz="3099">
                <a:solidFill>
                  <a:srgbClr val="2E2E2E"/>
                </a:solidFill>
                <a:latin typeface="Montserrat Classic"/>
              </a:rPr>
              <a:t>So in this stage one has to look for all the conditions.</a:t>
            </a:r>
          </a:p>
          <a:p>
            <a:pPr>
              <a:lnSpc>
                <a:spcPts val="4959"/>
              </a:lnSpc>
            </a:pPr>
            <a:r>
              <a:rPr lang="en-US" sz="3099">
                <a:solidFill>
                  <a:srgbClr val="2E2E2E"/>
                </a:solidFill>
                <a:latin typeface="Montserrat Classic"/>
              </a:rPr>
              <a:t>If selecting air transportation one has to check if the flight's arrival time matches the departure of another flight which one has to board. Which means there should be a gap so that one does not miss the flight. Similarly for rail one has to check if there is enough time to board the next train from the arrival station.</a:t>
            </a:r>
          </a:p>
        </p:txBody>
      </p:sp>
      <p:sp>
        <p:nvSpPr>
          <p:cNvPr name="Freeform 6" id="6"/>
          <p:cNvSpPr/>
          <p:nvPr/>
        </p:nvSpPr>
        <p:spPr>
          <a:xfrm flipH="false" flipV="false" rot="1082301">
            <a:off x="-5072607" y="6650746"/>
            <a:ext cx="11928886" cy="8231043"/>
          </a:xfrm>
          <a:custGeom>
            <a:avLst/>
            <a:gdLst/>
            <a:ahLst/>
            <a:cxnLst/>
            <a:rect r="r" b="b" t="t" l="l"/>
            <a:pathLst>
              <a:path h="8231043" w="11928886">
                <a:moveTo>
                  <a:pt x="0" y="0"/>
                </a:moveTo>
                <a:lnTo>
                  <a:pt x="11928886" y="0"/>
                </a:lnTo>
                <a:lnTo>
                  <a:pt x="11928886" y="8231043"/>
                </a:lnTo>
                <a:lnTo>
                  <a:pt x="0" y="8231043"/>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4073461">
            <a:off x="-9281995" y="-5154521"/>
            <a:ext cx="17617704" cy="17617704"/>
          </a:xfrm>
          <a:custGeom>
            <a:avLst/>
            <a:gdLst/>
            <a:ahLst/>
            <a:cxnLst/>
            <a:rect r="r" b="b" t="t" l="l"/>
            <a:pathLst>
              <a:path h="17617704" w="17617704">
                <a:moveTo>
                  <a:pt x="0" y="0"/>
                </a:moveTo>
                <a:lnTo>
                  <a:pt x="17617703" y="0"/>
                </a:lnTo>
                <a:lnTo>
                  <a:pt x="17617703" y="17617703"/>
                </a:lnTo>
                <a:lnTo>
                  <a:pt x="0" y="17617703"/>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181100"/>
            <a:ext cx="5925612" cy="1060447"/>
          </a:xfrm>
          <a:prstGeom prst="rect">
            <a:avLst/>
          </a:prstGeom>
        </p:spPr>
        <p:txBody>
          <a:bodyPr anchor="t" rtlCol="false" tIns="0" lIns="0" bIns="0" rIns="0">
            <a:spAutoFit/>
          </a:bodyPr>
          <a:lstStyle/>
          <a:p>
            <a:pPr>
              <a:lnSpc>
                <a:spcPts val="7999"/>
              </a:lnSpc>
            </a:pPr>
            <a:r>
              <a:rPr lang="en-US" sz="7999">
                <a:solidFill>
                  <a:srgbClr val="004AAD"/>
                </a:solidFill>
                <a:latin typeface="Montserrat Classic Bold"/>
              </a:rPr>
              <a:t>SHARE</a:t>
            </a:r>
          </a:p>
        </p:txBody>
      </p:sp>
      <p:sp>
        <p:nvSpPr>
          <p:cNvPr name="Freeform 4" id="4"/>
          <p:cNvSpPr/>
          <p:nvPr/>
        </p:nvSpPr>
        <p:spPr>
          <a:xfrm flipH="true" flipV="false" rot="-5400000">
            <a:off x="8778703" y="-4549008"/>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3246838"/>
            <a:ext cx="10066587" cy="3728721"/>
          </a:xfrm>
          <a:prstGeom prst="rect">
            <a:avLst/>
          </a:prstGeom>
        </p:spPr>
        <p:txBody>
          <a:bodyPr anchor="t" rtlCol="false" tIns="0" lIns="0" bIns="0" rIns="0">
            <a:spAutoFit/>
          </a:bodyPr>
          <a:lstStyle/>
          <a:p>
            <a:pPr>
              <a:lnSpc>
                <a:spcPts val="4959"/>
              </a:lnSpc>
            </a:pPr>
            <a:r>
              <a:rPr lang="en-US" sz="3099">
                <a:solidFill>
                  <a:srgbClr val="2E2E2E"/>
                </a:solidFill>
                <a:latin typeface="Montserrat Classic"/>
              </a:rPr>
              <a:t>So in this stage one has to share all the specifications to the agent who would buy him a ticket.</a:t>
            </a:r>
          </a:p>
          <a:p>
            <a:pPr>
              <a:lnSpc>
                <a:spcPts val="4959"/>
              </a:lnSpc>
            </a:pPr>
            <a:r>
              <a:rPr lang="en-US" sz="3099">
                <a:solidFill>
                  <a:srgbClr val="2E2E2E"/>
                </a:solidFill>
                <a:latin typeface="Montserrat Classic"/>
              </a:rPr>
              <a:t>Suppose if one books his own ticket he has to share the data to application of the airlines through which he can buy the ticket.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4073461">
            <a:off x="-9281995" y="-5154521"/>
            <a:ext cx="17617704" cy="17617704"/>
          </a:xfrm>
          <a:custGeom>
            <a:avLst/>
            <a:gdLst/>
            <a:ahLst/>
            <a:cxnLst/>
            <a:rect r="r" b="b" t="t" l="l"/>
            <a:pathLst>
              <a:path h="17617704" w="17617704">
                <a:moveTo>
                  <a:pt x="0" y="0"/>
                </a:moveTo>
                <a:lnTo>
                  <a:pt x="17617703" y="0"/>
                </a:lnTo>
                <a:lnTo>
                  <a:pt x="17617703" y="17617703"/>
                </a:lnTo>
                <a:lnTo>
                  <a:pt x="0" y="17617703"/>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181100"/>
            <a:ext cx="5925612" cy="1060447"/>
          </a:xfrm>
          <a:prstGeom prst="rect">
            <a:avLst/>
          </a:prstGeom>
        </p:spPr>
        <p:txBody>
          <a:bodyPr anchor="t" rtlCol="false" tIns="0" lIns="0" bIns="0" rIns="0">
            <a:spAutoFit/>
          </a:bodyPr>
          <a:lstStyle/>
          <a:p>
            <a:pPr>
              <a:lnSpc>
                <a:spcPts val="7999"/>
              </a:lnSpc>
            </a:pPr>
            <a:r>
              <a:rPr lang="en-US" sz="7999">
                <a:solidFill>
                  <a:srgbClr val="004AAD"/>
                </a:solidFill>
                <a:latin typeface="Montserrat Classic Bold"/>
              </a:rPr>
              <a:t>ACT</a:t>
            </a:r>
          </a:p>
        </p:txBody>
      </p:sp>
      <p:sp>
        <p:nvSpPr>
          <p:cNvPr name="Freeform 4" id="4"/>
          <p:cNvSpPr/>
          <p:nvPr/>
        </p:nvSpPr>
        <p:spPr>
          <a:xfrm flipH="true" flipV="false" rot="-5400000">
            <a:off x="8778703" y="-4549008"/>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3246838"/>
            <a:ext cx="10066587" cy="2471421"/>
          </a:xfrm>
          <a:prstGeom prst="rect">
            <a:avLst/>
          </a:prstGeom>
        </p:spPr>
        <p:txBody>
          <a:bodyPr anchor="t" rtlCol="false" tIns="0" lIns="0" bIns="0" rIns="0">
            <a:spAutoFit/>
          </a:bodyPr>
          <a:lstStyle/>
          <a:p>
            <a:pPr>
              <a:lnSpc>
                <a:spcPts val="4959"/>
              </a:lnSpc>
            </a:pPr>
            <a:r>
              <a:rPr lang="en-US" sz="3099">
                <a:solidFill>
                  <a:srgbClr val="2E2E2E"/>
                </a:solidFill>
                <a:latin typeface="Montserrat Classic"/>
              </a:rPr>
              <a:t>So this is the last stage in this stage one has to just buy the ticket and confirm the transaction.</a:t>
            </a:r>
          </a:p>
          <a:p>
            <a:pPr>
              <a:lnSpc>
                <a:spcPts val="4959"/>
              </a:lnSpc>
            </a:pPr>
            <a:r>
              <a:rPr lang="en-US" sz="3099">
                <a:solidFill>
                  <a:srgbClr val="2E2E2E"/>
                </a:solidFill>
                <a:latin typeface="Montserrat Classic"/>
              </a:rPr>
              <a:t>Taking all the data and with reference to all the data buying a ticket for the transportation.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DAFlWSF6huU</dc:identifier>
  <dcterms:modified xsi:type="dcterms:W3CDTF">2011-08-01T06:04:30Z</dcterms:modified>
  <cp:revision>1</cp:revision>
  <dc:title>Trainity</dc:title>
</cp:coreProperties>
</file>