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3" r:id="rId3"/>
    <p:sldId id="257" r:id="rId4"/>
    <p:sldId id="258" r:id="rId5"/>
    <p:sldId id="259" r:id="rId6"/>
    <p:sldId id="260" r:id="rId7"/>
    <p:sldId id="261"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08450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00576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2F848-659B-4278-B11D-551B4E8449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943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684171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228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65786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271904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72610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70606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7B69E-A9B8-4693-BB22-81F22F70B4A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11223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17B69E-A9B8-4693-BB22-81F22F70B4A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86629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17B69E-A9B8-4693-BB22-81F22F70B4AB}"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412653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7B69E-A9B8-4693-BB22-81F22F70B4AB}"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34224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7B69E-A9B8-4693-BB22-81F22F70B4AB}"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8448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86038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17B69E-A9B8-4693-BB22-81F22F70B4A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2F848-659B-4278-B11D-551B4E84492B}" type="slidenum">
              <a:rPr lang="en-IN" smtClean="0"/>
              <a:t>‹#›</a:t>
            </a:fld>
            <a:endParaRPr lang="en-IN"/>
          </a:p>
        </p:txBody>
      </p:sp>
    </p:spTree>
    <p:extLst>
      <p:ext uri="{BB962C8B-B14F-4D97-AF65-F5344CB8AC3E}">
        <p14:creationId xmlns:p14="http://schemas.microsoft.com/office/powerpoint/2010/main" val="160383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17B69E-A9B8-4693-BB22-81F22F70B4AB}" type="datetimeFigureOut">
              <a:rPr lang="en-IN" smtClean="0"/>
              <a:t>28-02-2024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42F848-659B-4278-B11D-551B4E84492B}" type="slidenum">
              <a:rPr lang="en-IN" smtClean="0"/>
              <a:t>‹#›</a:t>
            </a:fld>
            <a:endParaRPr lang="en-IN"/>
          </a:p>
        </p:txBody>
      </p:sp>
    </p:spTree>
    <p:extLst>
      <p:ext uri="{BB962C8B-B14F-4D97-AF65-F5344CB8AC3E}">
        <p14:creationId xmlns:p14="http://schemas.microsoft.com/office/powerpoint/2010/main" val="304879831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5716-BEB5-A096-2BE4-E492080E432B}"/>
              </a:ext>
            </a:extLst>
          </p:cNvPr>
          <p:cNvSpPr>
            <a:spLocks noGrp="1"/>
          </p:cNvSpPr>
          <p:nvPr>
            <p:ph type="ctrTitle"/>
          </p:nvPr>
        </p:nvSpPr>
        <p:spPr>
          <a:xfrm>
            <a:off x="1434165" y="954156"/>
            <a:ext cx="10260530" cy="2270307"/>
          </a:xfrm>
        </p:spPr>
        <p:txBody>
          <a:bodyPr>
            <a:normAutofit/>
          </a:bodyPr>
          <a:lstStyle/>
          <a:p>
            <a:r>
              <a:rPr lang="en-US" b="1" dirty="0"/>
              <a:t>LOG ANALYIS USING SPARK</a:t>
            </a:r>
            <a:endParaRPr lang="en-IN" b="1" dirty="0"/>
          </a:p>
        </p:txBody>
      </p:sp>
    </p:spTree>
    <p:extLst>
      <p:ext uri="{BB962C8B-B14F-4D97-AF65-F5344CB8AC3E}">
        <p14:creationId xmlns:p14="http://schemas.microsoft.com/office/powerpoint/2010/main" val="69439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9489-675D-F304-BBEC-370B22671E09}"/>
              </a:ext>
            </a:extLst>
          </p:cNvPr>
          <p:cNvSpPr>
            <a:spLocks noGrp="1"/>
          </p:cNvSpPr>
          <p:nvPr>
            <p:ph type="ctrTitle"/>
          </p:nvPr>
        </p:nvSpPr>
        <p:spPr>
          <a:xfrm>
            <a:off x="3609474" y="1944304"/>
            <a:ext cx="7895138" cy="2175310"/>
          </a:xfrm>
        </p:spPr>
        <p:txBody>
          <a:bodyPr/>
          <a:lstStyle/>
          <a:p>
            <a:r>
              <a:rPr lang="en-US" dirty="0"/>
              <a:t>Thank You</a:t>
            </a:r>
            <a:endParaRPr lang="en-IN" dirty="0"/>
          </a:p>
        </p:txBody>
      </p:sp>
    </p:spTree>
    <p:extLst>
      <p:ext uri="{BB962C8B-B14F-4D97-AF65-F5344CB8AC3E}">
        <p14:creationId xmlns:p14="http://schemas.microsoft.com/office/powerpoint/2010/main" val="260056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ED5C-7FDB-5A18-9F09-0C337131E39A}"/>
              </a:ext>
            </a:extLst>
          </p:cNvPr>
          <p:cNvSpPr>
            <a:spLocks noGrp="1"/>
          </p:cNvSpPr>
          <p:nvPr>
            <p:ph type="title"/>
          </p:nvPr>
        </p:nvSpPr>
        <p:spPr>
          <a:xfrm>
            <a:off x="2592925" y="1183907"/>
            <a:ext cx="8911687" cy="1087655"/>
          </a:xfrm>
        </p:spPr>
        <p:txBody>
          <a:bodyPr/>
          <a:lstStyle/>
          <a:p>
            <a:r>
              <a:rPr lang="en-US" dirty="0"/>
              <a:t>Project Statement</a:t>
            </a:r>
            <a:endParaRPr lang="en-IN" dirty="0"/>
          </a:p>
        </p:txBody>
      </p:sp>
      <p:sp>
        <p:nvSpPr>
          <p:cNvPr id="3" name="Content Placeholder 2">
            <a:extLst>
              <a:ext uri="{FF2B5EF4-FFF2-40B4-BE49-F238E27FC236}">
                <a16:creationId xmlns:a16="http://schemas.microsoft.com/office/drawing/2014/main" id="{EAA0DEFF-A332-60A9-CDFF-5AD4C171C751}"/>
              </a:ext>
            </a:extLst>
          </p:cNvPr>
          <p:cNvSpPr>
            <a:spLocks noGrp="1"/>
          </p:cNvSpPr>
          <p:nvPr>
            <p:ph idx="1"/>
          </p:nvPr>
        </p:nvSpPr>
        <p:spPr>
          <a:xfrm>
            <a:off x="2589212" y="2492942"/>
            <a:ext cx="8915400" cy="2314879"/>
          </a:xfrm>
        </p:spPr>
        <p:txBody>
          <a:bodyPr/>
          <a:lstStyle/>
          <a:p>
            <a:r>
              <a:rPr lang="en-US" dirty="0"/>
              <a:t>	Utilize Azure Data Factory to ingest data into Azure Storage, and leverage Azure Databricks for log analysis using Apache spark for insights such as error rates, trends and anomalies.                                                                                                                   </a:t>
            </a:r>
            <a:endParaRPr lang="en-IN" dirty="0"/>
          </a:p>
          <a:p>
            <a:endParaRPr lang="en-IN" dirty="0"/>
          </a:p>
        </p:txBody>
      </p:sp>
    </p:spTree>
    <p:extLst>
      <p:ext uri="{BB962C8B-B14F-4D97-AF65-F5344CB8AC3E}">
        <p14:creationId xmlns:p14="http://schemas.microsoft.com/office/powerpoint/2010/main" val="250699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18B8-B806-114B-A21C-6521D89D6FF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A37F0AB4-72C8-606F-0C58-C4668ECCFE6C}"/>
              </a:ext>
            </a:extLst>
          </p:cNvPr>
          <p:cNvSpPr>
            <a:spLocks noGrp="1"/>
          </p:cNvSpPr>
          <p:nvPr>
            <p:ph idx="1"/>
          </p:nvPr>
        </p:nvSpPr>
        <p:spPr>
          <a:xfrm>
            <a:off x="2256183" y="1905000"/>
            <a:ext cx="9248429" cy="4006222"/>
          </a:xfrm>
        </p:spPr>
        <p:txBody>
          <a:bodyPr/>
          <a:lstStyle/>
          <a:p>
            <a:r>
              <a:rPr lang="en-US" dirty="0"/>
              <a:t>The project integrates Azure Data Factory for log data ingestion into Azure Storage and Azure Databricks with Apache Spark for log analysis.</a:t>
            </a:r>
          </a:p>
          <a:p>
            <a:r>
              <a:rPr lang="en-US" dirty="0"/>
              <a:t> It begins with setting up Azure Data Factory to extract log data and orchestrate its movement into Azure Storage. Azure Databricks is then configured to access this data, employing Spark for robust log analysis. </a:t>
            </a:r>
          </a:p>
          <a:p>
            <a:r>
              <a:rPr lang="en-US" dirty="0"/>
              <a:t>Using Spark's distributed computing capabilities, the project conducts various analyses including error rate calculation, trend identification, and anomaly detection within the log data.</a:t>
            </a:r>
          </a:p>
          <a:p>
            <a:r>
              <a:rPr lang="en-US" dirty="0"/>
              <a:t> Leveraging Azure's scalability and reliability, the project offers organizations actionable insights, aiding in system enhancement and informed decision-making based on log data patterns.</a:t>
            </a:r>
            <a:endParaRPr lang="en-IN" dirty="0"/>
          </a:p>
        </p:txBody>
      </p:sp>
    </p:spTree>
    <p:extLst>
      <p:ext uri="{BB962C8B-B14F-4D97-AF65-F5344CB8AC3E}">
        <p14:creationId xmlns:p14="http://schemas.microsoft.com/office/powerpoint/2010/main" val="274560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1100-056E-FBA0-3B0B-82D1E7D7267D}"/>
              </a:ext>
            </a:extLst>
          </p:cNvPr>
          <p:cNvSpPr>
            <a:spLocks noGrp="1"/>
          </p:cNvSpPr>
          <p:nvPr>
            <p:ph type="title"/>
          </p:nvPr>
        </p:nvSpPr>
        <p:spPr/>
        <p:txBody>
          <a:bodyPr/>
          <a:lstStyle/>
          <a:p>
            <a:r>
              <a:rPr lang="en-US" dirty="0"/>
              <a:t>Process flow</a:t>
            </a:r>
            <a:endParaRPr lang="en-IN" dirty="0"/>
          </a:p>
        </p:txBody>
      </p:sp>
      <p:pic>
        <p:nvPicPr>
          <p:cNvPr id="5" name="Content Placeholder 4">
            <a:extLst>
              <a:ext uri="{FF2B5EF4-FFF2-40B4-BE49-F238E27FC236}">
                <a16:creationId xmlns:a16="http://schemas.microsoft.com/office/drawing/2014/main" id="{F4515994-11F1-7871-F15B-DD4030ABE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79575"/>
            <a:ext cx="7704610" cy="4554315"/>
          </a:xfrm>
        </p:spPr>
      </p:pic>
    </p:spTree>
    <p:extLst>
      <p:ext uri="{BB962C8B-B14F-4D97-AF65-F5344CB8AC3E}">
        <p14:creationId xmlns:p14="http://schemas.microsoft.com/office/powerpoint/2010/main" val="249119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3058-4FE9-E81C-D465-1DC12828B2F0}"/>
              </a:ext>
            </a:extLst>
          </p:cNvPr>
          <p:cNvSpPr>
            <a:spLocks noGrp="1"/>
          </p:cNvSpPr>
          <p:nvPr>
            <p:ph type="title"/>
          </p:nvPr>
        </p:nvSpPr>
        <p:spPr>
          <a:xfrm>
            <a:off x="2592925" y="1152939"/>
            <a:ext cx="8911687" cy="983973"/>
          </a:xfrm>
        </p:spPr>
        <p:txBody>
          <a:bodyPr/>
          <a:lstStyle/>
          <a:p>
            <a:r>
              <a:rPr lang="en-US" dirty="0"/>
              <a:t>Azure Resources used:		</a:t>
            </a:r>
            <a:endParaRPr lang="en-IN" dirty="0"/>
          </a:p>
        </p:txBody>
      </p:sp>
      <p:sp>
        <p:nvSpPr>
          <p:cNvPr id="3" name="Content Placeholder 2">
            <a:extLst>
              <a:ext uri="{FF2B5EF4-FFF2-40B4-BE49-F238E27FC236}">
                <a16:creationId xmlns:a16="http://schemas.microsoft.com/office/drawing/2014/main" id="{CAFFABB4-056E-3C68-5DE7-B8C633EC4F87}"/>
              </a:ext>
            </a:extLst>
          </p:cNvPr>
          <p:cNvSpPr>
            <a:spLocks noGrp="1"/>
          </p:cNvSpPr>
          <p:nvPr>
            <p:ph idx="1"/>
          </p:nvPr>
        </p:nvSpPr>
        <p:spPr>
          <a:xfrm>
            <a:off x="2589212" y="2852530"/>
            <a:ext cx="8915400" cy="3058692"/>
          </a:xfrm>
        </p:spPr>
        <p:txBody>
          <a:bodyPr/>
          <a:lstStyle/>
          <a:p>
            <a:r>
              <a:rPr lang="en-US" dirty="0"/>
              <a:t>Azure Storage accounts</a:t>
            </a:r>
          </a:p>
          <a:p>
            <a:r>
              <a:rPr lang="en-US" dirty="0"/>
              <a:t>Azure Data Factory</a:t>
            </a:r>
          </a:p>
          <a:p>
            <a:r>
              <a:rPr lang="en-US" dirty="0"/>
              <a:t>Azure Databricks</a:t>
            </a:r>
            <a:endParaRPr lang="en-IN" dirty="0"/>
          </a:p>
        </p:txBody>
      </p:sp>
    </p:spTree>
    <p:extLst>
      <p:ext uri="{BB962C8B-B14F-4D97-AF65-F5344CB8AC3E}">
        <p14:creationId xmlns:p14="http://schemas.microsoft.com/office/powerpoint/2010/main" val="161621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689B-D069-9F75-BDA6-9357A3C212E4}"/>
              </a:ext>
            </a:extLst>
          </p:cNvPr>
          <p:cNvSpPr>
            <a:spLocks noGrp="1"/>
          </p:cNvSpPr>
          <p:nvPr>
            <p:ph type="title"/>
          </p:nvPr>
        </p:nvSpPr>
        <p:spPr/>
        <p:txBody>
          <a:bodyPr/>
          <a:lstStyle/>
          <a:p>
            <a:r>
              <a:rPr lang="en-US" dirty="0"/>
              <a:t>Project Requirements:</a:t>
            </a:r>
            <a:endParaRPr lang="en-IN" dirty="0"/>
          </a:p>
        </p:txBody>
      </p:sp>
      <p:sp>
        <p:nvSpPr>
          <p:cNvPr id="3" name="Content Placeholder 2">
            <a:extLst>
              <a:ext uri="{FF2B5EF4-FFF2-40B4-BE49-F238E27FC236}">
                <a16:creationId xmlns:a16="http://schemas.microsoft.com/office/drawing/2014/main" id="{D6DCF044-5775-8F53-12D8-5EE3A419A15D}"/>
              </a:ext>
            </a:extLst>
          </p:cNvPr>
          <p:cNvSpPr>
            <a:spLocks noGrp="1"/>
          </p:cNvSpPr>
          <p:nvPr>
            <p:ph idx="1"/>
          </p:nvPr>
        </p:nvSpPr>
        <p:spPr/>
        <p:txBody>
          <a:bodyPr/>
          <a:lstStyle/>
          <a:p>
            <a:r>
              <a:rPr lang="en-US" dirty="0"/>
              <a:t>Generate log data</a:t>
            </a:r>
          </a:p>
          <a:p>
            <a:r>
              <a:rPr lang="en-US" dirty="0"/>
              <a:t>Create a pipeline for copy activity</a:t>
            </a:r>
          </a:p>
          <a:p>
            <a:r>
              <a:rPr lang="en-US" dirty="0"/>
              <a:t>Ingestion of generated log data</a:t>
            </a:r>
          </a:p>
          <a:p>
            <a:r>
              <a:rPr lang="en-US" dirty="0"/>
              <a:t>Create a databricks cluster</a:t>
            </a:r>
          </a:p>
          <a:p>
            <a:r>
              <a:rPr lang="en-US" dirty="0"/>
              <a:t>Write code for data analysis</a:t>
            </a:r>
          </a:p>
        </p:txBody>
      </p:sp>
    </p:spTree>
    <p:extLst>
      <p:ext uri="{BB962C8B-B14F-4D97-AF65-F5344CB8AC3E}">
        <p14:creationId xmlns:p14="http://schemas.microsoft.com/office/powerpoint/2010/main" val="30090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A9F-2277-81FC-6788-1A5B38427A8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B5BA4ED1-0E19-FF0D-1704-46E0776B9BC1}"/>
              </a:ext>
            </a:extLst>
          </p:cNvPr>
          <p:cNvSpPr>
            <a:spLocks noGrp="1"/>
          </p:cNvSpPr>
          <p:nvPr>
            <p:ph idx="1"/>
          </p:nvPr>
        </p:nvSpPr>
        <p:spPr/>
        <p:txBody>
          <a:bodyPr/>
          <a:lstStyle/>
          <a:p>
            <a:r>
              <a:rPr lang="en-US" dirty="0"/>
              <a:t>Firstly, the log data has been generated from a python code</a:t>
            </a:r>
            <a:r>
              <a:rPr lang="en-IN" dirty="0"/>
              <a:t>.</a:t>
            </a:r>
          </a:p>
          <a:p>
            <a:r>
              <a:rPr lang="en-IN" dirty="0"/>
              <a:t>Now this data is ingested into azure blob storage by perform a copy activity using azure data factory.</a:t>
            </a:r>
          </a:p>
          <a:p>
            <a:r>
              <a:rPr lang="en-IN" dirty="0"/>
              <a:t>For this we need to create a pipeline in data factory.</a:t>
            </a:r>
          </a:p>
          <a:p>
            <a:r>
              <a:rPr lang="en-IN" dirty="0"/>
              <a:t>Configure all the settings required for copy activity.</a:t>
            </a:r>
          </a:p>
          <a:p>
            <a:r>
              <a:rPr lang="en-IN" dirty="0"/>
              <a:t>Now trigger the pipeline</a:t>
            </a:r>
          </a:p>
          <a:p>
            <a:r>
              <a:rPr lang="en-IN" dirty="0"/>
              <a:t>Then the data is successfully gets copied</a:t>
            </a:r>
          </a:p>
          <a:p>
            <a:endParaRPr lang="en-US" dirty="0"/>
          </a:p>
        </p:txBody>
      </p:sp>
    </p:spTree>
    <p:extLst>
      <p:ext uri="{BB962C8B-B14F-4D97-AF65-F5344CB8AC3E}">
        <p14:creationId xmlns:p14="http://schemas.microsoft.com/office/powerpoint/2010/main" val="248843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1B626-9C49-31E4-1E75-D698B2A1B0E6}"/>
              </a:ext>
            </a:extLst>
          </p:cNvPr>
          <p:cNvSpPr>
            <a:spLocks noGrp="1"/>
          </p:cNvSpPr>
          <p:nvPr>
            <p:ph idx="1"/>
          </p:nvPr>
        </p:nvSpPr>
        <p:spPr>
          <a:xfrm>
            <a:off x="2589212" y="1491916"/>
            <a:ext cx="8915400" cy="4419306"/>
          </a:xfrm>
        </p:spPr>
        <p:txBody>
          <a:bodyPr/>
          <a:lstStyle/>
          <a:p>
            <a:r>
              <a:rPr lang="en-US" dirty="0"/>
              <a:t>Now create an azure databricks workspace</a:t>
            </a:r>
          </a:p>
          <a:p>
            <a:r>
              <a:rPr lang="en-IN" dirty="0"/>
              <a:t>After that create a cluster in databricks workspace</a:t>
            </a:r>
          </a:p>
          <a:p>
            <a:r>
              <a:rPr lang="en-IN" dirty="0"/>
              <a:t>Create a new notebook</a:t>
            </a:r>
          </a:p>
          <a:p>
            <a:r>
              <a:rPr lang="en-IN" dirty="0"/>
              <a:t>Write code to create a connection between azure blob storage and databricks</a:t>
            </a:r>
          </a:p>
          <a:p>
            <a:r>
              <a:rPr lang="en-IN" dirty="0"/>
              <a:t>Load the data into dataframe</a:t>
            </a:r>
          </a:p>
          <a:p>
            <a:r>
              <a:rPr lang="en-IN" dirty="0"/>
              <a:t>Perform data cleaning and transformation techniques</a:t>
            </a:r>
          </a:p>
          <a:p>
            <a:r>
              <a:rPr lang="en-IN" dirty="0"/>
              <a:t>Find error rates</a:t>
            </a:r>
          </a:p>
          <a:p>
            <a:r>
              <a:rPr lang="en-IN" dirty="0"/>
              <a:t>Derive trends from the data</a:t>
            </a:r>
          </a:p>
        </p:txBody>
      </p:sp>
    </p:spTree>
    <p:extLst>
      <p:ext uri="{BB962C8B-B14F-4D97-AF65-F5344CB8AC3E}">
        <p14:creationId xmlns:p14="http://schemas.microsoft.com/office/powerpoint/2010/main" val="378867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A5AE-E73C-7255-658E-6A73FFDD37DC}"/>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8F4A64C8-C818-440C-5607-BBC99A65D60B}"/>
              </a:ext>
            </a:extLst>
          </p:cNvPr>
          <p:cNvSpPr>
            <a:spLocks noGrp="1"/>
          </p:cNvSpPr>
          <p:nvPr>
            <p:ph idx="1"/>
          </p:nvPr>
        </p:nvSpPr>
        <p:spPr/>
        <p:txBody>
          <a:bodyPr/>
          <a:lstStyle/>
          <a:p>
            <a:r>
              <a:rPr lang="en-US" dirty="0"/>
              <a:t>Azure Storage account</a:t>
            </a:r>
          </a:p>
          <a:p>
            <a:r>
              <a:rPr lang="en-US" dirty="0"/>
              <a:t>Azure data factory</a:t>
            </a:r>
          </a:p>
          <a:p>
            <a:r>
              <a:rPr lang="en-US" dirty="0"/>
              <a:t>Azure databricks</a:t>
            </a:r>
          </a:p>
          <a:p>
            <a:r>
              <a:rPr lang="en-US" dirty="0"/>
              <a:t>Apache Spark</a:t>
            </a:r>
          </a:p>
          <a:p>
            <a:r>
              <a:rPr lang="en-US" dirty="0"/>
              <a:t>Python</a:t>
            </a:r>
          </a:p>
          <a:p>
            <a:r>
              <a:rPr lang="en-US" dirty="0"/>
              <a:t>Spark SQL</a:t>
            </a:r>
          </a:p>
          <a:p>
            <a:r>
              <a:rPr lang="en-US" dirty="0"/>
              <a:t>Visualization</a:t>
            </a:r>
            <a:endParaRPr lang="en-IN" dirty="0"/>
          </a:p>
        </p:txBody>
      </p:sp>
    </p:spTree>
    <p:extLst>
      <p:ext uri="{BB962C8B-B14F-4D97-AF65-F5344CB8AC3E}">
        <p14:creationId xmlns:p14="http://schemas.microsoft.com/office/powerpoint/2010/main" val="25433119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332</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LOG ANALYIS USING SPARK</vt:lpstr>
      <vt:lpstr>Project Statement</vt:lpstr>
      <vt:lpstr>Project overview:</vt:lpstr>
      <vt:lpstr>Process flow</vt:lpstr>
      <vt:lpstr>Azure Resources used:  </vt:lpstr>
      <vt:lpstr>Project Requirements:</vt:lpstr>
      <vt:lpstr>Implementation:</vt:lpstr>
      <vt:lpstr>PowerPoint Presentation</vt:lpstr>
      <vt:lpstr>Technologies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ANALYIS USING SPARK</dc:title>
  <dc:creator>Emandi Sai Chaitanya</dc:creator>
  <cp:lastModifiedBy>Emandi Sai Chaitanya</cp:lastModifiedBy>
  <cp:revision>1</cp:revision>
  <dcterms:created xsi:type="dcterms:W3CDTF">2024-02-28T09:20:50Z</dcterms:created>
  <dcterms:modified xsi:type="dcterms:W3CDTF">2024-02-28T10:39:08Z</dcterms:modified>
</cp:coreProperties>
</file>