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A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74"/>
  </p:normalViewPr>
  <p:slideViewPr>
    <p:cSldViewPr snapToGrid="0" snapToObjects="1">
      <p:cViewPr varScale="1">
        <p:scale>
          <a:sx n="82" d="100"/>
          <a:sy n="82" d="100"/>
        </p:scale>
        <p:origin x="55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9/23/2020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9/23/2020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9/23/2020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9122987"/>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9061" y="1066801"/>
            <a:ext cx="10071064" cy="3318930"/>
          </a:xfrm>
        </p:spPr>
        <p:txBody>
          <a:bodyPr>
            <a:normAutofit fontScale="90000"/>
          </a:bodyPr>
          <a:lstStyle/>
          <a:p>
            <a:pPr algn="ctr"/>
            <a:br>
              <a:rPr lang="en-US" b="1" dirty="0">
                <a:solidFill>
                  <a:schemeClr val="accent3">
                    <a:lumMod val="40000"/>
                    <a:lumOff val="60000"/>
                  </a:schemeClr>
                </a:solidFill>
              </a:rPr>
            </a:br>
            <a:r>
              <a:rPr lang="en-US" b="1" dirty="0">
                <a:solidFill>
                  <a:schemeClr val="accent3">
                    <a:lumMod val="40000"/>
                    <a:lumOff val="60000"/>
                  </a:schemeClr>
                </a:solidFill>
              </a:rPr>
              <a:t>Project Name:- Vision to support Visually Impaired people </a:t>
            </a:r>
            <a:br>
              <a:rPr lang="en-US" b="1" dirty="0">
                <a:solidFill>
                  <a:schemeClr val="accent3">
                    <a:lumMod val="40000"/>
                    <a:lumOff val="60000"/>
                  </a:schemeClr>
                </a:solidFill>
              </a:rPr>
            </a:br>
            <a:r>
              <a:rPr lang="en-US" b="1" dirty="0">
                <a:solidFill>
                  <a:schemeClr val="accent3">
                    <a:lumMod val="40000"/>
                    <a:lumOff val="60000"/>
                  </a:schemeClr>
                </a:solidFill>
              </a:rPr>
              <a:t>Team Name:- Electric Eye </a:t>
            </a:r>
            <a:br>
              <a:rPr lang="en-US" b="1" dirty="0">
                <a:solidFill>
                  <a:schemeClr val="accent3">
                    <a:lumMod val="40000"/>
                    <a:lumOff val="60000"/>
                  </a:schemeClr>
                </a:solidFill>
              </a:rPr>
            </a:br>
            <a:r>
              <a:rPr lang="en-US" b="1" dirty="0">
                <a:solidFill>
                  <a:schemeClr val="accent3">
                    <a:lumMod val="40000"/>
                    <a:lumOff val="60000"/>
                  </a:schemeClr>
                </a:solidFill>
              </a:rPr>
              <a:t>team leader:-</a:t>
            </a:r>
            <a:r>
              <a:rPr lang="en-US" sz="4800" dirty="0"/>
              <a:t> </a:t>
            </a:r>
            <a:r>
              <a:rPr lang="en-US" sz="4800" dirty="0" err="1"/>
              <a:t>Fauzail</a:t>
            </a:r>
            <a:r>
              <a:rPr lang="en-US" sz="4800" dirty="0"/>
              <a:t> </a:t>
            </a:r>
            <a:r>
              <a:rPr lang="en-US" sz="4800" dirty="0" err="1"/>
              <a:t>Karnar</a:t>
            </a:r>
            <a:endParaRPr lang="en-US" b="1" dirty="0">
              <a:solidFill>
                <a:schemeClr val="accent3">
                  <a:lumMod val="40000"/>
                  <a:lumOff val="60000"/>
                </a:schemeClr>
              </a:solidFill>
            </a:endParaRPr>
          </a:p>
        </p:txBody>
      </p:sp>
      <p:sp>
        <p:nvSpPr>
          <p:cNvPr id="3" name="Subtitle 2"/>
          <p:cNvSpPr>
            <a:spLocks noGrp="1"/>
          </p:cNvSpPr>
          <p:nvPr>
            <p:ph type="subTitle" idx="1"/>
          </p:nvPr>
        </p:nvSpPr>
        <p:spPr>
          <a:xfrm>
            <a:off x="750014" y="4385732"/>
            <a:ext cx="10410112" cy="1405467"/>
          </a:xfrm>
        </p:spPr>
        <p:txBody>
          <a:bodyPr>
            <a:normAutofit/>
          </a:bodyPr>
          <a:lstStyle/>
          <a:p>
            <a:r>
              <a:rPr lang="en-US" sz="2800" dirty="0"/>
              <a:t>Members:- Sachin Rai, Kshitij Jande, Viraj Garg</a:t>
            </a:r>
          </a:p>
        </p:txBody>
      </p:sp>
    </p:spTree>
    <p:extLst>
      <p:ext uri="{BB962C8B-B14F-4D97-AF65-F5344CB8AC3E}">
        <p14:creationId xmlns:p14="http://schemas.microsoft.com/office/powerpoint/2010/main" val="409421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this project?</a:t>
            </a:r>
          </a:p>
        </p:txBody>
      </p:sp>
      <p:sp>
        <p:nvSpPr>
          <p:cNvPr id="3" name="Content Placeholder 2"/>
          <p:cNvSpPr>
            <a:spLocks noGrp="1"/>
          </p:cNvSpPr>
          <p:nvPr>
            <p:ph idx="1"/>
          </p:nvPr>
        </p:nvSpPr>
        <p:spPr>
          <a:xfrm>
            <a:off x="205273" y="1670181"/>
            <a:ext cx="11747241" cy="5187820"/>
          </a:xfrm>
        </p:spPr>
        <p:txBody>
          <a:bodyPr>
            <a:normAutofit/>
          </a:bodyPr>
          <a:lstStyle/>
          <a:p>
            <a:r>
              <a:rPr lang="en-US" sz="2400" dirty="0"/>
              <a:t>Eyes are the most important organ of the body, and transmits 83% of the information from the surroundings.</a:t>
            </a:r>
          </a:p>
          <a:p>
            <a:endParaRPr lang="en-US" sz="2400" dirty="0"/>
          </a:p>
          <a:p>
            <a:r>
              <a:rPr lang="en-US" sz="2400" dirty="0"/>
              <a:t>According to survey in 11 October, 2017, about 253 million have vision issues, where 36 million are totally blind, and 2017 million people have severe vision impairment.</a:t>
            </a:r>
          </a:p>
          <a:p>
            <a:endParaRPr lang="en-US" sz="2400" dirty="0"/>
          </a:p>
          <a:p>
            <a:r>
              <a:rPr lang="en-US" sz="2400" dirty="0"/>
              <a:t>Electric Eye is a device, specially designed for visually impaired people, allowing them to interpret their surroundings, and keeping themselves safe from the dangers and obstacles nearby.</a:t>
            </a:r>
          </a:p>
          <a:p>
            <a:endParaRPr lang="en-US" sz="2400" dirty="0"/>
          </a:p>
        </p:txBody>
      </p:sp>
    </p:spTree>
    <p:extLst>
      <p:ext uri="{BB962C8B-B14F-4D97-AF65-F5344CB8AC3E}">
        <p14:creationId xmlns:p14="http://schemas.microsoft.com/office/powerpoint/2010/main" val="210392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572" y="0"/>
            <a:ext cx="10131425" cy="1456267"/>
          </a:xfrm>
        </p:spPr>
        <p:txBody>
          <a:bodyPr/>
          <a:lstStyle/>
          <a:p>
            <a:r>
              <a:rPr lang="en-US" dirty="0"/>
              <a:t>Solution :-</a:t>
            </a:r>
          </a:p>
        </p:txBody>
      </p:sp>
      <p:sp>
        <p:nvSpPr>
          <p:cNvPr id="6" name="Content Placeholder 2"/>
          <p:cNvSpPr txBox="1">
            <a:spLocks/>
          </p:cNvSpPr>
          <p:nvPr/>
        </p:nvSpPr>
        <p:spPr>
          <a:xfrm>
            <a:off x="622715" y="5400022"/>
            <a:ext cx="2180689" cy="909358"/>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Basic Flowchart Idea</a:t>
            </a:r>
          </a:p>
          <a:p>
            <a:pPr marL="0" marR="0" lvl="0" indent="0" defTabSz="914400" eaLnBrk="1" fontAlgn="auto" latinLnBrk="0" hangingPunct="1">
              <a:lnSpc>
                <a:spcPct val="100000"/>
              </a:lnSpc>
              <a:spcBef>
                <a:spcPts val="0"/>
              </a:spcBef>
              <a:spcAft>
                <a:spcPts val="0"/>
              </a:spcAft>
              <a:buClrTx/>
              <a:buSzTx/>
              <a:buFontTx/>
              <a:buNone/>
              <a:tabLst/>
              <a:defRPr/>
            </a:pPr>
            <a:r>
              <a:rPr lang="en-US" dirty="0"/>
              <a:t>(Concept)</a:t>
            </a:r>
          </a:p>
        </p:txBody>
      </p:sp>
      <p:sp>
        <p:nvSpPr>
          <p:cNvPr id="8" name="Content Placeholder 2"/>
          <p:cNvSpPr txBox="1">
            <a:spLocks/>
          </p:cNvSpPr>
          <p:nvPr/>
        </p:nvSpPr>
        <p:spPr>
          <a:xfrm>
            <a:off x="4449648" y="1621410"/>
            <a:ext cx="7574313" cy="3610984"/>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defTabSz="914400">
              <a:spcAft>
                <a:spcPts val="1200"/>
              </a:spcAft>
              <a:buClrTx/>
              <a:buSzTx/>
            </a:pPr>
            <a:r>
              <a:rPr lang="en-US" dirty="0"/>
              <a:t>This system was designed comprising a walking stick and an app, where the control kernel is performed by Raspberry PI.</a:t>
            </a:r>
          </a:p>
          <a:p>
            <a:pPr marL="0" defTabSz="914400">
              <a:spcAft>
                <a:spcPts val="1200"/>
              </a:spcAft>
              <a:buClrTx/>
              <a:buSzTx/>
            </a:pPr>
            <a:r>
              <a:rPr lang="en-US" dirty="0"/>
              <a:t>As the walking stick is embedded with two ultrasonic sensors, it can detect obstacles at the ground level, as well as for upper body parts.</a:t>
            </a:r>
          </a:p>
          <a:p>
            <a:pPr marL="0" defTabSz="914400">
              <a:spcAft>
                <a:spcPts val="1200"/>
              </a:spcAft>
              <a:buClrTx/>
              <a:buSzTx/>
            </a:pPr>
            <a:r>
              <a:rPr lang="en-US" dirty="0"/>
              <a:t>This device has a face recognizer which has the ability to recognize family members or known people and all the data stored in the database.</a:t>
            </a:r>
          </a:p>
          <a:p>
            <a:pPr marL="0" defTabSz="914400">
              <a:spcAft>
                <a:spcPts val="1200"/>
              </a:spcAft>
              <a:buClrTx/>
              <a:buSzTx/>
            </a:pPr>
            <a:r>
              <a:rPr lang="en-US" dirty="0"/>
              <a:t>The created app is useful for parents tracking user location, and the emergency app is very useful for the user in panic situations.</a:t>
            </a:r>
          </a:p>
          <a:p>
            <a:pPr marL="0" defTabSz="914400">
              <a:spcAft>
                <a:spcPts val="1200"/>
              </a:spcAft>
              <a:buClrTx/>
              <a:buSzTx/>
            </a:pPr>
            <a:r>
              <a:rPr lang="en-US" dirty="0"/>
              <a:t>Thus, ultimately this could increase the confidence level of the user as well as make him/her feel secure.</a:t>
            </a: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572" y="1118335"/>
            <a:ext cx="3826933" cy="4281687"/>
          </a:xfrm>
          <a:prstGeom prst="rect">
            <a:avLst/>
          </a:prstGeom>
        </p:spPr>
      </p:pic>
    </p:spTree>
    <p:extLst>
      <p:ext uri="{BB962C8B-B14F-4D97-AF65-F5344CB8AC3E}">
        <p14:creationId xmlns:p14="http://schemas.microsoft.com/office/powerpoint/2010/main" val="2117132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56" y="240383"/>
            <a:ext cx="10131425" cy="1456267"/>
          </a:xfrm>
        </p:spPr>
        <p:txBody>
          <a:bodyPr/>
          <a:lstStyle/>
          <a:p>
            <a:r>
              <a:rPr lang="en-US" dirty="0"/>
              <a:t>Unique Selling Points :-</a:t>
            </a:r>
          </a:p>
        </p:txBody>
      </p:sp>
      <p:sp>
        <p:nvSpPr>
          <p:cNvPr id="3" name="Content Placeholder 2"/>
          <p:cNvSpPr>
            <a:spLocks noGrp="1"/>
          </p:cNvSpPr>
          <p:nvPr>
            <p:ph idx="1"/>
          </p:nvPr>
        </p:nvSpPr>
        <p:spPr>
          <a:xfrm>
            <a:off x="149291" y="1315651"/>
            <a:ext cx="11313704" cy="5301966"/>
          </a:xfrm>
        </p:spPr>
        <p:txBody>
          <a:bodyPr>
            <a:normAutofit/>
          </a:bodyPr>
          <a:lstStyle/>
          <a:p>
            <a:r>
              <a:rPr lang="en-US" sz="2300" dirty="0"/>
              <a:t>As visually impaired people face many difficulties, they are unable to do daily life activities, and to travel anywhere they wish to, so this device will definitely help reduce their problems, and make their life easier.</a:t>
            </a:r>
          </a:p>
          <a:p>
            <a:endParaRPr lang="en-US" sz="2300" dirty="0"/>
          </a:p>
          <a:p>
            <a:r>
              <a:rPr lang="en-US" sz="2300" dirty="0"/>
              <a:t>As visually impaired people face problems while recognizing family members, relative and known people, our device can help to recognize them in a correct way, because our device has an ability to recognize faces, and stores people’s data in the database and can read/recognize them though face recognizer.</a:t>
            </a:r>
          </a:p>
          <a:p>
            <a:endParaRPr lang="en-US" sz="2300" dirty="0"/>
          </a:p>
          <a:p>
            <a:r>
              <a:rPr lang="en-US" sz="2300" dirty="0"/>
              <a:t>As our device contains GPS module from which parents can monitor the Visually Impaired Person through a tracking option present in the device. </a:t>
            </a:r>
          </a:p>
          <a:p>
            <a:endParaRPr lang="en-US" sz="2300" dirty="0"/>
          </a:p>
        </p:txBody>
      </p:sp>
    </p:spTree>
    <p:extLst>
      <p:ext uri="{BB962C8B-B14F-4D97-AF65-F5344CB8AC3E}">
        <p14:creationId xmlns:p14="http://schemas.microsoft.com/office/powerpoint/2010/main" val="1127987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5794311" cy="1212980"/>
          </a:xfrm>
        </p:spPr>
        <p:txBody>
          <a:bodyPr/>
          <a:lstStyle/>
          <a:p>
            <a:r>
              <a:rPr lang="en-US" b="1" dirty="0"/>
              <a:t>Architecture</a:t>
            </a:r>
            <a:r>
              <a:rPr lang="en-US" dirty="0"/>
              <a:t> :-</a:t>
            </a:r>
            <a:endParaRPr lang="en-US" b="1" dirty="0"/>
          </a:p>
        </p:txBody>
      </p:sp>
      <p:pic>
        <p:nvPicPr>
          <p:cNvPr id="11" name="Content Placeholder 10">
            <a:extLst>
              <a:ext uri="{FF2B5EF4-FFF2-40B4-BE49-F238E27FC236}">
                <a16:creationId xmlns:a16="http://schemas.microsoft.com/office/drawing/2014/main" id="{78655FBC-0262-4A26-9F3B-4CF96BD891AE}"/>
              </a:ext>
            </a:extLst>
          </p:cNvPr>
          <p:cNvPicPr>
            <a:picLocks noGrp="1" noChangeAspect="1"/>
          </p:cNvPicPr>
          <p:nvPr>
            <p:ph idx="1"/>
          </p:nvPr>
        </p:nvPicPr>
        <p:blipFill>
          <a:blip r:embed="rId2"/>
          <a:stretch>
            <a:fillRect/>
          </a:stretch>
        </p:blipFill>
        <p:spPr>
          <a:xfrm>
            <a:off x="0" y="1189789"/>
            <a:ext cx="5617030" cy="5672921"/>
          </a:xfrm>
        </p:spPr>
      </p:pic>
      <p:sp>
        <p:nvSpPr>
          <p:cNvPr id="3" name="Left-Right Arrow 2"/>
          <p:cNvSpPr/>
          <p:nvPr/>
        </p:nvSpPr>
        <p:spPr>
          <a:xfrm rot="19521116">
            <a:off x="2726999" y="3472661"/>
            <a:ext cx="638912" cy="164317"/>
          </a:xfrm>
          <a:prstGeom prst="leftRightArrow">
            <a:avLst/>
          </a:prstGeom>
          <a:solidFill>
            <a:srgbClr val="5B9AD8"/>
          </a:solidFill>
          <a:ln>
            <a:solidFill>
              <a:srgbClr val="5B9AD8"/>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3046454" y="2491370"/>
            <a:ext cx="1267403" cy="415498"/>
          </a:xfrm>
          <a:prstGeom prst="rect">
            <a:avLst/>
          </a:prstGeom>
          <a:noFill/>
        </p:spPr>
        <p:txBody>
          <a:bodyPr wrap="square" rtlCol="0">
            <a:spAutoFit/>
          </a:bodyPr>
          <a:lstStyle/>
          <a:p>
            <a:pPr algn="ctr"/>
            <a:r>
              <a:rPr lang="en-US" sz="1050" b="1" dirty="0">
                <a:solidFill>
                  <a:schemeClr val="bg1"/>
                </a:solidFill>
                <a:latin typeface="Times New Roman" charset="0"/>
                <a:ea typeface="Times New Roman" charset="0"/>
                <a:cs typeface="Times New Roman" charset="0"/>
              </a:rPr>
              <a:t>Camera</a:t>
            </a:r>
            <a:br>
              <a:rPr lang="en-US" sz="1050" b="1" dirty="0">
                <a:solidFill>
                  <a:schemeClr val="bg1"/>
                </a:solidFill>
                <a:latin typeface="Times New Roman" charset="0"/>
                <a:ea typeface="Times New Roman" charset="0"/>
                <a:cs typeface="Times New Roman" charset="0"/>
              </a:rPr>
            </a:br>
            <a:r>
              <a:rPr lang="en-US" sz="1050" b="1" dirty="0">
                <a:solidFill>
                  <a:schemeClr val="bg1"/>
                </a:solidFill>
                <a:latin typeface="Times New Roman" charset="0"/>
                <a:ea typeface="Times New Roman" charset="0"/>
                <a:cs typeface="Times New Roman" charset="0"/>
              </a:rPr>
              <a:t>(Face Recognizer)</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5670" y="2906868"/>
            <a:ext cx="688969" cy="688969"/>
          </a:xfrm>
          <a:prstGeom prst="rect">
            <a:avLst/>
          </a:prstGeom>
        </p:spPr>
      </p:pic>
      <p:pic>
        <p:nvPicPr>
          <p:cNvPr id="7" name="Picture 6">
            <a:extLst>
              <a:ext uri="{FF2B5EF4-FFF2-40B4-BE49-F238E27FC236}">
                <a16:creationId xmlns:a16="http://schemas.microsoft.com/office/drawing/2014/main" id="{1B2D80BA-0D61-43A4-963E-BD1153B4EEB4}"/>
              </a:ext>
            </a:extLst>
          </p:cNvPr>
          <p:cNvPicPr>
            <a:picLocks noChangeAspect="1"/>
          </p:cNvPicPr>
          <p:nvPr/>
        </p:nvPicPr>
        <p:blipFill>
          <a:blip r:embed="rId4"/>
          <a:stretch>
            <a:fillRect/>
          </a:stretch>
        </p:blipFill>
        <p:spPr>
          <a:xfrm>
            <a:off x="5617031" y="0"/>
            <a:ext cx="6574970" cy="6857999"/>
          </a:xfrm>
          <a:prstGeom prst="rect">
            <a:avLst/>
          </a:prstGeom>
        </p:spPr>
      </p:pic>
    </p:spTree>
    <p:extLst>
      <p:ext uri="{BB962C8B-B14F-4D97-AF65-F5344CB8AC3E}">
        <p14:creationId xmlns:p14="http://schemas.microsoft.com/office/powerpoint/2010/main" val="1915293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020" y="0"/>
            <a:ext cx="11569959" cy="1082351"/>
          </a:xfrm>
        </p:spPr>
        <p:txBody>
          <a:bodyPr>
            <a:normAutofit/>
          </a:bodyPr>
          <a:lstStyle/>
          <a:p>
            <a:r>
              <a:rPr lang="en-US" sz="4000" b="1" dirty="0"/>
              <a:t>Used Technologies and sub-components</a:t>
            </a:r>
            <a:r>
              <a:rPr lang="en-US" sz="4000" dirty="0"/>
              <a:t> :-</a:t>
            </a:r>
            <a:endParaRPr lang="en-US" sz="4000" b="1" dirty="0"/>
          </a:p>
        </p:txBody>
      </p:sp>
      <p:sp>
        <p:nvSpPr>
          <p:cNvPr id="3" name="Content Placeholder 2"/>
          <p:cNvSpPr>
            <a:spLocks noGrp="1"/>
          </p:cNvSpPr>
          <p:nvPr>
            <p:ph idx="1"/>
          </p:nvPr>
        </p:nvSpPr>
        <p:spPr>
          <a:xfrm>
            <a:off x="1" y="671804"/>
            <a:ext cx="12192000" cy="6186195"/>
          </a:xfrm>
        </p:spPr>
        <p:txBody>
          <a:bodyPr>
            <a:normAutofit lnSpcReduction="10000"/>
          </a:bodyPr>
          <a:lstStyle/>
          <a:p>
            <a:pPr marL="342900" indent="-342900">
              <a:lnSpc>
                <a:spcPct val="110000"/>
              </a:lnSpc>
              <a:buFont typeface="+mj-lt"/>
              <a:buAutoNum type="arabicPeriod"/>
            </a:pPr>
            <a:endParaRPr lang="en-US" b="1" dirty="0">
              <a:latin typeface="Roboto"/>
            </a:endParaRPr>
          </a:p>
          <a:p>
            <a:pPr marL="342900" indent="-342900">
              <a:lnSpc>
                <a:spcPct val="110000"/>
              </a:lnSpc>
              <a:buFont typeface="+mj-lt"/>
              <a:buAutoNum type="arabicPeriod"/>
            </a:pPr>
            <a:endParaRPr lang="en-US" b="1" dirty="0">
              <a:latin typeface="Roboto"/>
            </a:endParaRPr>
          </a:p>
          <a:p>
            <a:pPr marL="342900" indent="-342900">
              <a:lnSpc>
                <a:spcPct val="110000"/>
              </a:lnSpc>
              <a:buFont typeface="+mj-lt"/>
              <a:buAutoNum type="arabicPeriod"/>
            </a:pPr>
            <a:r>
              <a:rPr lang="en-US" b="1" dirty="0">
                <a:latin typeface="Roboto"/>
              </a:rPr>
              <a:t>Raspberry Pi W :</a:t>
            </a:r>
            <a:r>
              <a:rPr lang="en-US" b="1" i="0" dirty="0">
                <a:effectLst/>
                <a:latin typeface="arial" panose="020B0604020202020204" pitchFamily="34" charset="0"/>
              </a:rPr>
              <a:t>wireless LAN and Bluetooth, the Raspberry Pi Zero W is ideal for making embedded Internet of Things (IoT) projects.</a:t>
            </a:r>
            <a:r>
              <a:rPr lang="en-US" b="1" dirty="0">
                <a:latin typeface="Roboto"/>
              </a:rPr>
              <a:t> -Rs 2,500</a:t>
            </a:r>
          </a:p>
          <a:p>
            <a:pPr marL="342900" indent="-342900">
              <a:lnSpc>
                <a:spcPct val="110000"/>
              </a:lnSpc>
              <a:buFont typeface="+mj-lt"/>
              <a:buAutoNum type="arabicPeriod"/>
            </a:pPr>
            <a:r>
              <a:rPr lang="en-IN" b="1" dirty="0">
                <a:effectLst/>
                <a:latin typeface="arial" panose="020B0604020202020204" pitchFamily="34" charset="0"/>
              </a:rPr>
              <a:t>PIC</a:t>
            </a:r>
            <a:r>
              <a:rPr lang="en-IN" b="1" i="1" dirty="0">
                <a:effectLst/>
                <a:latin typeface="arial" panose="020B0604020202020204" pitchFamily="34" charset="0"/>
              </a:rPr>
              <a:t> </a:t>
            </a:r>
            <a:r>
              <a:rPr lang="en-IN" b="1" dirty="0">
                <a:effectLst/>
                <a:latin typeface="arial" panose="020B0604020202020204" pitchFamily="34" charset="0"/>
              </a:rPr>
              <a:t>Microcontroller :</a:t>
            </a:r>
            <a:r>
              <a:rPr lang="en-US" b="0" i="0" dirty="0">
                <a:solidFill>
                  <a:srgbClr val="666666"/>
                </a:solidFill>
                <a:effectLst/>
                <a:latin typeface="Arial" panose="020B0604020202020204" pitchFamily="34" charset="0"/>
              </a:rPr>
              <a:t> </a:t>
            </a:r>
            <a:r>
              <a:rPr lang="en-US" b="1" i="0" dirty="0">
                <a:effectLst/>
                <a:latin typeface="Arial" panose="020B0604020202020204" pitchFamily="34" charset="0"/>
              </a:rPr>
              <a:t> It is controlled by software and programmed in such a way that it performs different tasks and controls a generation line. -</a:t>
            </a:r>
            <a:r>
              <a:rPr lang="en-IN" b="1" dirty="0">
                <a:effectLst/>
                <a:latin typeface="arial" panose="020B0604020202020204" pitchFamily="34" charset="0"/>
              </a:rPr>
              <a:t> </a:t>
            </a:r>
            <a:r>
              <a:rPr lang="en-IN" b="1" i="0" dirty="0">
                <a:effectLst/>
                <a:latin typeface="arial" panose="020B0604020202020204" pitchFamily="34" charset="0"/>
              </a:rPr>
              <a:t>PIC18F4525 Rs 500</a:t>
            </a:r>
          </a:p>
          <a:p>
            <a:pPr marL="342900" indent="-342900">
              <a:lnSpc>
                <a:spcPct val="110000"/>
              </a:lnSpc>
              <a:buFont typeface="+mj-lt"/>
              <a:buAutoNum type="arabicPeriod"/>
            </a:pPr>
            <a:r>
              <a:rPr lang="en-IN" b="1" dirty="0">
                <a:effectLst/>
                <a:latin typeface="arial" panose="020B0604020202020204" pitchFamily="34" charset="0"/>
              </a:rPr>
              <a:t>2 Ultrasonic Sensor: </a:t>
            </a:r>
            <a:r>
              <a:rPr lang="en-US" b="1" i="0" dirty="0">
                <a:effectLst/>
                <a:latin typeface="arial" panose="020B0604020202020204" pitchFamily="34" charset="0"/>
              </a:rPr>
              <a:t>ultrasonic sensors, use high frequency sound waves to resonate a desired frequency and convert electric energy into acoustic energy, and vice versa. -</a:t>
            </a:r>
            <a:r>
              <a:rPr lang="en-IN" b="1" dirty="0">
                <a:effectLst/>
                <a:latin typeface="arial" panose="020B0604020202020204" pitchFamily="34" charset="0"/>
              </a:rPr>
              <a:t> SRF08 Rs 5,302 </a:t>
            </a:r>
          </a:p>
          <a:p>
            <a:pPr marL="342900" indent="-342900">
              <a:lnSpc>
                <a:spcPct val="110000"/>
              </a:lnSpc>
              <a:buFont typeface="+mj-lt"/>
              <a:buAutoNum type="arabicPeriod"/>
            </a:pPr>
            <a:r>
              <a:rPr lang="en-IN" b="1" i="0" dirty="0">
                <a:effectLst/>
                <a:latin typeface="Roboto"/>
              </a:rPr>
              <a:t>Water Level sensor :</a:t>
            </a:r>
            <a:r>
              <a:rPr lang="en-US" b="1" i="0" dirty="0">
                <a:solidFill>
                  <a:srgbClr val="222222"/>
                </a:solidFill>
                <a:effectLst/>
                <a:latin typeface="arial" panose="020B0604020202020204" pitchFamily="34" charset="0"/>
              </a:rPr>
              <a:t> </a:t>
            </a:r>
            <a:r>
              <a:rPr lang="en-US" b="1" i="0" dirty="0">
                <a:effectLst/>
                <a:latin typeface="arial" panose="020B0604020202020204" pitchFamily="34" charset="0"/>
              </a:rPr>
              <a:t>Level sensors are used to detect the level of substances that can flow.-</a:t>
            </a:r>
            <a:r>
              <a:rPr lang="en-IN" b="1" i="0" dirty="0">
                <a:effectLst/>
                <a:latin typeface="Roboto"/>
              </a:rPr>
              <a:t> REES52 Rs 100</a:t>
            </a:r>
          </a:p>
          <a:p>
            <a:pPr marL="342900" indent="-342900">
              <a:lnSpc>
                <a:spcPct val="110000"/>
              </a:lnSpc>
              <a:buFont typeface="+mj-lt"/>
              <a:buAutoNum type="arabicPeriod"/>
            </a:pPr>
            <a:r>
              <a:rPr lang="en-IN" b="1" i="0" dirty="0">
                <a:effectLst/>
                <a:latin typeface="Roboto"/>
              </a:rPr>
              <a:t>GPS GY-NEO6MV2 Module :</a:t>
            </a:r>
            <a:r>
              <a:rPr lang="en-US" b="0" i="0" dirty="0">
                <a:solidFill>
                  <a:srgbClr val="222222"/>
                </a:solidFill>
                <a:effectLst/>
                <a:latin typeface="arial" panose="020B0604020202020204" pitchFamily="34" charset="0"/>
              </a:rPr>
              <a:t>  </a:t>
            </a:r>
            <a:r>
              <a:rPr lang="en-US" b="1" i="0" dirty="0">
                <a:effectLst/>
                <a:latin typeface="arial" panose="020B0604020202020204" pitchFamily="34" charset="0"/>
              </a:rPr>
              <a:t>GPS receivers are generally used in smartphones, fleet management system, military etc. for tracking or finding location.</a:t>
            </a:r>
            <a:r>
              <a:rPr lang="en-IN" b="1" i="0" dirty="0">
                <a:effectLst/>
                <a:latin typeface="Roboto"/>
              </a:rPr>
              <a:t> Rs 2000</a:t>
            </a:r>
          </a:p>
          <a:p>
            <a:pPr marL="342900" indent="-342900">
              <a:lnSpc>
                <a:spcPct val="110000"/>
              </a:lnSpc>
              <a:buFont typeface="+mj-lt"/>
              <a:buAutoNum type="arabicPeriod"/>
            </a:pPr>
            <a:r>
              <a:rPr lang="en-IN" b="1" i="0" dirty="0">
                <a:effectLst/>
                <a:latin typeface="Roboto Slab"/>
              </a:rPr>
              <a:t>Vibrating Motor :To send vibration to person using device which indicates that some obstacles are there Rs 40</a:t>
            </a:r>
          </a:p>
          <a:p>
            <a:pPr marL="342900" indent="-342900">
              <a:lnSpc>
                <a:spcPct val="110000"/>
              </a:lnSpc>
              <a:buFont typeface="+mj-lt"/>
              <a:buAutoNum type="arabicPeriod"/>
            </a:pPr>
            <a:r>
              <a:rPr lang="en-IN" b="1" dirty="0">
                <a:effectLst/>
                <a:latin typeface="arial" panose="020B0604020202020204" pitchFamily="34" charset="0"/>
              </a:rPr>
              <a:t>Buzzer :We used this device to alert a person about the water leve</a:t>
            </a:r>
            <a:r>
              <a:rPr lang="en-IN" b="1" dirty="0">
                <a:latin typeface="arial" panose="020B0604020202020204" pitchFamily="34" charset="0"/>
              </a:rPr>
              <a:t>l- </a:t>
            </a:r>
            <a:r>
              <a:rPr lang="en-IN" b="1" dirty="0">
                <a:effectLst/>
                <a:latin typeface="arial" panose="020B0604020202020204" pitchFamily="34" charset="0"/>
              </a:rPr>
              <a:t>Rs 100</a:t>
            </a:r>
          </a:p>
          <a:p>
            <a:pPr marL="342900" indent="-342900" algn="l">
              <a:lnSpc>
                <a:spcPct val="110000"/>
              </a:lnSpc>
              <a:buFont typeface="+mj-lt"/>
              <a:buAutoNum type="arabicPeriod"/>
            </a:pPr>
            <a:r>
              <a:rPr lang="en-US" b="1" i="0" cap="all" dirty="0">
                <a:effectLst/>
                <a:latin typeface="Ubuntu"/>
              </a:rPr>
              <a:t>RASPBERRY PI CAMERA MODULE WITH CABLE 5MP :used for recognition of face- Rs 410</a:t>
            </a:r>
            <a:endParaRPr lang="en-IN" b="1" dirty="0">
              <a:effectLst/>
              <a:latin typeface="arial" panose="020B0604020202020204" pitchFamily="34" charset="0"/>
            </a:endParaRPr>
          </a:p>
          <a:p>
            <a:pPr marL="342900" indent="-342900">
              <a:lnSpc>
                <a:spcPct val="110000"/>
              </a:lnSpc>
              <a:buFont typeface="+mj-lt"/>
              <a:buAutoNum type="arabicPeriod"/>
            </a:pPr>
            <a:endParaRPr lang="en-IN" b="1" dirty="0">
              <a:effectLst/>
              <a:latin typeface="arial" panose="020B0604020202020204" pitchFamily="34" charset="0"/>
            </a:endParaRPr>
          </a:p>
          <a:p>
            <a:pPr marL="342900" indent="-342900">
              <a:lnSpc>
                <a:spcPct val="110000"/>
              </a:lnSpc>
              <a:buFont typeface="+mj-lt"/>
              <a:buAutoNum type="arabicPeriod"/>
            </a:pPr>
            <a:endParaRPr lang="en-US" b="1" dirty="0">
              <a:effectLst/>
              <a:latin typeface="Roboto"/>
            </a:endParaRPr>
          </a:p>
        </p:txBody>
      </p:sp>
    </p:spTree>
    <p:extLst>
      <p:ext uri="{BB962C8B-B14F-4D97-AF65-F5344CB8AC3E}">
        <p14:creationId xmlns:p14="http://schemas.microsoft.com/office/powerpoint/2010/main" val="508369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44905"/>
            <a:ext cx="10131425" cy="1456267"/>
          </a:xfrm>
        </p:spPr>
        <p:txBody>
          <a:bodyPr/>
          <a:lstStyle/>
          <a:p>
            <a:r>
              <a:rPr lang="en-US" b="1" dirty="0"/>
              <a:t>Future Scope</a:t>
            </a:r>
            <a:r>
              <a:rPr lang="en-US" dirty="0"/>
              <a:t> :-</a:t>
            </a:r>
            <a:endParaRPr lang="en-US" b="1" dirty="0"/>
          </a:p>
        </p:txBody>
      </p:sp>
      <p:sp>
        <p:nvSpPr>
          <p:cNvPr id="3" name="Content Placeholder 2"/>
          <p:cNvSpPr>
            <a:spLocks noGrp="1"/>
          </p:cNvSpPr>
          <p:nvPr>
            <p:ph idx="1"/>
          </p:nvPr>
        </p:nvSpPr>
        <p:spPr>
          <a:xfrm>
            <a:off x="289249" y="1418253"/>
            <a:ext cx="11532637" cy="5294841"/>
          </a:xfrm>
        </p:spPr>
        <p:txBody>
          <a:bodyPr>
            <a:normAutofit/>
          </a:bodyPr>
          <a:lstStyle/>
          <a:p>
            <a:pPr algn="l"/>
            <a:r>
              <a:rPr lang="en-US" sz="2000" b="0" i="0" dirty="0">
                <a:effectLst/>
                <a:latin typeface="Roboto"/>
              </a:rPr>
              <a:t>Our goal is to give vision to visually impaired people. As our project is based on data driven device under health and medical conditions which in future can help those who are visually impaired to do daily activities in a better and a correct way.</a:t>
            </a:r>
          </a:p>
          <a:p>
            <a:pPr algn="l"/>
            <a:r>
              <a:rPr lang="en-US" sz="2000" b="0" i="0" dirty="0">
                <a:effectLst/>
                <a:latin typeface="Roboto"/>
              </a:rPr>
              <a:t>Extra long time for Alpha/Beta testing until device is completely functional with least possible minor bugs. </a:t>
            </a:r>
          </a:p>
          <a:p>
            <a:pPr algn="l"/>
            <a:r>
              <a:rPr lang="en-US" sz="2000" b="0" i="0" dirty="0">
                <a:effectLst/>
                <a:latin typeface="Roboto"/>
              </a:rPr>
              <a:t>Constantly working on the code and algorithm, making it better, faster and reliable.</a:t>
            </a:r>
          </a:p>
          <a:p>
            <a:r>
              <a:rPr lang="en-US" sz="2000" b="0" i="0" dirty="0">
                <a:effectLst/>
                <a:latin typeface="Roboto"/>
              </a:rPr>
              <a:t>Come up with new ideas that will be extremely helpful for people using the device and making it a best device for them. </a:t>
            </a:r>
          </a:p>
          <a:p>
            <a:r>
              <a:rPr lang="en-US" sz="2000" b="0" i="0" dirty="0">
                <a:effectLst/>
                <a:latin typeface="Roboto"/>
              </a:rPr>
              <a:t>Constantly monitor the system, and keep checking for faults and problems in the system, and fixing them as soon as possible.</a:t>
            </a:r>
            <a:br>
              <a:rPr lang="en-US" sz="2000" dirty="0"/>
            </a:br>
            <a:br>
              <a:rPr lang="en-US" sz="2000" b="0" i="0" dirty="0">
                <a:effectLst/>
                <a:latin typeface="Roboto"/>
              </a:rPr>
            </a:br>
            <a:endParaRPr lang="en-US" sz="2000" dirty="0"/>
          </a:p>
        </p:txBody>
      </p:sp>
    </p:spTree>
    <p:extLst>
      <p:ext uri="{BB962C8B-B14F-4D97-AF65-F5344CB8AC3E}">
        <p14:creationId xmlns:p14="http://schemas.microsoft.com/office/powerpoint/2010/main" val="1016817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EB3FA0A-F292-467E-B6DB-9CCCC47CF0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2837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1271</TotalTime>
  <Words>713</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arial</vt:lpstr>
      <vt:lpstr>Calibri</vt:lpstr>
      <vt:lpstr>Calibri Light</vt:lpstr>
      <vt:lpstr>Roboto</vt:lpstr>
      <vt:lpstr>Roboto Slab</vt:lpstr>
      <vt:lpstr>Times New Roman</vt:lpstr>
      <vt:lpstr>Ubuntu</vt:lpstr>
      <vt:lpstr>Celestial</vt:lpstr>
      <vt:lpstr> Project Name:- Vision to support Visually Impaired people  Team Name:- Electric Eye  team leader:- Fauzail Karnar</vt:lpstr>
      <vt:lpstr>Why this project?</vt:lpstr>
      <vt:lpstr>Solution :-</vt:lpstr>
      <vt:lpstr>Unique Selling Points :-</vt:lpstr>
      <vt:lpstr>Architecture :-</vt:lpstr>
      <vt:lpstr>Used Technologies and sub-components :-</vt:lpstr>
      <vt:lpstr>Future Scope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Electric Eye </dc:title>
  <dc:creator>Kshitij Jande</dc:creator>
  <cp:lastModifiedBy>sachin rai</cp:lastModifiedBy>
  <cp:revision>52</cp:revision>
  <dcterms:created xsi:type="dcterms:W3CDTF">2020-09-22T06:11:22Z</dcterms:created>
  <dcterms:modified xsi:type="dcterms:W3CDTF">2020-09-23T07:16:09Z</dcterms:modified>
</cp:coreProperties>
</file>