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2" r:id="rId3"/>
    <p:sldId id="257" r:id="rId4"/>
    <p:sldId id="258" r:id="rId5"/>
    <p:sldId id="495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5" r:id="rId24"/>
    <p:sldId id="461" r:id="rId25"/>
    <p:sldId id="496" r:id="rId26"/>
    <p:sldId id="485" r:id="rId27"/>
    <p:sldId id="493" r:id="rId28"/>
    <p:sldId id="484" r:id="rId29"/>
    <p:sldId id="497" r:id="rId30"/>
    <p:sldId id="488" r:id="rId31"/>
    <p:sldId id="486" r:id="rId32"/>
    <p:sldId id="489" r:id="rId33"/>
    <p:sldId id="487" r:id="rId34"/>
    <p:sldId id="490" r:id="rId35"/>
    <p:sldId id="492" r:id="rId36"/>
    <p:sldId id="491" r:id="rId37"/>
    <p:sldId id="4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674C-27C4-46C4-BEDB-73A62213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447B6-5E44-491E-A274-CD0DDFF1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2D6A-6475-4881-8F24-CB1570B1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AD8E-557F-4A0D-9D0D-47F68E96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0B50-601B-4A3F-9911-94CAB751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7D7C-0316-4E03-A987-A9DE22E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E7CE5-878D-41BF-BD3A-75653420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391C-3C8B-4E69-A0EE-E818CB9F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02E7-72E9-477C-861C-EFF8D1F8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0FDB-8DC6-47CA-9F4C-2A22462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4D5F4-3CC8-48D3-8999-2A6D8AFF8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A5DB9-53EB-4110-840C-DDBA2922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D00D-CC52-490F-B0C2-003CEA10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60AB-4D7B-4062-A5B6-C9946FC0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8C9C-ABAB-4967-8BA0-7BBB5169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4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6BB8-D63C-4CC5-B82E-FEDFE99F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C115-EBEC-48C5-A9BE-F52C405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E109-E8E2-4510-87A7-EB2AF426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30A6-EE94-49BF-A541-D25ABB23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EE03-1B7C-4044-93D6-1FEB3407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FCC5-41FF-4628-85C6-CF7CD5C9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9843-64AE-4C80-B0A7-0F1BF9F1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0E94-E506-4624-8BC5-4625DDCB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7AD8-F6C8-41A9-8CA8-6BD47080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5AFC-2D5D-45D6-8F08-787CF410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4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18D3-D7B2-49E7-A76E-13E95FFB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346D-A99D-45D3-B23C-B5D731066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78E8-AD2A-4069-A3E8-1FBE37F57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0087-3C81-4B14-BD6B-D7E4842C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F4570-E284-4065-BCA2-A1977D98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43C5-0B13-49DA-9E90-202F4F4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236E-91F2-4178-A9E2-2AC10913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41C9-41A0-4195-BA96-2E0C7D1A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1EF55-5256-4031-90E4-43A38F18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EB019-29FF-4B3F-B79C-3B52B4BC8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177DE-E7AB-45FE-80C0-4142EB89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EF9F3-00CA-4D51-B080-E464DAE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B3A66-B4F8-4305-BE6D-8AC5E86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E28D-382C-41DE-87F2-45050D6A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11D3-ECC4-45D7-A010-6F6804E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6116-0720-4653-9A05-96FF33E9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A68B1-5FF2-4D7B-8558-34C71109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2030B-718F-480D-9C97-6BC5ED6F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6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7FBD7-E590-4D07-9DFE-5826BE8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C856-72A9-411A-960D-247F83B8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785-A7D6-4622-8BB2-369179D6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0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286A-A96B-4E80-86C2-DD783A5F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F533-44E9-4790-8356-C38AFA0F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B237F-FEDD-40C9-810A-3AF0A7BB8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44478-603A-4CFA-A3EE-FE64A66C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6075-CDC7-4401-9786-F608C7A2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44BF6-6104-496B-8451-C3B784A2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6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D98-1995-4483-A6E9-F7C5B1FA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76DEC-443B-48B4-ADE7-3A95F8EB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8A547-D085-4D78-9C5B-58105E11D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EDB8-232C-40A3-9C78-0891125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59811-03A0-4531-B0A6-63188CA4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9DCE7-2806-4619-9B71-3A238523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6A66A-A704-4C8B-93BD-3EE18C09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B5185-E037-4B2E-BD30-DCBB5CB8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00F4-7A6E-4A92-BA9D-E95295CE3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646F-2764-4194-A252-2FAE88D533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A858-F414-4726-BE9D-B74C5F92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8F0F-2568-4ADB-B8EF-D047A2B7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F5CA-176E-47CC-A663-F6C238A33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5885-56A8-471D-9493-7E0E49D50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ircular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/>
              <a:t>ueue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0A7E-EE4E-4997-A5DD-8C4A39886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</a:t>
            </a:r>
            <a:r>
              <a:rPr lang="en-US" dirty="0"/>
              <a:t> 8</a:t>
            </a:r>
          </a:p>
          <a:p>
            <a:pPr algn="r"/>
            <a:r>
              <a:rPr lang="en-US" dirty="0"/>
              <a:t>Shilpa </a:t>
            </a:r>
            <a:r>
              <a:rPr lang="en-US" dirty="0" err="1"/>
              <a:t>Ingoley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0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2531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7315200" y="1600200"/>
            <a:ext cx="3352800" cy="3810000"/>
            <a:chOff x="5791200" y="1600200"/>
            <a:chExt cx="3352800" cy="3810000"/>
          </a:xfrm>
        </p:grpSpPr>
        <p:sp>
          <p:nvSpPr>
            <p:cNvPr id="22587" name="Rectangle 45"/>
            <p:cNvSpPr>
              <a:spLocks noChangeArrowheads="1"/>
            </p:cNvSpPr>
            <p:nvPr/>
          </p:nvSpPr>
          <p:spPr bwMode="auto">
            <a:xfrm>
              <a:off x="5791200" y="4572000"/>
              <a:ext cx="3352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after insertion of element 6</a:t>
              </a:r>
            </a:p>
          </p:txBody>
        </p:sp>
        <p:grpSp>
          <p:nvGrpSpPr>
            <p:cNvPr id="22588" name="Group 73"/>
            <p:cNvGrpSpPr>
              <a:grpSpLocks/>
            </p:cNvGrpSpPr>
            <p:nvPr/>
          </p:nvGrpSpPr>
          <p:grpSpPr bwMode="auto">
            <a:xfrm>
              <a:off x="6172200" y="1600200"/>
              <a:ext cx="2590800" cy="2971800"/>
              <a:chOff x="5943600" y="1600200"/>
              <a:chExt cx="2590800" cy="2971800"/>
            </a:xfrm>
          </p:grpSpPr>
          <p:grpSp>
            <p:nvGrpSpPr>
              <p:cNvPr id="22589" name="Group 5"/>
              <p:cNvGrpSpPr>
                <a:grpSpLocks/>
              </p:cNvGrpSpPr>
              <p:nvPr/>
            </p:nvGrpSpPr>
            <p:grpSpPr bwMode="auto">
              <a:xfrm>
                <a:off x="5943600" y="1752600"/>
                <a:ext cx="2590800" cy="2514600"/>
                <a:chOff x="3552" y="960"/>
                <a:chExt cx="1632" cy="1584"/>
              </a:xfrm>
            </p:grpSpPr>
            <p:sp>
              <p:nvSpPr>
                <p:cNvPr id="22596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96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7" name="Oval 7"/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8" name="Line 8"/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9" name="Line 9"/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1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4" name="Line 14"/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90" name="Rectangle 15"/>
              <p:cNvSpPr>
                <a:spLocks noChangeArrowheads="1"/>
              </p:cNvSpPr>
              <p:nvPr/>
            </p:nvSpPr>
            <p:spPr bwMode="auto">
              <a:xfrm>
                <a:off x="7010400" y="381000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2591" name="Rectangle 16"/>
              <p:cNvSpPr>
                <a:spLocks noChangeArrowheads="1"/>
              </p:cNvSpPr>
              <p:nvPr/>
            </p:nvSpPr>
            <p:spPr bwMode="auto">
              <a:xfrm>
                <a:off x="7924800" y="259080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2592" name="Rectangle 17"/>
              <p:cNvSpPr>
                <a:spLocks noChangeArrowheads="1"/>
              </p:cNvSpPr>
              <p:nvPr/>
            </p:nvSpPr>
            <p:spPr bwMode="auto">
              <a:xfrm>
                <a:off x="7467600" y="198120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2593" name="Rectangle 22"/>
              <p:cNvSpPr>
                <a:spLocks noChangeArrowheads="1"/>
              </p:cNvSpPr>
              <p:nvPr/>
            </p:nvSpPr>
            <p:spPr bwMode="auto">
              <a:xfrm>
                <a:off x="7086600" y="41148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2594" name="Rectangle 33"/>
              <p:cNvSpPr>
                <a:spLocks noChangeArrowheads="1"/>
              </p:cNvSpPr>
              <p:nvPr/>
            </p:nvSpPr>
            <p:spPr bwMode="auto">
              <a:xfrm>
                <a:off x="7696200" y="1600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2595" name="Rectangle 70"/>
              <p:cNvSpPr>
                <a:spLocks noChangeArrowheads="1"/>
              </p:cNvSpPr>
              <p:nvPr/>
            </p:nvSpPr>
            <p:spPr bwMode="auto">
              <a:xfrm>
                <a:off x="7772400" y="342900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</p:grpSp>
      </p:grp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Enqueue element 6</a:t>
            </a:r>
          </a:p>
        </p:txBody>
      </p: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2552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165686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6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2557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2558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65687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72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1" name="Rectangle 41"/>
              <p:cNvSpPr>
                <a:spLocks noChangeArrowheads="1"/>
              </p:cNvSpPr>
              <p:nvPr/>
            </p:nvSpPr>
            <p:spPr bwMode="auto">
              <a:xfrm>
                <a:off x="23622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2562" name="Rectangle 42"/>
              <p:cNvSpPr>
                <a:spLocks noChangeArrowheads="1"/>
              </p:cNvSpPr>
              <p:nvPr/>
            </p:nvSpPr>
            <p:spPr bwMode="auto">
              <a:xfrm>
                <a:off x="35814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2563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2553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1656893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4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2545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22546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22547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1656899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9" name="Rectangle 68"/>
            <p:cNvSpPr>
              <a:spLocks noChangeArrowheads="1"/>
            </p:cNvSpPr>
            <p:nvPr/>
          </p:nvSpPr>
          <p:spPr bwMode="auto">
            <a:xfrm>
              <a:off x="25146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2550" name="Rectangle 69"/>
            <p:cNvSpPr>
              <a:spLocks noChangeArrowheads="1"/>
            </p:cNvSpPr>
            <p:nvPr/>
          </p:nvSpPr>
          <p:spPr bwMode="auto">
            <a:xfrm>
              <a:off x="42672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2551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90581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5B338-07CC-4221-A735-514940F20B12}"/>
              </a:ext>
            </a:extLst>
          </p:cNvPr>
          <p:cNvSpPr txBox="1"/>
          <p:nvPr/>
        </p:nvSpPr>
        <p:spPr>
          <a:xfrm>
            <a:off x="380630" y="2781300"/>
            <a:ext cx="1410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Enqueue(6)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3555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Enqueue element 10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3596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165686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600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3601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3602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23603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656872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605" name="Rectangle 41"/>
              <p:cNvSpPr>
                <a:spLocks noChangeArrowheads="1"/>
              </p:cNvSpPr>
              <p:nvPr/>
            </p:nvSpPr>
            <p:spPr bwMode="auto">
              <a:xfrm>
                <a:off x="23622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3606" name="Rectangle 42"/>
              <p:cNvSpPr>
                <a:spLocks noChangeArrowheads="1"/>
              </p:cNvSpPr>
              <p:nvPr/>
            </p:nvSpPr>
            <p:spPr bwMode="auto">
              <a:xfrm>
                <a:off x="41148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3607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3597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133600" y="4953000"/>
            <a:ext cx="5257800" cy="762000"/>
            <a:chOff x="609600" y="4953000"/>
            <a:chExt cx="5257800" cy="762000"/>
          </a:xfrm>
        </p:grpSpPr>
        <p:sp>
          <p:nvSpPr>
            <p:cNvPr id="1656893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88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3589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23590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23591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23592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3593" name="Rectangle 68"/>
            <p:cNvSpPr>
              <a:spLocks noChangeArrowheads="1"/>
            </p:cNvSpPr>
            <p:nvPr/>
          </p:nvSpPr>
          <p:spPr bwMode="auto">
            <a:xfrm>
              <a:off x="25146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3594" name="Rectangle 69"/>
            <p:cNvSpPr>
              <a:spLocks noChangeArrowheads="1"/>
            </p:cNvSpPr>
            <p:nvPr/>
          </p:nvSpPr>
          <p:spPr bwMode="auto">
            <a:xfrm>
              <a:off x="6096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3595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94843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  <a:endParaRPr lang="en-US" sz="4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315200" y="1600200"/>
            <a:ext cx="3352800" cy="3810000"/>
            <a:chOff x="5791200" y="1600200"/>
            <a:chExt cx="3352800" cy="3810000"/>
          </a:xfrm>
        </p:grpSpPr>
        <p:grpSp>
          <p:nvGrpSpPr>
            <p:cNvPr id="23566" name="Group 74"/>
            <p:cNvGrpSpPr>
              <a:grpSpLocks/>
            </p:cNvGrpSpPr>
            <p:nvPr/>
          </p:nvGrpSpPr>
          <p:grpSpPr bwMode="auto">
            <a:xfrm>
              <a:off x="5791200" y="1600200"/>
              <a:ext cx="3352800" cy="3810000"/>
              <a:chOff x="5791200" y="1600200"/>
              <a:chExt cx="3352800" cy="3810000"/>
            </a:xfrm>
          </p:grpSpPr>
          <p:sp>
            <p:nvSpPr>
              <p:cNvPr id="23568" name="Rectangle 45"/>
              <p:cNvSpPr>
                <a:spLocks noChangeArrowheads="1"/>
              </p:cNvSpPr>
              <p:nvPr/>
            </p:nvSpPr>
            <p:spPr bwMode="auto">
              <a:xfrm>
                <a:off x="5791200" y="4572000"/>
                <a:ext cx="3352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visualization of a queue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implemented as a circular array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after insertion of element 10</a:t>
                </a:r>
              </a:p>
            </p:txBody>
          </p:sp>
          <p:grpSp>
            <p:nvGrpSpPr>
              <p:cNvPr id="23569" name="Group 73"/>
              <p:cNvGrpSpPr>
                <a:grpSpLocks/>
              </p:cNvGrpSpPr>
              <p:nvPr/>
            </p:nvGrpSpPr>
            <p:grpSpPr bwMode="auto">
              <a:xfrm>
                <a:off x="6096000" y="1600200"/>
                <a:ext cx="2667000" cy="2667000"/>
                <a:chOff x="5867400" y="1600200"/>
                <a:chExt cx="2667000" cy="2667000"/>
              </a:xfrm>
            </p:grpSpPr>
            <p:grpSp>
              <p:nvGrpSpPr>
                <p:cNvPr id="23570" name="Group 5"/>
                <p:cNvGrpSpPr>
                  <a:grpSpLocks/>
                </p:cNvGrpSpPr>
                <p:nvPr/>
              </p:nvGrpSpPr>
              <p:grpSpPr bwMode="auto">
                <a:xfrm>
                  <a:off x="5943600" y="1752600"/>
                  <a:ext cx="2590800" cy="2514600"/>
                  <a:chOff x="3552" y="960"/>
                  <a:chExt cx="1632" cy="1584"/>
                </a:xfrm>
              </p:grpSpPr>
              <p:sp>
                <p:nvSpPr>
                  <p:cNvPr id="2357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960"/>
                    <a:ext cx="1632" cy="1584"/>
                  </a:xfrm>
                  <a:prstGeom prst="ellipse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344"/>
                    <a:ext cx="912" cy="8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96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160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1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296"/>
                    <a:ext cx="33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872"/>
                    <a:ext cx="33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3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160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4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1872"/>
                    <a:ext cx="288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8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296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571" name="Rectangle 15"/>
                <p:cNvSpPr>
                  <a:spLocks noChangeArrowheads="1"/>
                </p:cNvSpPr>
                <p:nvPr/>
              </p:nvSpPr>
              <p:spPr bwMode="auto">
                <a:xfrm>
                  <a:off x="7010400" y="38100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6</a:t>
                  </a:r>
                </a:p>
              </p:txBody>
            </p:sp>
            <p:sp>
              <p:nvSpPr>
                <p:cNvPr id="23572" name="Rectangle 16"/>
                <p:cNvSpPr>
                  <a:spLocks noChangeArrowheads="1"/>
                </p:cNvSpPr>
                <p:nvPr/>
              </p:nvSpPr>
              <p:spPr bwMode="auto">
                <a:xfrm>
                  <a:off x="7924800" y="25908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4</a:t>
                  </a:r>
                </a:p>
              </p:txBody>
            </p:sp>
            <p:sp>
              <p:nvSpPr>
                <p:cNvPr id="23573" name="Rectangle 17"/>
                <p:cNvSpPr>
                  <a:spLocks noChangeArrowheads="1"/>
                </p:cNvSpPr>
                <p:nvPr/>
              </p:nvSpPr>
              <p:spPr bwMode="auto">
                <a:xfrm>
                  <a:off x="7467600" y="19812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2</a:t>
                  </a:r>
                </a:p>
              </p:txBody>
            </p:sp>
            <p:sp>
              <p:nvSpPr>
                <p:cNvPr id="23574" name="Rectangle 22"/>
                <p:cNvSpPr>
                  <a:spLocks noChangeArrowheads="1"/>
                </p:cNvSpPr>
                <p:nvPr/>
              </p:nvSpPr>
              <p:spPr bwMode="auto">
                <a:xfrm>
                  <a:off x="5867400" y="374431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rear</a:t>
                  </a:r>
                </a:p>
              </p:txBody>
            </p:sp>
            <p:sp>
              <p:nvSpPr>
                <p:cNvPr id="23575" name="Rectangle 33"/>
                <p:cNvSpPr>
                  <a:spLocks noChangeArrowheads="1"/>
                </p:cNvSpPr>
                <p:nvPr/>
              </p:nvSpPr>
              <p:spPr bwMode="auto">
                <a:xfrm>
                  <a:off x="7696200" y="160020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front</a:t>
                  </a:r>
                </a:p>
              </p:txBody>
            </p:sp>
            <p:sp>
              <p:nvSpPr>
                <p:cNvPr id="23576" name="Rectangle 70"/>
                <p:cNvSpPr>
                  <a:spLocks noChangeArrowheads="1"/>
                </p:cNvSpPr>
                <p:nvPr/>
              </p:nvSpPr>
              <p:spPr bwMode="auto">
                <a:xfrm>
                  <a:off x="7772400" y="34290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8</a:t>
                  </a:r>
                </a:p>
              </p:txBody>
            </p:sp>
          </p:grpSp>
        </p:grp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6466490" y="349206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DC1760-030D-4B7C-BCB4-2B31A0AFA246}"/>
              </a:ext>
            </a:extLst>
          </p:cNvPr>
          <p:cNvSpPr txBox="1"/>
          <p:nvPr/>
        </p:nvSpPr>
        <p:spPr>
          <a:xfrm>
            <a:off x="259226" y="2606706"/>
            <a:ext cx="20596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</a:t>
            </a:r>
            <a:r>
              <a:rPr lang="en-US" dirty="0"/>
              <a:t>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Enqueue(10)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4579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4619" name="Group 69"/>
            <p:cNvGrpSpPr>
              <a:grpSpLocks/>
            </p:cNvGrpSpPr>
            <p:nvPr/>
          </p:nvGrpSpPr>
          <p:grpSpPr bwMode="auto">
            <a:xfrm>
              <a:off x="609600" y="4114800"/>
              <a:ext cx="5257800" cy="762000"/>
              <a:chOff x="457200" y="3581400"/>
              <a:chExt cx="5257800" cy="762000"/>
            </a:xfrm>
          </p:grpSpPr>
          <p:sp>
            <p:nvSpPr>
              <p:cNvPr id="165686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23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4624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4625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24626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4627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4628" name="Rectangle 41"/>
              <p:cNvSpPr>
                <a:spLocks noChangeArrowheads="1"/>
              </p:cNvSpPr>
              <p:nvPr/>
            </p:nvSpPr>
            <p:spPr bwMode="auto">
              <a:xfrm>
                <a:off x="23622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4629" name="Rectangle 42"/>
              <p:cNvSpPr>
                <a:spLocks noChangeArrowheads="1"/>
              </p:cNvSpPr>
              <p:nvPr/>
            </p:nvSpPr>
            <p:spPr bwMode="auto">
              <a:xfrm>
                <a:off x="4572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4630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133600" y="4953000"/>
            <a:ext cx="5257800" cy="762000"/>
            <a:chOff x="609600" y="4953000"/>
            <a:chExt cx="5257800" cy="762000"/>
          </a:xfrm>
        </p:grpSpPr>
        <p:sp>
          <p:nvSpPr>
            <p:cNvPr id="1656893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12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24613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24614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24615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4616" name="Rectangle 68"/>
            <p:cNvSpPr>
              <a:spLocks noChangeArrowheads="1"/>
            </p:cNvSpPr>
            <p:nvPr/>
          </p:nvSpPr>
          <p:spPr bwMode="auto">
            <a:xfrm>
              <a:off x="3048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4617" name="Rectangle 69"/>
            <p:cNvSpPr>
              <a:spLocks noChangeArrowheads="1"/>
            </p:cNvSpPr>
            <p:nvPr/>
          </p:nvSpPr>
          <p:spPr bwMode="auto">
            <a:xfrm>
              <a:off x="6096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4618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90404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315200" y="1752600"/>
            <a:ext cx="3441700" cy="3657600"/>
            <a:chOff x="5791200" y="1752600"/>
            <a:chExt cx="3442140" cy="3657600"/>
          </a:xfrm>
        </p:grpSpPr>
        <p:grpSp>
          <p:nvGrpSpPr>
            <p:cNvPr id="24590" name="Group 74"/>
            <p:cNvGrpSpPr>
              <a:grpSpLocks/>
            </p:cNvGrpSpPr>
            <p:nvPr/>
          </p:nvGrpSpPr>
          <p:grpSpPr bwMode="auto">
            <a:xfrm>
              <a:off x="5791200" y="1752600"/>
              <a:ext cx="3442140" cy="3657600"/>
              <a:chOff x="5791200" y="1752600"/>
              <a:chExt cx="3442140" cy="3657600"/>
            </a:xfrm>
          </p:grpSpPr>
          <p:sp>
            <p:nvSpPr>
              <p:cNvPr id="24592" name="Rectangle 45"/>
              <p:cNvSpPr>
                <a:spLocks noChangeArrowheads="1"/>
              </p:cNvSpPr>
              <p:nvPr/>
            </p:nvSpPr>
            <p:spPr bwMode="auto">
              <a:xfrm>
                <a:off x="5791200" y="4572000"/>
                <a:ext cx="3352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visualization of a queue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implemented as a circular array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after dequeue operation</a:t>
                </a:r>
              </a:p>
            </p:txBody>
          </p:sp>
          <p:grpSp>
            <p:nvGrpSpPr>
              <p:cNvPr id="24593" name="Group 73"/>
              <p:cNvGrpSpPr>
                <a:grpSpLocks/>
              </p:cNvGrpSpPr>
              <p:nvPr/>
            </p:nvGrpSpPr>
            <p:grpSpPr bwMode="auto">
              <a:xfrm>
                <a:off x="6096000" y="1752600"/>
                <a:ext cx="3137340" cy="2514600"/>
                <a:chOff x="5867400" y="1752600"/>
                <a:chExt cx="3137340" cy="2514600"/>
              </a:xfrm>
            </p:grpSpPr>
            <p:grpSp>
              <p:nvGrpSpPr>
                <p:cNvPr id="24594" name="Group 5"/>
                <p:cNvGrpSpPr>
                  <a:grpSpLocks/>
                </p:cNvGrpSpPr>
                <p:nvPr/>
              </p:nvGrpSpPr>
              <p:grpSpPr bwMode="auto">
                <a:xfrm>
                  <a:off x="5943600" y="1752600"/>
                  <a:ext cx="2590800" cy="2514600"/>
                  <a:chOff x="3552" y="960"/>
                  <a:chExt cx="1632" cy="1584"/>
                </a:xfrm>
              </p:grpSpPr>
              <p:sp>
                <p:nvSpPr>
                  <p:cNvPr id="2460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960"/>
                    <a:ext cx="1632" cy="1584"/>
                  </a:xfrm>
                  <a:prstGeom prst="ellipse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344"/>
                    <a:ext cx="912" cy="8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96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160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296"/>
                    <a:ext cx="33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872"/>
                    <a:ext cx="33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160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7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1872"/>
                    <a:ext cx="288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0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296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595" name="Rectangle 15"/>
                <p:cNvSpPr>
                  <a:spLocks noChangeArrowheads="1"/>
                </p:cNvSpPr>
                <p:nvPr/>
              </p:nvSpPr>
              <p:spPr bwMode="auto">
                <a:xfrm>
                  <a:off x="7010400" y="38100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6</a:t>
                  </a:r>
                </a:p>
              </p:txBody>
            </p:sp>
            <p:sp>
              <p:nvSpPr>
                <p:cNvPr id="245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924800" y="25908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4</a:t>
                  </a:r>
                </a:p>
              </p:txBody>
            </p:sp>
            <p:sp>
              <p:nvSpPr>
                <p:cNvPr id="24597" name="Rectangle 22"/>
                <p:cNvSpPr>
                  <a:spLocks noChangeArrowheads="1"/>
                </p:cNvSpPr>
                <p:nvPr/>
              </p:nvSpPr>
              <p:spPr bwMode="auto">
                <a:xfrm>
                  <a:off x="5867400" y="374431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rear</a:t>
                  </a:r>
                </a:p>
              </p:txBody>
            </p:sp>
            <p:sp>
              <p:nvSpPr>
                <p:cNvPr id="24598" name="Rectangle 33"/>
                <p:cNvSpPr>
                  <a:spLocks noChangeArrowheads="1"/>
                </p:cNvSpPr>
                <p:nvPr/>
              </p:nvSpPr>
              <p:spPr bwMode="auto">
                <a:xfrm>
                  <a:off x="8318940" y="215725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front</a:t>
                  </a:r>
                </a:p>
              </p:txBody>
            </p:sp>
            <p:sp>
              <p:nvSpPr>
                <p:cNvPr id="24599" name="Rectangle 70"/>
                <p:cNvSpPr>
                  <a:spLocks noChangeArrowheads="1"/>
                </p:cNvSpPr>
                <p:nvPr/>
              </p:nvSpPr>
              <p:spPr bwMode="auto">
                <a:xfrm>
                  <a:off x="7772400" y="3429000"/>
                  <a:ext cx="5334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8</a:t>
                  </a:r>
                </a:p>
              </p:txBody>
            </p:sp>
          </p:grpSp>
        </p:grp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6466490" y="349206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3BDD67-A6EE-42A6-BAC5-3173FCCCF309}"/>
              </a:ext>
            </a:extLst>
          </p:cNvPr>
          <p:cNvSpPr txBox="1"/>
          <p:nvPr/>
        </p:nvSpPr>
        <p:spPr>
          <a:xfrm>
            <a:off x="342530" y="2709962"/>
            <a:ext cx="2059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5603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Enqueue element 18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5645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165686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0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5651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25652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5653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5654" name="Rectangle 41"/>
              <p:cNvSpPr>
                <a:spLocks noChangeArrowheads="1"/>
              </p:cNvSpPr>
              <p:nvPr/>
            </p:nvSpPr>
            <p:spPr bwMode="auto">
              <a:xfrm>
                <a:off x="28956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5655" name="Rectangle 42"/>
              <p:cNvSpPr>
                <a:spLocks noChangeArrowheads="1"/>
              </p:cNvSpPr>
              <p:nvPr/>
            </p:nvSpPr>
            <p:spPr bwMode="auto">
              <a:xfrm>
                <a:off x="5334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5656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5646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25635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8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25639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25640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25641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5642" name="Rectangle 68"/>
            <p:cNvSpPr>
              <a:spLocks noChangeArrowheads="1"/>
            </p:cNvSpPr>
            <p:nvPr/>
          </p:nvSpPr>
          <p:spPr bwMode="auto">
            <a:xfrm>
              <a:off x="3048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5643" name="Rectangle 69"/>
            <p:cNvSpPr>
              <a:spLocks noChangeArrowheads="1"/>
            </p:cNvSpPr>
            <p:nvPr/>
          </p:nvSpPr>
          <p:spPr bwMode="auto">
            <a:xfrm>
              <a:off x="1295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5644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92357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270750" y="1752600"/>
            <a:ext cx="3486150" cy="3657600"/>
            <a:chOff x="5746530" y="1752600"/>
            <a:chExt cx="3486810" cy="3657600"/>
          </a:xfrm>
        </p:grpSpPr>
        <p:grpSp>
          <p:nvGrpSpPr>
            <p:cNvPr id="25614" name="Group 78"/>
            <p:cNvGrpSpPr>
              <a:grpSpLocks/>
            </p:cNvGrpSpPr>
            <p:nvPr/>
          </p:nvGrpSpPr>
          <p:grpSpPr bwMode="auto">
            <a:xfrm>
              <a:off x="5746530" y="1752600"/>
              <a:ext cx="3486810" cy="3657600"/>
              <a:chOff x="5746530" y="1752600"/>
              <a:chExt cx="3486810" cy="3657600"/>
            </a:xfrm>
          </p:grpSpPr>
          <p:grpSp>
            <p:nvGrpSpPr>
              <p:cNvPr id="25616" name="Group 74"/>
              <p:cNvGrpSpPr>
                <a:grpSpLocks/>
              </p:cNvGrpSpPr>
              <p:nvPr/>
            </p:nvGrpSpPr>
            <p:grpSpPr bwMode="auto">
              <a:xfrm>
                <a:off x="5746530" y="1752600"/>
                <a:ext cx="3486810" cy="3657600"/>
                <a:chOff x="5746530" y="1752600"/>
                <a:chExt cx="3486810" cy="3657600"/>
              </a:xfrm>
            </p:grpSpPr>
            <p:sp>
              <p:nvSpPr>
                <p:cNvPr id="25618" name="Rectangle 45"/>
                <p:cNvSpPr>
                  <a:spLocks noChangeArrowheads="1"/>
                </p:cNvSpPr>
                <p:nvPr/>
              </p:nvSpPr>
              <p:spPr bwMode="auto">
                <a:xfrm>
                  <a:off x="5791200" y="4572000"/>
                  <a:ext cx="3352800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visualization of a queue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implemented as a circular array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after insertion of element 18</a:t>
                  </a:r>
                </a:p>
              </p:txBody>
            </p:sp>
            <p:grpSp>
              <p:nvGrpSpPr>
                <p:cNvPr id="25619" name="Group 73"/>
                <p:cNvGrpSpPr>
                  <a:grpSpLocks/>
                </p:cNvGrpSpPr>
                <p:nvPr/>
              </p:nvGrpSpPr>
              <p:grpSpPr bwMode="auto">
                <a:xfrm>
                  <a:off x="5746530" y="1752600"/>
                  <a:ext cx="3486810" cy="2514600"/>
                  <a:chOff x="5517930" y="1752600"/>
                  <a:chExt cx="3486810" cy="2514600"/>
                </a:xfrm>
              </p:grpSpPr>
              <p:grpSp>
                <p:nvGrpSpPr>
                  <p:cNvPr id="25620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943600" y="1752600"/>
                    <a:ext cx="2590800" cy="2514600"/>
                    <a:chOff x="3552" y="960"/>
                    <a:chExt cx="1632" cy="1584"/>
                  </a:xfrm>
                </p:grpSpPr>
                <p:sp>
                  <p:nvSpPr>
                    <p:cNvPr id="2562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960"/>
                      <a:ext cx="1632" cy="1584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27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44"/>
                      <a:ext cx="912" cy="8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2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960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29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2160"/>
                      <a:ext cx="19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0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1296"/>
                      <a:ext cx="33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872"/>
                      <a:ext cx="33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2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32" y="2160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3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72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296"/>
                      <a:ext cx="28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2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010400" y="38100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6</a:t>
                    </a:r>
                  </a:p>
                </p:txBody>
              </p:sp>
              <p:sp>
                <p:nvSpPr>
                  <p:cNvPr id="2562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924800" y="25908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4</a:t>
                    </a:r>
                  </a:p>
                </p:txBody>
              </p:sp>
              <p:sp>
                <p:nvSpPr>
                  <p:cNvPr id="256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17930" y="295078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rear</a:t>
                    </a:r>
                  </a:p>
                </p:txBody>
              </p:sp>
              <p:sp>
                <p:nvSpPr>
                  <p:cNvPr id="2562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8318940" y="215725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front</a:t>
                    </a:r>
                  </a:p>
                </p:txBody>
              </p:sp>
              <p:sp>
                <p:nvSpPr>
                  <p:cNvPr id="2562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772400" y="34290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8</a:t>
                    </a:r>
                  </a:p>
                </p:txBody>
              </p:sp>
            </p:grpSp>
          </p:grpSp>
          <p:sp>
            <p:nvSpPr>
              <p:cNvPr id="25617" name="Rectangle 15"/>
              <p:cNvSpPr>
                <a:spLocks noChangeArrowheads="1"/>
              </p:cNvSpPr>
              <p:nvPr/>
            </p:nvSpPr>
            <p:spPr bwMode="auto">
              <a:xfrm>
                <a:off x="6466490" y="349206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</p:grp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4E3D68-6BDE-499B-8907-95CADFEC8DBF}"/>
              </a:ext>
            </a:extLst>
          </p:cNvPr>
          <p:cNvSpPr txBox="1"/>
          <p:nvPr/>
        </p:nvSpPr>
        <p:spPr>
          <a:xfrm>
            <a:off x="341791" y="1838741"/>
            <a:ext cx="2059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Enqueue(18)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6668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26670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73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6674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26675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6676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6677" name="Rectangle 41"/>
              <p:cNvSpPr>
                <a:spLocks noChangeArrowheads="1"/>
              </p:cNvSpPr>
              <p:nvPr/>
            </p:nvSpPr>
            <p:spPr bwMode="auto">
              <a:xfrm>
                <a:off x="28956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6678" name="Rectangle 42"/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6679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6669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26658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62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26663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26664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6665" name="Rectangle 68"/>
            <p:cNvSpPr>
              <a:spLocks noChangeArrowheads="1"/>
            </p:cNvSpPr>
            <p:nvPr/>
          </p:nvSpPr>
          <p:spPr bwMode="auto">
            <a:xfrm>
              <a:off x="36576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6666" name="Rectangle 69"/>
            <p:cNvSpPr>
              <a:spLocks noChangeArrowheads="1"/>
            </p:cNvSpPr>
            <p:nvPr/>
          </p:nvSpPr>
          <p:spPr bwMode="auto">
            <a:xfrm>
              <a:off x="1295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6667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87030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270750" y="1752600"/>
            <a:ext cx="3397250" cy="3657600"/>
            <a:chOff x="5746530" y="1752600"/>
            <a:chExt cx="3397470" cy="3657600"/>
          </a:xfrm>
        </p:grpSpPr>
        <p:grpSp>
          <p:nvGrpSpPr>
            <p:cNvPr id="26638" name="Group 78"/>
            <p:cNvGrpSpPr>
              <a:grpSpLocks/>
            </p:cNvGrpSpPr>
            <p:nvPr/>
          </p:nvGrpSpPr>
          <p:grpSpPr bwMode="auto">
            <a:xfrm>
              <a:off x="5746530" y="1752600"/>
              <a:ext cx="3397470" cy="3657600"/>
              <a:chOff x="5746530" y="1752600"/>
              <a:chExt cx="3397470" cy="3657600"/>
            </a:xfrm>
          </p:grpSpPr>
          <p:grpSp>
            <p:nvGrpSpPr>
              <p:cNvPr id="26640" name="Group 74"/>
              <p:cNvGrpSpPr>
                <a:grpSpLocks/>
              </p:cNvGrpSpPr>
              <p:nvPr/>
            </p:nvGrpSpPr>
            <p:grpSpPr bwMode="auto">
              <a:xfrm>
                <a:off x="5746530" y="1752600"/>
                <a:ext cx="3397470" cy="3657600"/>
                <a:chOff x="5746530" y="1752600"/>
                <a:chExt cx="3397470" cy="3657600"/>
              </a:xfrm>
            </p:grpSpPr>
            <p:sp>
              <p:nvSpPr>
                <p:cNvPr id="26642" name="Rectangle 45"/>
                <p:cNvSpPr>
                  <a:spLocks noChangeArrowheads="1"/>
                </p:cNvSpPr>
                <p:nvPr/>
              </p:nvSpPr>
              <p:spPr bwMode="auto">
                <a:xfrm>
                  <a:off x="5791200" y="4572000"/>
                  <a:ext cx="3352800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visualization of a queue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implemented as a circular array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after dequeue operation</a:t>
                  </a:r>
                </a:p>
              </p:txBody>
            </p:sp>
            <p:grpSp>
              <p:nvGrpSpPr>
                <p:cNvPr id="26643" name="Group 73"/>
                <p:cNvGrpSpPr>
                  <a:grpSpLocks/>
                </p:cNvGrpSpPr>
                <p:nvPr/>
              </p:nvGrpSpPr>
              <p:grpSpPr bwMode="auto">
                <a:xfrm>
                  <a:off x="5746530" y="1752600"/>
                  <a:ext cx="3397470" cy="2514600"/>
                  <a:chOff x="5517930" y="1752600"/>
                  <a:chExt cx="3397470" cy="2514600"/>
                </a:xfrm>
              </p:grpSpPr>
              <p:grpSp>
                <p:nvGrpSpPr>
                  <p:cNvPr id="26644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943600" y="1752600"/>
                    <a:ext cx="2590800" cy="2514600"/>
                    <a:chOff x="3552" y="960"/>
                    <a:chExt cx="1632" cy="1584"/>
                  </a:xfrm>
                </p:grpSpPr>
                <p:sp>
                  <p:nvSpPr>
                    <p:cNvPr id="26649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960"/>
                      <a:ext cx="1632" cy="1584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0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44"/>
                      <a:ext cx="912" cy="8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960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2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2160"/>
                      <a:ext cx="19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3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1296"/>
                      <a:ext cx="33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872"/>
                      <a:ext cx="33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5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32" y="2160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6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72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5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296"/>
                      <a:ext cx="28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010400" y="38100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6</a:t>
                    </a:r>
                  </a:p>
                </p:txBody>
              </p:sp>
              <p:sp>
                <p:nvSpPr>
                  <p:cNvPr id="2664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17930" y="295078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rear</a:t>
                    </a:r>
                  </a:p>
                </p:txBody>
              </p:sp>
              <p:sp>
                <p:nvSpPr>
                  <p:cNvPr id="2664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8229600" y="358140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front</a:t>
                    </a:r>
                  </a:p>
                </p:txBody>
              </p:sp>
              <p:sp>
                <p:nvSpPr>
                  <p:cNvPr id="2664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772400" y="34290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8</a:t>
                    </a:r>
                  </a:p>
                </p:txBody>
              </p:sp>
            </p:grpSp>
          </p:grpSp>
          <p:sp>
            <p:nvSpPr>
              <p:cNvPr id="26641" name="Rectangle 15"/>
              <p:cNvSpPr>
                <a:spLocks noChangeArrowheads="1"/>
              </p:cNvSpPr>
              <p:nvPr/>
            </p:nvSpPr>
            <p:spPr bwMode="auto">
              <a:xfrm>
                <a:off x="6466490" y="349206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</p:grp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55ED65-C204-4E24-BF16-432BCDDEE45B}"/>
              </a:ext>
            </a:extLst>
          </p:cNvPr>
          <p:cNvSpPr txBox="1"/>
          <p:nvPr/>
        </p:nvSpPr>
        <p:spPr>
          <a:xfrm>
            <a:off x="476197" y="1524000"/>
            <a:ext cx="2059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7651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7691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27693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97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27698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7699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7700" name="Rectangle 41"/>
              <p:cNvSpPr>
                <a:spLocks noChangeArrowheads="1"/>
              </p:cNvSpPr>
              <p:nvPr/>
            </p:nvSpPr>
            <p:spPr bwMode="auto">
              <a:xfrm>
                <a:off x="35052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7701" name="Rectangle 42"/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7702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27681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86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27687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7688" name="Rectangle 68"/>
            <p:cNvSpPr>
              <a:spLocks noChangeArrowheads="1"/>
            </p:cNvSpPr>
            <p:nvPr/>
          </p:nvSpPr>
          <p:spPr bwMode="auto">
            <a:xfrm>
              <a:off x="4343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7689" name="Rectangle 69"/>
            <p:cNvSpPr>
              <a:spLocks noChangeArrowheads="1"/>
            </p:cNvSpPr>
            <p:nvPr/>
          </p:nvSpPr>
          <p:spPr bwMode="auto">
            <a:xfrm>
              <a:off x="1295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7690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914695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270750" y="1752600"/>
            <a:ext cx="3397250" cy="3657600"/>
            <a:chOff x="5746530" y="1752600"/>
            <a:chExt cx="3397470" cy="3657600"/>
          </a:xfrm>
        </p:grpSpPr>
        <p:grpSp>
          <p:nvGrpSpPr>
            <p:cNvPr id="27662" name="Group 78"/>
            <p:cNvGrpSpPr>
              <a:grpSpLocks/>
            </p:cNvGrpSpPr>
            <p:nvPr/>
          </p:nvGrpSpPr>
          <p:grpSpPr bwMode="auto">
            <a:xfrm>
              <a:off x="5746530" y="1752600"/>
              <a:ext cx="3397470" cy="3657600"/>
              <a:chOff x="5746530" y="1752600"/>
              <a:chExt cx="3397470" cy="3657600"/>
            </a:xfrm>
          </p:grpSpPr>
          <p:grpSp>
            <p:nvGrpSpPr>
              <p:cNvPr id="27664" name="Group 74"/>
              <p:cNvGrpSpPr>
                <a:grpSpLocks/>
              </p:cNvGrpSpPr>
              <p:nvPr/>
            </p:nvGrpSpPr>
            <p:grpSpPr bwMode="auto">
              <a:xfrm>
                <a:off x="5746530" y="1752600"/>
                <a:ext cx="3397470" cy="3657600"/>
                <a:chOff x="5746530" y="1752600"/>
                <a:chExt cx="3397470" cy="3657600"/>
              </a:xfrm>
            </p:grpSpPr>
            <p:sp>
              <p:nvSpPr>
                <p:cNvPr id="27666" name="Rectangle 45"/>
                <p:cNvSpPr>
                  <a:spLocks noChangeArrowheads="1"/>
                </p:cNvSpPr>
                <p:nvPr/>
              </p:nvSpPr>
              <p:spPr bwMode="auto">
                <a:xfrm>
                  <a:off x="5791200" y="4572000"/>
                  <a:ext cx="3352800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visualization of a queue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implemented as a circular array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after dequeue operation</a:t>
                  </a:r>
                </a:p>
              </p:txBody>
            </p:sp>
            <p:grpSp>
              <p:nvGrpSpPr>
                <p:cNvPr id="27667" name="Group 73"/>
                <p:cNvGrpSpPr>
                  <a:grpSpLocks/>
                </p:cNvGrpSpPr>
                <p:nvPr/>
              </p:nvGrpSpPr>
              <p:grpSpPr bwMode="auto">
                <a:xfrm>
                  <a:off x="5746530" y="1752600"/>
                  <a:ext cx="3016470" cy="2895600"/>
                  <a:chOff x="5517930" y="1752600"/>
                  <a:chExt cx="3016470" cy="2895600"/>
                </a:xfrm>
              </p:grpSpPr>
              <p:grpSp>
                <p:nvGrpSpPr>
                  <p:cNvPr id="27668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943600" y="1752600"/>
                    <a:ext cx="2590800" cy="2514600"/>
                    <a:chOff x="3552" y="960"/>
                    <a:chExt cx="1632" cy="1584"/>
                  </a:xfrm>
                </p:grpSpPr>
                <p:sp>
                  <p:nvSpPr>
                    <p:cNvPr id="27672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960"/>
                      <a:ext cx="1632" cy="1584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3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44"/>
                      <a:ext cx="912" cy="8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960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5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2160"/>
                      <a:ext cx="19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6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1296"/>
                      <a:ext cx="33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7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872"/>
                      <a:ext cx="33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8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32" y="2160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79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72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8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296"/>
                      <a:ext cx="28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66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010400" y="3810000"/>
                    <a:ext cx="53340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6</a:t>
                    </a:r>
                  </a:p>
                </p:txBody>
              </p:sp>
              <p:sp>
                <p:nvSpPr>
                  <p:cNvPr id="2767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17930" y="295078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rear</a:t>
                    </a:r>
                  </a:p>
                </p:txBody>
              </p:sp>
              <p:sp>
                <p:nvSpPr>
                  <p:cNvPr id="2767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010400" y="419100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front</a:t>
                    </a:r>
                  </a:p>
                </p:txBody>
              </p:sp>
            </p:grpSp>
          </p:grpSp>
          <p:sp>
            <p:nvSpPr>
              <p:cNvPr id="27665" name="Rectangle 15"/>
              <p:cNvSpPr>
                <a:spLocks noChangeArrowheads="1"/>
              </p:cNvSpPr>
              <p:nvPr/>
            </p:nvSpPr>
            <p:spPr bwMode="auto">
              <a:xfrm>
                <a:off x="6466490" y="349206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</p:grp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A20F9F-D702-4396-8A1E-C3EB6533F833}"/>
              </a:ext>
            </a:extLst>
          </p:cNvPr>
          <p:cNvSpPr txBox="1"/>
          <p:nvPr/>
        </p:nvSpPr>
        <p:spPr>
          <a:xfrm>
            <a:off x="355425" y="1783645"/>
            <a:ext cx="20596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8675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8714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2871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0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2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8722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8723" name="Rectangle 41"/>
              <p:cNvSpPr>
                <a:spLocks noChangeArrowheads="1"/>
              </p:cNvSpPr>
              <p:nvPr/>
            </p:nvSpPr>
            <p:spPr bwMode="auto">
              <a:xfrm>
                <a:off x="4191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8724" name="Rectangle 42"/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8725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8715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28704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8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10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8711" name="Rectangle 68"/>
            <p:cNvSpPr>
              <a:spLocks noChangeArrowheads="1"/>
            </p:cNvSpPr>
            <p:nvPr/>
          </p:nvSpPr>
          <p:spPr bwMode="auto">
            <a:xfrm>
              <a:off x="6858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8712" name="Rectangle 69"/>
            <p:cNvSpPr>
              <a:spLocks noChangeArrowheads="1"/>
            </p:cNvSpPr>
            <p:nvPr/>
          </p:nvSpPr>
          <p:spPr bwMode="auto">
            <a:xfrm>
              <a:off x="1295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8713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88895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270750" y="1752600"/>
            <a:ext cx="3397250" cy="3657600"/>
            <a:chOff x="5746530" y="1752600"/>
            <a:chExt cx="3397470" cy="3657600"/>
          </a:xfrm>
        </p:grpSpPr>
        <p:grpSp>
          <p:nvGrpSpPr>
            <p:cNvPr id="28686" name="Group 78"/>
            <p:cNvGrpSpPr>
              <a:grpSpLocks/>
            </p:cNvGrpSpPr>
            <p:nvPr/>
          </p:nvGrpSpPr>
          <p:grpSpPr bwMode="auto">
            <a:xfrm>
              <a:off x="5746530" y="1752600"/>
              <a:ext cx="3397470" cy="3657600"/>
              <a:chOff x="5746530" y="1752600"/>
              <a:chExt cx="3397470" cy="3657600"/>
            </a:xfrm>
          </p:grpSpPr>
          <p:grpSp>
            <p:nvGrpSpPr>
              <p:cNvPr id="28688" name="Group 74"/>
              <p:cNvGrpSpPr>
                <a:grpSpLocks/>
              </p:cNvGrpSpPr>
              <p:nvPr/>
            </p:nvGrpSpPr>
            <p:grpSpPr bwMode="auto">
              <a:xfrm>
                <a:off x="5746530" y="1752600"/>
                <a:ext cx="3397470" cy="3657600"/>
                <a:chOff x="5746530" y="1752600"/>
                <a:chExt cx="3397470" cy="3657600"/>
              </a:xfrm>
            </p:grpSpPr>
            <p:sp>
              <p:nvSpPr>
                <p:cNvPr id="28690" name="Rectangle 45"/>
                <p:cNvSpPr>
                  <a:spLocks noChangeArrowheads="1"/>
                </p:cNvSpPr>
                <p:nvPr/>
              </p:nvSpPr>
              <p:spPr bwMode="auto">
                <a:xfrm>
                  <a:off x="5791200" y="4572000"/>
                  <a:ext cx="3352800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visualization of a queue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implemented as a circular array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after dequeue operation</a:t>
                  </a:r>
                </a:p>
              </p:txBody>
            </p:sp>
            <p:grpSp>
              <p:nvGrpSpPr>
                <p:cNvPr id="28691" name="Group 73"/>
                <p:cNvGrpSpPr>
                  <a:grpSpLocks/>
                </p:cNvGrpSpPr>
                <p:nvPr/>
              </p:nvGrpSpPr>
              <p:grpSpPr bwMode="auto">
                <a:xfrm>
                  <a:off x="5746530" y="1752600"/>
                  <a:ext cx="3016470" cy="2580290"/>
                  <a:chOff x="5517930" y="1752600"/>
                  <a:chExt cx="3016470" cy="2580290"/>
                </a:xfrm>
              </p:grpSpPr>
              <p:grpSp>
                <p:nvGrpSpPr>
                  <p:cNvPr id="28692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943600" y="1752600"/>
                    <a:ext cx="2590800" cy="2514600"/>
                    <a:chOff x="3552" y="960"/>
                    <a:chExt cx="1632" cy="1584"/>
                  </a:xfrm>
                </p:grpSpPr>
                <p:sp>
                  <p:nvSpPr>
                    <p:cNvPr id="2869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960"/>
                      <a:ext cx="1632" cy="1584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9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44"/>
                      <a:ext cx="912" cy="8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9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960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98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2160"/>
                      <a:ext cx="19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99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1296"/>
                      <a:ext cx="33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0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872"/>
                      <a:ext cx="33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01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32" y="2160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02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72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03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296"/>
                      <a:ext cx="28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869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17930" y="295078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rear</a:t>
                    </a:r>
                  </a:p>
                </p:txBody>
              </p:sp>
              <p:sp>
                <p:nvSpPr>
                  <p:cNvPr id="2869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6009290" y="387569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front</a:t>
                    </a:r>
                  </a:p>
                </p:txBody>
              </p:sp>
            </p:grpSp>
          </p:grpSp>
          <p:sp>
            <p:nvSpPr>
              <p:cNvPr id="28689" name="Rectangle 15"/>
              <p:cNvSpPr>
                <a:spLocks noChangeArrowheads="1"/>
              </p:cNvSpPr>
              <p:nvPr/>
            </p:nvSpPr>
            <p:spPr bwMode="auto">
              <a:xfrm>
                <a:off x="6466490" y="349206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</p:grp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08363-CC21-4941-A8D6-0889294FC7DC}"/>
              </a:ext>
            </a:extLst>
          </p:cNvPr>
          <p:cNvSpPr txBox="1"/>
          <p:nvPr/>
        </p:nvSpPr>
        <p:spPr>
          <a:xfrm>
            <a:off x="355425" y="1478845"/>
            <a:ext cx="20596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29699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Enqueue element 9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29739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29741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1656867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0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47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48" name="Rectangle 41"/>
              <p:cNvSpPr>
                <a:spLocks noChangeArrowheads="1"/>
              </p:cNvSpPr>
              <p:nvPr/>
            </p:nvSpPr>
            <p:spPr bwMode="auto">
              <a:xfrm>
                <a:off x="5334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29749" name="Rectangle 42"/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29750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29729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29730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8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35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29736" name="Rectangle 68"/>
            <p:cNvSpPr>
              <a:spLocks noChangeArrowheads="1"/>
            </p:cNvSpPr>
            <p:nvPr/>
          </p:nvSpPr>
          <p:spPr bwMode="auto">
            <a:xfrm>
              <a:off x="6858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29737" name="Rectangle 69"/>
            <p:cNvSpPr>
              <a:spLocks noChangeArrowheads="1"/>
            </p:cNvSpPr>
            <p:nvPr/>
          </p:nvSpPr>
          <p:spPr bwMode="auto">
            <a:xfrm>
              <a:off x="1905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29738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899603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315200" y="1597026"/>
            <a:ext cx="3352800" cy="3813175"/>
            <a:chOff x="5791200" y="1597570"/>
            <a:chExt cx="3352800" cy="3812630"/>
          </a:xfrm>
        </p:grpSpPr>
        <p:grpSp>
          <p:nvGrpSpPr>
            <p:cNvPr id="29711" name="Group 78"/>
            <p:cNvGrpSpPr>
              <a:grpSpLocks/>
            </p:cNvGrpSpPr>
            <p:nvPr/>
          </p:nvGrpSpPr>
          <p:grpSpPr bwMode="auto">
            <a:xfrm>
              <a:off x="5791200" y="1597570"/>
              <a:ext cx="3352800" cy="3812630"/>
              <a:chOff x="5791200" y="1597570"/>
              <a:chExt cx="3352800" cy="3812630"/>
            </a:xfrm>
          </p:grpSpPr>
          <p:grpSp>
            <p:nvGrpSpPr>
              <p:cNvPr id="29713" name="Group 74"/>
              <p:cNvGrpSpPr>
                <a:grpSpLocks/>
              </p:cNvGrpSpPr>
              <p:nvPr/>
            </p:nvGrpSpPr>
            <p:grpSpPr bwMode="auto">
              <a:xfrm>
                <a:off x="5791200" y="1597570"/>
                <a:ext cx="3352800" cy="3812630"/>
                <a:chOff x="5791200" y="1597570"/>
                <a:chExt cx="3352800" cy="3812630"/>
              </a:xfrm>
            </p:grpSpPr>
            <p:sp>
              <p:nvSpPr>
                <p:cNvPr id="29715" name="Rectangle 45"/>
                <p:cNvSpPr>
                  <a:spLocks noChangeArrowheads="1"/>
                </p:cNvSpPr>
                <p:nvPr/>
              </p:nvSpPr>
              <p:spPr bwMode="auto">
                <a:xfrm>
                  <a:off x="5791200" y="4572000"/>
                  <a:ext cx="3352800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visualization of a queue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implemented as a circular array</a:t>
                  </a:r>
                </a:p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after insertion of element 9</a:t>
                  </a:r>
                </a:p>
              </p:txBody>
            </p:sp>
            <p:grpSp>
              <p:nvGrpSpPr>
                <p:cNvPr id="29716" name="Group 73"/>
                <p:cNvGrpSpPr>
                  <a:grpSpLocks/>
                </p:cNvGrpSpPr>
                <p:nvPr/>
              </p:nvGrpSpPr>
              <p:grpSpPr bwMode="auto">
                <a:xfrm>
                  <a:off x="6172200" y="1597570"/>
                  <a:ext cx="2590800" cy="2735320"/>
                  <a:chOff x="5943600" y="1597570"/>
                  <a:chExt cx="2590800" cy="2735320"/>
                </a:xfrm>
              </p:grpSpPr>
              <p:grpSp>
                <p:nvGrpSpPr>
                  <p:cNvPr id="2971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943600" y="1752600"/>
                    <a:ext cx="2590800" cy="2514600"/>
                    <a:chOff x="3552" y="960"/>
                    <a:chExt cx="1632" cy="1584"/>
                  </a:xfrm>
                </p:grpSpPr>
                <p:sp>
                  <p:nvSpPr>
                    <p:cNvPr id="29720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960"/>
                      <a:ext cx="1632" cy="1584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1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44"/>
                      <a:ext cx="912" cy="8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960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3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2160"/>
                      <a:ext cx="19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4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1296"/>
                      <a:ext cx="33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872"/>
                      <a:ext cx="33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32" y="2160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7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72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2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296"/>
                      <a:ext cx="28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237890" y="159757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rear</a:t>
                    </a:r>
                  </a:p>
                </p:txBody>
              </p:sp>
              <p:sp>
                <p:nvSpPr>
                  <p:cNvPr id="2971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6009290" y="3875690"/>
                    <a:ext cx="685800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sz="1400"/>
                      <a:t>front</a:t>
                    </a:r>
                  </a:p>
                </p:txBody>
              </p:sp>
            </p:grpSp>
          </p:grpSp>
          <p:sp>
            <p:nvSpPr>
              <p:cNvPr id="29714" name="Rectangle 15"/>
              <p:cNvSpPr>
                <a:spLocks noChangeArrowheads="1"/>
              </p:cNvSpPr>
              <p:nvPr/>
            </p:nvSpPr>
            <p:spPr bwMode="auto">
              <a:xfrm>
                <a:off x="6466490" y="3492060"/>
                <a:ext cx="5334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</p:grpSp>
        <p:sp>
          <p:nvSpPr>
            <p:cNvPr id="29712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8402638" y="194945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8D70-20E5-4425-B987-804D78653221}"/>
              </a:ext>
            </a:extLst>
          </p:cNvPr>
          <p:cNvSpPr txBox="1"/>
          <p:nvPr/>
        </p:nvSpPr>
        <p:spPr>
          <a:xfrm>
            <a:off x="406562" y="1161043"/>
            <a:ext cx="20596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Enqueue(9)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  <p:bldP spid="297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30723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30761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30763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30764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0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69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30770" name="Rectangle 41"/>
              <p:cNvSpPr>
                <a:spLocks noChangeArrowheads="1"/>
              </p:cNvSpPr>
              <p:nvPr/>
            </p:nvSpPr>
            <p:spPr bwMode="auto">
              <a:xfrm>
                <a:off x="5334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30771" name="Rectangle 42"/>
              <p:cNvSpPr>
                <a:spLocks noChangeArrowheads="1"/>
              </p:cNvSpPr>
              <p:nvPr/>
            </p:nvSpPr>
            <p:spPr bwMode="auto">
              <a:xfrm>
                <a:off x="17526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30772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30762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30751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30752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8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9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58" name="Rectangle 68"/>
            <p:cNvSpPr>
              <a:spLocks noChangeArrowheads="1"/>
            </p:cNvSpPr>
            <p:nvPr/>
          </p:nvSpPr>
          <p:spPr bwMode="auto">
            <a:xfrm>
              <a:off x="12954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30759" name="Rectangle 69"/>
            <p:cNvSpPr>
              <a:spLocks noChangeArrowheads="1"/>
            </p:cNvSpPr>
            <p:nvPr/>
          </p:nvSpPr>
          <p:spPr bwMode="auto">
            <a:xfrm>
              <a:off x="1905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30760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88983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239000" y="1597026"/>
            <a:ext cx="3429000" cy="3813175"/>
            <a:chOff x="5715000" y="1597570"/>
            <a:chExt cx="3429000" cy="3812630"/>
          </a:xfrm>
        </p:grpSpPr>
        <p:grpSp>
          <p:nvGrpSpPr>
            <p:cNvPr id="30735" name="Group 74"/>
            <p:cNvGrpSpPr>
              <a:grpSpLocks/>
            </p:cNvGrpSpPr>
            <p:nvPr/>
          </p:nvGrpSpPr>
          <p:grpSpPr bwMode="auto">
            <a:xfrm>
              <a:off x="5715000" y="1597570"/>
              <a:ext cx="3429000" cy="3812630"/>
              <a:chOff x="5715000" y="1597570"/>
              <a:chExt cx="3429000" cy="3812630"/>
            </a:xfrm>
          </p:grpSpPr>
          <p:sp>
            <p:nvSpPr>
              <p:cNvPr id="30737" name="Rectangle 45"/>
              <p:cNvSpPr>
                <a:spLocks noChangeArrowheads="1"/>
              </p:cNvSpPr>
              <p:nvPr/>
            </p:nvSpPr>
            <p:spPr bwMode="auto">
              <a:xfrm>
                <a:off x="5791200" y="4572000"/>
                <a:ext cx="3352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visualization of a queue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implemented as a circular array</a:t>
                </a:r>
              </a:p>
              <a:p>
                <a:pPr algn="ctr"/>
                <a:r>
                  <a:rPr lang="en-US">
                    <a:solidFill>
                      <a:srgbClr val="000099"/>
                    </a:solidFill>
                  </a:rPr>
                  <a:t>after dequeue operation</a:t>
                </a:r>
              </a:p>
            </p:txBody>
          </p:sp>
          <p:grpSp>
            <p:nvGrpSpPr>
              <p:cNvPr id="30738" name="Group 73"/>
              <p:cNvGrpSpPr>
                <a:grpSpLocks/>
              </p:cNvGrpSpPr>
              <p:nvPr/>
            </p:nvGrpSpPr>
            <p:grpSpPr bwMode="auto">
              <a:xfrm>
                <a:off x="5715000" y="1597570"/>
                <a:ext cx="3048000" cy="2669630"/>
                <a:chOff x="5486400" y="1597570"/>
                <a:chExt cx="3048000" cy="2669630"/>
              </a:xfrm>
            </p:grpSpPr>
            <p:grpSp>
              <p:nvGrpSpPr>
                <p:cNvPr id="30739" name="Group 5"/>
                <p:cNvGrpSpPr>
                  <a:grpSpLocks/>
                </p:cNvGrpSpPr>
                <p:nvPr/>
              </p:nvGrpSpPr>
              <p:grpSpPr bwMode="auto">
                <a:xfrm>
                  <a:off x="5943600" y="1752600"/>
                  <a:ext cx="2590800" cy="2514600"/>
                  <a:chOff x="3552" y="960"/>
                  <a:chExt cx="1632" cy="1584"/>
                </a:xfrm>
              </p:grpSpPr>
              <p:sp>
                <p:nvSpPr>
                  <p:cNvPr id="3074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960"/>
                    <a:ext cx="1632" cy="1584"/>
                  </a:xfrm>
                  <a:prstGeom prst="ellipse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344"/>
                    <a:ext cx="912" cy="8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96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160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296"/>
                    <a:ext cx="33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872"/>
                    <a:ext cx="33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8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160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9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1872"/>
                    <a:ext cx="288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296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40" name="Rectangle 22"/>
                <p:cNvSpPr>
                  <a:spLocks noChangeArrowheads="1"/>
                </p:cNvSpPr>
                <p:nvPr/>
              </p:nvSpPr>
              <p:spPr bwMode="auto">
                <a:xfrm>
                  <a:off x="6237890" y="159757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rear</a:t>
                  </a:r>
                </a:p>
              </p:txBody>
            </p:sp>
            <p:sp>
              <p:nvSpPr>
                <p:cNvPr id="30741" name="Rectangle 33"/>
                <p:cNvSpPr>
                  <a:spLocks noChangeArrowheads="1"/>
                </p:cNvSpPr>
                <p:nvPr/>
              </p:nvSpPr>
              <p:spPr bwMode="auto">
                <a:xfrm>
                  <a:off x="5486400" y="3048000"/>
                  <a:ext cx="6858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front</a:t>
                  </a:r>
                </a:p>
              </p:txBody>
            </p:sp>
          </p:grpSp>
        </p:grpSp>
        <p:sp>
          <p:nvSpPr>
            <p:cNvPr id="30736" name="Rectangle 15"/>
            <p:cNvSpPr>
              <a:spLocks noChangeArrowheads="1"/>
            </p:cNvSpPr>
            <p:nvPr/>
          </p:nvSpPr>
          <p:spPr bwMode="auto">
            <a:xfrm>
              <a:off x="6227380" y="268802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</p:grpSp>
      <p:sp>
        <p:nvSpPr>
          <p:cNvPr id="30734" name="Rectangle 15"/>
          <p:cNvSpPr>
            <a:spLocks noChangeArrowheads="1"/>
          </p:cNvSpPr>
          <p:nvPr/>
        </p:nvSpPr>
        <p:spPr bwMode="auto">
          <a:xfrm>
            <a:off x="8402638" y="194945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54C90-F551-4DAD-842C-1359994DF88D}"/>
              </a:ext>
            </a:extLst>
          </p:cNvPr>
          <p:cNvSpPr txBox="1"/>
          <p:nvPr/>
        </p:nvSpPr>
        <p:spPr>
          <a:xfrm>
            <a:off x="453871" y="1250245"/>
            <a:ext cx="20596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Enqueue(9)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  <p:bldP spid="30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31747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31782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31784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31785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0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2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91" name="Rectangle 41"/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31792" name="Rectangle 42"/>
              <p:cNvSpPr>
                <a:spLocks noChangeArrowheads="1"/>
              </p:cNvSpPr>
              <p:nvPr/>
            </p:nvSpPr>
            <p:spPr bwMode="auto">
              <a:xfrm>
                <a:off x="17526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31793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31783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1656893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8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9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0" name="Rectangle 69"/>
            <p:cNvSpPr>
              <a:spLocks noChangeArrowheads="1"/>
            </p:cNvSpPr>
            <p:nvPr/>
          </p:nvSpPr>
          <p:spPr bwMode="auto">
            <a:xfrm>
              <a:off x="1905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front/rear</a:t>
              </a:r>
            </a:p>
          </p:txBody>
        </p:sp>
        <p:sp>
          <p:nvSpPr>
            <p:cNvPr id="31781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87385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31757" name="Group 74"/>
          <p:cNvGrpSpPr>
            <a:grpSpLocks/>
          </p:cNvGrpSpPr>
          <p:nvPr/>
        </p:nvGrpSpPr>
        <p:grpSpPr bwMode="auto">
          <a:xfrm>
            <a:off x="7315200" y="1524000"/>
            <a:ext cx="3352800" cy="3886200"/>
            <a:chOff x="5791200" y="1524000"/>
            <a:chExt cx="3352800" cy="3886200"/>
          </a:xfrm>
        </p:grpSpPr>
        <p:sp>
          <p:nvSpPr>
            <p:cNvPr id="31759" name="Rectangle 45"/>
            <p:cNvSpPr>
              <a:spLocks noChangeArrowheads="1"/>
            </p:cNvSpPr>
            <p:nvPr/>
          </p:nvSpPr>
          <p:spPr bwMode="auto">
            <a:xfrm>
              <a:off x="5791200" y="4572000"/>
              <a:ext cx="3352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after dequeue operation</a:t>
              </a:r>
            </a:p>
          </p:txBody>
        </p:sp>
        <p:grpSp>
          <p:nvGrpSpPr>
            <p:cNvPr id="31760" name="Group 73"/>
            <p:cNvGrpSpPr>
              <a:grpSpLocks/>
            </p:cNvGrpSpPr>
            <p:nvPr/>
          </p:nvGrpSpPr>
          <p:grpSpPr bwMode="auto">
            <a:xfrm>
              <a:off x="6161690" y="1524000"/>
              <a:ext cx="2601310" cy="2743200"/>
              <a:chOff x="5933090" y="1524000"/>
              <a:chExt cx="2601310" cy="2743200"/>
            </a:xfrm>
          </p:grpSpPr>
          <p:grpSp>
            <p:nvGrpSpPr>
              <p:cNvPr id="31761" name="Group 5"/>
              <p:cNvGrpSpPr>
                <a:grpSpLocks/>
              </p:cNvGrpSpPr>
              <p:nvPr/>
            </p:nvGrpSpPr>
            <p:grpSpPr bwMode="auto">
              <a:xfrm>
                <a:off x="5943600" y="1752600"/>
                <a:ext cx="2590800" cy="2514600"/>
                <a:chOff x="3552" y="960"/>
                <a:chExt cx="1632" cy="1584"/>
              </a:xfrm>
            </p:grpSpPr>
            <p:sp>
              <p:nvSpPr>
                <p:cNvPr id="31764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96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5" name="Oval 7"/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6" name="Line 8"/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7" name="Line 9"/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9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2" name="Line 14"/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762" name="Rectangle 22"/>
              <p:cNvSpPr>
                <a:spLocks noChangeArrowheads="1"/>
              </p:cNvSpPr>
              <p:nvPr/>
            </p:nvSpPr>
            <p:spPr bwMode="auto">
              <a:xfrm>
                <a:off x="6400800" y="15240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31763" name="Rectangle 33"/>
              <p:cNvSpPr>
                <a:spLocks noChangeArrowheads="1"/>
              </p:cNvSpPr>
              <p:nvPr/>
            </p:nvSpPr>
            <p:spPr bwMode="auto">
              <a:xfrm>
                <a:off x="5933090" y="176311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</p:grpSp>
      </p:grp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8402638" y="194945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EEE6A-0203-44E7-A8AD-EE3A1C749F6D}"/>
              </a:ext>
            </a:extLst>
          </p:cNvPr>
          <p:cNvSpPr txBox="1"/>
          <p:nvPr/>
        </p:nvSpPr>
        <p:spPr>
          <a:xfrm>
            <a:off x="292071" y="1524000"/>
            <a:ext cx="2059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Enqueue(9)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2282-A9E4-4A6B-B381-B4A1D625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10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807B-4EC0-4FE0-BDF0-ECCDA885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FairfieldLH-Medium"/>
              </a:rPr>
              <a:t>The queue insert operation is known as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Futura-Condensed"/>
              </a:rPr>
              <a:t>enqueue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FairfieldLH-Medium"/>
              </a:rPr>
              <a:t>.</a:t>
            </a:r>
          </a:p>
          <a:p>
            <a:r>
              <a:rPr lang="en-US" sz="1800" b="0" i="0" u="none" strike="noStrike" baseline="0" dirty="0">
                <a:latin typeface="FairfieldLH-Medium"/>
              </a:rPr>
              <a:t>The queue delete operation is known as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Futura-Condensed"/>
              </a:rPr>
              <a:t>dequeue</a:t>
            </a:r>
            <a:r>
              <a:rPr lang="en-US" sz="1800" b="0" i="0" u="none" strike="noStrike" baseline="0" dirty="0">
                <a:latin typeface="FairfieldLH-Medium"/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8481-224D-4CD3-93B7-BB9FE639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25" y="2273293"/>
            <a:ext cx="7832485" cy="28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</p:spPr>
        <p:txBody>
          <a:bodyPr anchor="t"/>
          <a:lstStyle/>
          <a:p>
            <a:r>
              <a:rPr lang="en-US"/>
              <a:t> </a:t>
            </a:r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7772400" y="1752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19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20"/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21"/>
          <p:cNvSpPr>
            <a:spLocks noChangeArrowheads="1"/>
          </p:cNvSpPr>
          <p:nvPr/>
        </p:nvSpPr>
        <p:spPr bwMode="auto">
          <a:xfrm>
            <a:off x="8229600" y="3581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4419600" y="594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A50021"/>
                </a:solidFill>
              </a:rPr>
              <a:t>dequeue – queue empties!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57400" y="4114800"/>
            <a:ext cx="5334000" cy="1981200"/>
            <a:chOff x="533400" y="4114800"/>
            <a:chExt cx="5334000" cy="1981200"/>
          </a:xfrm>
        </p:grpSpPr>
        <p:grpSp>
          <p:nvGrpSpPr>
            <p:cNvPr id="32806" name="Group 69"/>
            <p:cNvGrpSpPr>
              <a:grpSpLocks/>
            </p:cNvGrpSpPr>
            <p:nvPr/>
          </p:nvGrpSpPr>
          <p:grpSpPr bwMode="auto">
            <a:xfrm>
              <a:off x="685800" y="4114800"/>
              <a:ext cx="5181600" cy="762000"/>
              <a:chOff x="533400" y="3581400"/>
              <a:chExt cx="5181600" cy="762000"/>
            </a:xfrm>
          </p:grpSpPr>
          <p:sp>
            <p:nvSpPr>
              <p:cNvPr id="1656866" name="Rectangle 34"/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09" name="Rectangle 35"/>
              <p:cNvSpPr>
                <a:spLocks noChangeArrowheads="1"/>
              </p:cNvSpPr>
              <p:nvPr/>
            </p:nvSpPr>
            <p:spPr bwMode="auto">
              <a:xfrm>
                <a:off x="1752600" y="3581400"/>
                <a:ext cx="609600" cy="3810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1656868" name="Rectangle 36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69" name="Rectangle 37"/>
              <p:cNvSpPr>
                <a:spLocks noChangeArrowheads="1"/>
              </p:cNvSpPr>
              <p:nvPr/>
            </p:nvSpPr>
            <p:spPr bwMode="auto">
              <a:xfrm>
                <a:off x="29718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0" name="Rectangle 38"/>
              <p:cNvSpPr>
                <a:spLocks noChangeArrowheads="1"/>
              </p:cNvSpPr>
              <p:nvPr/>
            </p:nvSpPr>
            <p:spPr bwMode="auto">
              <a:xfrm>
                <a:off x="3581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1" name="Rectangle 39"/>
              <p:cNvSpPr>
                <a:spLocks noChangeArrowheads="1"/>
              </p:cNvSpPr>
              <p:nvPr/>
            </p:nvSpPr>
            <p:spPr bwMode="auto">
              <a:xfrm>
                <a:off x="41910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56872" name="Rectangle 40"/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6096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15" name="Rectangle 42"/>
              <p:cNvSpPr>
                <a:spLocks noChangeArrowheads="1"/>
              </p:cNvSpPr>
              <p:nvPr/>
            </p:nvSpPr>
            <p:spPr bwMode="auto">
              <a:xfrm>
                <a:off x="1752600" y="38862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front/rear</a:t>
                </a:r>
              </a:p>
            </p:txBody>
          </p:sp>
          <p:sp>
            <p:nvSpPr>
              <p:cNvPr id="32816" name="Rectangle 73"/>
              <p:cNvSpPr>
                <a:spLocks noChangeArrowheads="1"/>
              </p:cNvSpPr>
              <p:nvPr/>
            </p:nvSpPr>
            <p:spPr bwMode="auto">
              <a:xfrm>
                <a:off x="4800600" y="3657600"/>
                <a:ext cx="914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200"/>
                  <a:t>before</a:t>
                </a:r>
              </a:p>
            </p:txBody>
          </p:sp>
        </p:grpSp>
        <p:sp>
          <p:nvSpPr>
            <p:cNvPr id="32807" name="Rectangle 44"/>
            <p:cNvSpPr>
              <a:spLocks noChangeArrowheads="1"/>
            </p:cNvSpPr>
            <p:nvPr/>
          </p:nvSpPr>
          <p:spPr bwMode="auto">
            <a:xfrm>
              <a:off x="533400" y="54102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99"/>
                  </a:solidFill>
                </a:rPr>
                <a:t>circular array implementation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209800" y="4953000"/>
            <a:ext cx="5181600" cy="762000"/>
            <a:chOff x="685800" y="4953000"/>
            <a:chExt cx="5181600" cy="762000"/>
          </a:xfrm>
        </p:grpSpPr>
        <p:sp>
          <p:nvSpPr>
            <p:cNvPr id="1656893" name="Rectangle 61"/>
            <p:cNvSpPr>
              <a:spLocks noChangeArrowheads="1"/>
            </p:cNvSpPr>
            <p:nvPr/>
          </p:nvSpPr>
          <p:spPr bwMode="auto">
            <a:xfrm>
              <a:off x="1295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4" name="Rectangle 62"/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5" name="Rectangle 63"/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6" name="Rectangle 64"/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7" name="Rectangle 65"/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8" name="Rectangle 66"/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6899" name="Rectangle 67"/>
            <p:cNvSpPr>
              <a:spLocks noChangeArrowheads="1"/>
            </p:cNvSpPr>
            <p:nvPr/>
          </p:nvSpPr>
          <p:spPr bwMode="auto">
            <a:xfrm>
              <a:off x="685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04" name="Rectangle 69"/>
            <p:cNvSpPr>
              <a:spLocks noChangeArrowheads="1"/>
            </p:cNvSpPr>
            <p:nvPr/>
          </p:nvSpPr>
          <p:spPr bwMode="auto">
            <a:xfrm>
              <a:off x="1905000" y="5257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/>
                <a:t>Rear/front</a:t>
              </a:r>
            </a:p>
          </p:txBody>
        </p:sp>
        <p:sp>
          <p:nvSpPr>
            <p:cNvPr id="32805" name="Rectangle 75"/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after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904930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32781" name="Group 74"/>
          <p:cNvGrpSpPr>
            <a:grpSpLocks/>
          </p:cNvGrpSpPr>
          <p:nvPr/>
        </p:nvGrpSpPr>
        <p:grpSpPr bwMode="auto">
          <a:xfrm>
            <a:off x="7315200" y="1524000"/>
            <a:ext cx="3352800" cy="3886200"/>
            <a:chOff x="5791200" y="1524000"/>
            <a:chExt cx="3352800" cy="3886200"/>
          </a:xfrm>
        </p:grpSpPr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5791200" y="4572000"/>
              <a:ext cx="3352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after dequeue operation</a:t>
              </a:r>
            </a:p>
          </p:txBody>
        </p:sp>
        <p:grpSp>
          <p:nvGrpSpPr>
            <p:cNvPr id="32784" name="Group 73"/>
            <p:cNvGrpSpPr>
              <a:grpSpLocks/>
            </p:cNvGrpSpPr>
            <p:nvPr/>
          </p:nvGrpSpPr>
          <p:grpSpPr bwMode="auto">
            <a:xfrm>
              <a:off x="6161690" y="1524000"/>
              <a:ext cx="2601310" cy="2743200"/>
              <a:chOff x="5933090" y="1524000"/>
              <a:chExt cx="2601310" cy="2743200"/>
            </a:xfrm>
          </p:grpSpPr>
          <p:grpSp>
            <p:nvGrpSpPr>
              <p:cNvPr id="32785" name="Group 5"/>
              <p:cNvGrpSpPr>
                <a:grpSpLocks/>
              </p:cNvGrpSpPr>
              <p:nvPr/>
            </p:nvGrpSpPr>
            <p:grpSpPr bwMode="auto">
              <a:xfrm>
                <a:off x="5943600" y="1752600"/>
                <a:ext cx="2590800" cy="2514600"/>
                <a:chOff x="3552" y="960"/>
                <a:chExt cx="1632" cy="1584"/>
              </a:xfrm>
            </p:grpSpPr>
            <p:sp>
              <p:nvSpPr>
                <p:cNvPr id="32788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96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9" name="Oval 7"/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0" name="Line 8"/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1" name="Line 9"/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3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6" name="Line 14"/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786" name="Rectangle 22"/>
              <p:cNvSpPr>
                <a:spLocks noChangeArrowheads="1"/>
              </p:cNvSpPr>
              <p:nvPr/>
            </p:nvSpPr>
            <p:spPr bwMode="auto">
              <a:xfrm>
                <a:off x="6400800" y="152400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  <p:sp>
            <p:nvSpPr>
              <p:cNvPr id="32787" name="Rectangle 33"/>
              <p:cNvSpPr>
                <a:spLocks noChangeArrowheads="1"/>
              </p:cNvSpPr>
              <p:nvPr/>
            </p:nvSpPr>
            <p:spPr bwMode="auto">
              <a:xfrm>
                <a:off x="5933090" y="1763110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592F7A-FC5D-46B8-9902-D481597ADB03}"/>
              </a:ext>
            </a:extLst>
          </p:cNvPr>
          <p:cNvSpPr txBox="1"/>
          <p:nvPr/>
        </p:nvSpPr>
        <p:spPr>
          <a:xfrm>
            <a:off x="415772" y="1420813"/>
            <a:ext cx="20596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Enqueue(2)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Enqueue(4)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Enqueue(8)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Enqueue(6)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Enqueue(10)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Enqueue(18)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Enqueue(9)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r>
              <a:rPr lang="en-US" b="1" dirty="0">
                <a:solidFill>
                  <a:srgbClr val="C00000"/>
                </a:solidFill>
              </a:rPr>
              <a:t>Dequeue()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Dequeue()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3910" y="1610911"/>
            <a:ext cx="9138082" cy="4800600"/>
          </a:xfrm>
        </p:spPr>
        <p:txBody>
          <a:bodyPr/>
          <a:lstStyle/>
          <a:p>
            <a:pPr eaLnBrk="1" hangingPunct="1"/>
            <a:r>
              <a:rPr lang="en-US" dirty="0"/>
              <a:t>Queues:</a:t>
            </a:r>
          </a:p>
          <a:p>
            <a:pPr lvl="1" eaLnBrk="1" hangingPunct="1"/>
            <a:r>
              <a:rPr lang="en-US" dirty="0"/>
              <a:t>Circular Array Implementation</a:t>
            </a:r>
          </a:p>
          <a:p>
            <a:pPr lvl="2" eaLnBrk="1" hangingPunct="1"/>
            <a:r>
              <a:rPr lang="en-US" dirty="0"/>
              <a:t>So this works great in pictures</a:t>
            </a:r>
          </a:p>
          <a:p>
            <a:pPr lvl="2" eaLnBrk="1" hangingPunct="1"/>
            <a:r>
              <a:rPr lang="en-US" dirty="0"/>
              <a:t>But think about something…</a:t>
            </a:r>
          </a:p>
          <a:p>
            <a:pPr lvl="3" eaLnBrk="1" hangingPunct="1"/>
            <a:r>
              <a:rPr lang="en-US" dirty="0"/>
              <a:t>How did we modify the position (index) of front and rear?</a:t>
            </a:r>
          </a:p>
          <a:p>
            <a:pPr lvl="3" eaLnBrk="1" hangingPunct="1"/>
            <a:r>
              <a:rPr lang="en-US" dirty="0"/>
              <a:t>Did we just increment the front/rear indices as needed?</a:t>
            </a:r>
          </a:p>
          <a:p>
            <a:pPr lvl="4" eaLnBrk="1" hangingPunct="1"/>
            <a:r>
              <a:rPr lang="en-US" dirty="0"/>
              <a:t>Meaning, did we simply increment the index of rear every time an enqueue occurs?</a:t>
            </a:r>
          </a:p>
          <a:p>
            <a:pPr lvl="4" eaLnBrk="1" hangingPunct="1"/>
            <a:r>
              <a:rPr lang="en-US" dirty="0"/>
              <a:t>And did we simply increment the index of front every time a dequeue occurs?</a:t>
            </a:r>
          </a:p>
          <a:p>
            <a:pPr lvl="4" eaLnBrk="1" hangingPunct="1"/>
            <a:r>
              <a:rPr lang="en-US" dirty="0"/>
              <a:t>In a normal array, this is fine.</a:t>
            </a:r>
          </a:p>
          <a:p>
            <a:pPr lvl="3" eaLnBrk="1" hangingPunct="1"/>
            <a:r>
              <a:rPr lang="en-US" dirty="0"/>
              <a:t>However, this is a circular array, and we must pay attention!</a:t>
            </a:r>
          </a:p>
          <a:p>
            <a:pPr lvl="3" eaLnBrk="1" hangingPunct="1"/>
            <a:r>
              <a:rPr lang="en-US" dirty="0"/>
              <a:t>Simply incrementing using previous methods may not </a:t>
            </a:r>
            <a:r>
              <a:rPr lang="en-US" dirty="0" err="1"/>
              <a:t>benot</a:t>
            </a:r>
            <a:r>
              <a:rPr lang="en-US" dirty="0"/>
              <a:t> Sufficient!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2823" y="446489"/>
            <a:ext cx="96263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/>
              <a:t>Queues:</a:t>
            </a:r>
          </a:p>
          <a:p>
            <a:pPr lvl="1" eaLnBrk="1" hangingPunct="1"/>
            <a:r>
              <a:rPr lang="en-US" dirty="0"/>
              <a:t>Circular Array Implementation</a:t>
            </a:r>
          </a:p>
          <a:p>
            <a:pPr lvl="2" eaLnBrk="1" hangingPunct="1"/>
            <a:r>
              <a:rPr lang="en-US" dirty="0"/>
              <a:t>How did we modify the position (index) of front and rear?</a:t>
            </a:r>
          </a:p>
          <a:p>
            <a:pPr lvl="3" eaLnBrk="1" hangingPunct="1"/>
            <a:r>
              <a:rPr lang="en-US" dirty="0"/>
              <a:t>We find (and then modify) the index of front and rear </a:t>
            </a:r>
            <a:r>
              <a:rPr lang="en-US" b="1" dirty="0">
                <a:solidFill>
                  <a:srgbClr val="FF0000"/>
                </a:solidFill>
              </a:rPr>
              <a:t>using modulo arithmetic.</a:t>
            </a:r>
          </a:p>
          <a:p>
            <a:pPr lvl="4" eaLnBrk="1" hangingPunct="1"/>
            <a:r>
              <a:rPr lang="en-US" dirty="0"/>
              <a:t>This implements the circular nature of this array</a:t>
            </a:r>
          </a:p>
          <a:p>
            <a:pPr lvl="3" eaLnBrk="1" hangingPunct="1"/>
            <a:r>
              <a:rPr lang="en-US" dirty="0"/>
              <a:t>Ex:  suppose we have the situation below </a:t>
            </a:r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r>
              <a:rPr lang="en-US" dirty="0"/>
              <a:t>If we dequeue, the front will need to refer to the ‘10’ in index 0!</a:t>
            </a:r>
          </a:p>
          <a:p>
            <a:pPr lvl="3" eaLnBrk="1" hangingPunct="1"/>
            <a:r>
              <a:rPr lang="en-US" dirty="0"/>
              <a:t>So how do we make this happen?</a:t>
            </a:r>
          </a:p>
          <a:p>
            <a:pPr lvl="3" eaLnBrk="1" hangingPunct="1"/>
            <a:r>
              <a:rPr lang="en-US" dirty="0"/>
              <a:t>Can we simply increment front?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8800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495800" y="4495800"/>
            <a:ext cx="5181600" cy="762000"/>
            <a:chOff x="533400" y="3581400"/>
            <a:chExt cx="5181600" cy="762000"/>
          </a:xfrm>
        </p:grpSpPr>
        <p:sp>
          <p:nvSpPr>
            <p:cNvPr id="34821" name="Rectangle 34"/>
            <p:cNvSpPr>
              <a:spLocks noChangeArrowheads="1"/>
            </p:cNvSpPr>
            <p:nvPr/>
          </p:nvSpPr>
          <p:spPr bwMode="auto">
            <a:xfrm>
              <a:off x="1143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17526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3622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29718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35814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26" name="Rectangle 39"/>
            <p:cNvSpPr>
              <a:spLocks noChangeArrowheads="1"/>
            </p:cNvSpPr>
            <p:nvPr/>
          </p:nvSpPr>
          <p:spPr bwMode="auto">
            <a:xfrm>
              <a:off x="4191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34827" name="Rectangle 40"/>
            <p:cNvSpPr>
              <a:spLocks noChangeArrowheads="1"/>
            </p:cNvSpPr>
            <p:nvPr/>
          </p:nvSpPr>
          <p:spPr bwMode="auto">
            <a:xfrm>
              <a:off x="5334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34828" name="Rectangle 41"/>
            <p:cNvSpPr>
              <a:spLocks noChangeArrowheads="1"/>
            </p:cNvSpPr>
            <p:nvPr/>
          </p:nvSpPr>
          <p:spPr bwMode="auto">
            <a:xfrm>
              <a:off x="4191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34829" name="Rectangle 42"/>
            <p:cNvSpPr>
              <a:spLocks noChangeArrowheads="1"/>
            </p:cNvSpPr>
            <p:nvPr/>
          </p:nvSpPr>
          <p:spPr bwMode="auto">
            <a:xfrm>
              <a:off x="1143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34830" name="Rectangle 73"/>
            <p:cNvSpPr>
              <a:spLocks noChangeArrowheads="1"/>
            </p:cNvSpPr>
            <p:nvPr/>
          </p:nvSpPr>
          <p:spPr bwMode="auto">
            <a:xfrm>
              <a:off x="4800600" y="36576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before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/>
              <a:t>Queues:</a:t>
            </a:r>
          </a:p>
          <a:p>
            <a:pPr lvl="1" eaLnBrk="1" hangingPunct="1"/>
            <a:r>
              <a:rPr lang="en-US" dirty="0"/>
              <a:t>Circular Array Implementation</a:t>
            </a:r>
          </a:p>
          <a:p>
            <a:pPr lvl="2" eaLnBrk="1" hangingPunct="1"/>
            <a:r>
              <a:rPr lang="en-US" dirty="0"/>
              <a:t>But think about something…</a:t>
            </a:r>
          </a:p>
          <a:p>
            <a:pPr lvl="3" eaLnBrk="1" hangingPunct="1"/>
            <a:r>
              <a:rPr lang="en-US" dirty="0"/>
              <a:t>Ex:  suppose we have the situation below </a:t>
            </a:r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r>
              <a:rPr lang="en-US" dirty="0"/>
              <a:t>If we dequeue, we usually simply increment the front</a:t>
            </a:r>
          </a:p>
          <a:p>
            <a:pPr lvl="4" eaLnBrk="1" hangingPunct="1"/>
            <a:r>
              <a:rPr lang="en-US" dirty="0"/>
              <a:t>But if we did so, this would make front refer to index 7</a:t>
            </a:r>
          </a:p>
          <a:p>
            <a:pPr lvl="4" eaLnBrk="1" hangingPunct="1"/>
            <a:r>
              <a:rPr lang="en-US" dirty="0"/>
              <a:t>BUT this is out of bounds!!!</a:t>
            </a:r>
          </a:p>
          <a:p>
            <a:pPr lvl="3" eaLnBrk="1" hangingPunct="1"/>
            <a:r>
              <a:rPr lang="en-US" dirty="0"/>
              <a:t>However, </a:t>
            </a:r>
            <a:r>
              <a:rPr lang="en-US" b="1" dirty="0">
                <a:solidFill>
                  <a:srgbClr val="FF0000"/>
                </a:solidFill>
              </a:rPr>
              <a:t>(front + 1) mod 7 = 0</a:t>
            </a:r>
          </a:p>
          <a:p>
            <a:pPr lvl="4" eaLnBrk="1" hangingPunct="1"/>
            <a:r>
              <a:rPr lang="en-US" dirty="0"/>
              <a:t>This is PRECISELY the index we want!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399" y="277813"/>
            <a:ext cx="89427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35844" name="Group 69"/>
          <p:cNvGrpSpPr>
            <a:grpSpLocks/>
          </p:cNvGrpSpPr>
          <p:nvPr/>
        </p:nvGrpSpPr>
        <p:grpSpPr bwMode="auto">
          <a:xfrm>
            <a:off x="4300491" y="3330576"/>
            <a:ext cx="5181600" cy="762000"/>
            <a:chOff x="533400" y="3581400"/>
            <a:chExt cx="5181600" cy="762000"/>
          </a:xfrm>
        </p:grpSpPr>
        <p:sp>
          <p:nvSpPr>
            <p:cNvPr id="35846" name="Rectangle 34"/>
            <p:cNvSpPr>
              <a:spLocks noChangeArrowheads="1"/>
            </p:cNvSpPr>
            <p:nvPr/>
          </p:nvSpPr>
          <p:spPr bwMode="auto">
            <a:xfrm>
              <a:off x="1143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17526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3622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29718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35814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51" name="Rectangle 39"/>
            <p:cNvSpPr>
              <a:spLocks noChangeArrowheads="1"/>
            </p:cNvSpPr>
            <p:nvPr/>
          </p:nvSpPr>
          <p:spPr bwMode="auto">
            <a:xfrm>
              <a:off x="4191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35852" name="Rectangle 40"/>
            <p:cNvSpPr>
              <a:spLocks noChangeArrowheads="1"/>
            </p:cNvSpPr>
            <p:nvPr/>
          </p:nvSpPr>
          <p:spPr bwMode="auto">
            <a:xfrm>
              <a:off x="5334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35853" name="Rectangle 41"/>
            <p:cNvSpPr>
              <a:spLocks noChangeArrowheads="1"/>
            </p:cNvSpPr>
            <p:nvPr/>
          </p:nvSpPr>
          <p:spPr bwMode="auto">
            <a:xfrm>
              <a:off x="4191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35854" name="Rectangle 42"/>
            <p:cNvSpPr>
              <a:spLocks noChangeArrowheads="1"/>
            </p:cNvSpPr>
            <p:nvPr/>
          </p:nvSpPr>
          <p:spPr bwMode="auto">
            <a:xfrm>
              <a:off x="1143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35855" name="Rectangle 73"/>
            <p:cNvSpPr>
              <a:spLocks noChangeArrowheads="1"/>
            </p:cNvSpPr>
            <p:nvPr/>
          </p:nvSpPr>
          <p:spPr bwMode="auto">
            <a:xfrm>
              <a:off x="4800600" y="36576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before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29600" y="5746751"/>
            <a:ext cx="2362200" cy="6461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4">
              <a:defRPr/>
            </a:pPr>
            <a:r>
              <a:rPr lang="en-US" dirty="0"/>
              <a:t>The ‘7’ here refers to the size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/>
              <a:t>Queues:</a:t>
            </a:r>
          </a:p>
          <a:p>
            <a:pPr lvl="1" eaLnBrk="1" hangingPunct="1"/>
            <a:r>
              <a:rPr lang="en-US" dirty="0"/>
              <a:t>Circular Array Implementation</a:t>
            </a:r>
          </a:p>
          <a:p>
            <a:pPr lvl="2" eaLnBrk="1" hangingPunct="1"/>
            <a:r>
              <a:rPr lang="en-US" dirty="0"/>
              <a:t>But think about something…</a:t>
            </a:r>
          </a:p>
          <a:p>
            <a:pPr lvl="3" eaLnBrk="1" hangingPunct="1"/>
            <a:r>
              <a:rPr lang="en-US" dirty="0"/>
              <a:t>Ex:  suppose we have the situation below </a:t>
            </a:r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r>
              <a:rPr lang="en-US" dirty="0"/>
              <a:t>So how do we get front to “point” to index 0?</a:t>
            </a:r>
          </a:p>
          <a:p>
            <a:pPr lvl="3" eaLnBrk="1" hangingPunct="1"/>
            <a:r>
              <a:rPr lang="en-US" dirty="0"/>
              <a:t>We need to use mod!</a:t>
            </a:r>
          </a:p>
          <a:p>
            <a:pPr lvl="3" eaLnBrk="1" hangingPunct="1"/>
            <a:r>
              <a:rPr lang="en-US" dirty="0"/>
              <a:t>We </a:t>
            </a:r>
            <a:r>
              <a:rPr lang="en-US" b="1" u="sng" dirty="0">
                <a:solidFill>
                  <a:srgbClr val="0070C0"/>
                </a:solidFill>
              </a:rPr>
              <a:t>increment front and then mod it by the queue size</a:t>
            </a:r>
          </a:p>
          <a:p>
            <a:pPr lvl="3" eaLnBrk="1" hangingPunct="1"/>
            <a:r>
              <a:rPr lang="en-US" b="1" dirty="0">
                <a:solidFill>
                  <a:srgbClr val="FF0000"/>
                </a:solidFill>
              </a:rPr>
              <a:t>front = (front + 1) mod 7</a:t>
            </a:r>
          </a:p>
          <a:p>
            <a:pPr lvl="4" eaLnBrk="1" hangingPunct="1"/>
            <a:r>
              <a:rPr lang="en-US" dirty="0"/>
              <a:t>So now the new front refers to index 0.</a:t>
            </a:r>
          </a:p>
          <a:p>
            <a:pPr lvl="4" eaLnBrk="1" hangingPunct="1"/>
            <a:r>
              <a:rPr lang="en-US" dirty="0"/>
              <a:t>This is PRECISELY the index we wanted!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277813"/>
            <a:ext cx="91203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Queues:  Circular Array Implementation</a:t>
            </a:r>
          </a:p>
        </p:txBody>
      </p:sp>
      <p:grpSp>
        <p:nvGrpSpPr>
          <p:cNvPr id="36868" name="Group 69"/>
          <p:cNvGrpSpPr>
            <a:grpSpLocks/>
          </p:cNvGrpSpPr>
          <p:nvPr/>
        </p:nvGrpSpPr>
        <p:grpSpPr bwMode="auto">
          <a:xfrm>
            <a:off x="4433656" y="3314700"/>
            <a:ext cx="5181600" cy="762000"/>
            <a:chOff x="533400" y="3581400"/>
            <a:chExt cx="5181600" cy="762000"/>
          </a:xfrm>
        </p:grpSpPr>
        <p:sp>
          <p:nvSpPr>
            <p:cNvPr id="36869" name="Rectangle 34"/>
            <p:cNvSpPr>
              <a:spLocks noChangeArrowheads="1"/>
            </p:cNvSpPr>
            <p:nvPr/>
          </p:nvSpPr>
          <p:spPr bwMode="auto">
            <a:xfrm>
              <a:off x="1143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17526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3622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29718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3581400" y="35814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74" name="Rectangle 39"/>
            <p:cNvSpPr>
              <a:spLocks noChangeArrowheads="1"/>
            </p:cNvSpPr>
            <p:nvPr/>
          </p:nvSpPr>
          <p:spPr bwMode="auto">
            <a:xfrm>
              <a:off x="41910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36875" name="Rectangle 40"/>
            <p:cNvSpPr>
              <a:spLocks noChangeArrowheads="1"/>
            </p:cNvSpPr>
            <p:nvPr/>
          </p:nvSpPr>
          <p:spPr bwMode="auto">
            <a:xfrm>
              <a:off x="533400" y="35814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36876" name="Rectangle 41"/>
            <p:cNvSpPr>
              <a:spLocks noChangeArrowheads="1"/>
            </p:cNvSpPr>
            <p:nvPr/>
          </p:nvSpPr>
          <p:spPr bwMode="auto">
            <a:xfrm>
              <a:off x="4191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36877" name="Rectangle 42"/>
            <p:cNvSpPr>
              <a:spLocks noChangeArrowheads="1"/>
            </p:cNvSpPr>
            <p:nvPr/>
          </p:nvSpPr>
          <p:spPr bwMode="auto">
            <a:xfrm>
              <a:off x="1143000" y="3886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36878" name="Rectangle 73"/>
            <p:cNvSpPr>
              <a:spLocks noChangeArrowheads="1"/>
            </p:cNvSpPr>
            <p:nvPr/>
          </p:nvSpPr>
          <p:spPr bwMode="auto">
            <a:xfrm>
              <a:off x="4800600" y="36576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before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7FDF-86A0-4653-BC75-9C606EC1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Understanding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modulo arithmetic.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9135-D2B3-4EEE-B317-39AB1AE8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8889"/>
            <a:ext cx="11226553" cy="5734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we want to increment front i.e. front=front +1</a:t>
            </a:r>
          </a:p>
          <a:p>
            <a:r>
              <a:rPr lang="en-US" b="1" dirty="0">
                <a:solidFill>
                  <a:srgbClr val="0070C0"/>
                </a:solidFill>
              </a:rPr>
              <a:t>Lets see how we can do it using modulus (%)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mod gives you </a:t>
            </a:r>
            <a:r>
              <a:rPr lang="en-US" b="1" u="sng" dirty="0">
                <a:solidFill>
                  <a:srgbClr val="0070C0"/>
                </a:solidFill>
                <a:sym typeface="Wingdings" panose="05000000000000000000" pitchFamily="2" charset="2"/>
              </a:rPr>
              <a:t>remainder</a:t>
            </a:r>
            <a:endParaRPr lang="en-US" b="1" dirty="0">
              <a:solidFill>
                <a:srgbClr val="0070C0"/>
              </a:solidFill>
            </a:endParaRP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If front = 0 ,  front = (front + 1) mod 5             now value of front is 1</a:t>
            </a: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If front = 1 ,  front = (front + 1) mod 5             now value of front is 2</a:t>
            </a: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If front = 2 ,  front = (front + 1) mod 5             now value of front is 3</a:t>
            </a: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If front = 3 ,  front = (front + 1) mod 5             now value of front is 4</a:t>
            </a:r>
          </a:p>
          <a:p>
            <a:pPr lvl="3"/>
            <a:endParaRPr lang="en-US" sz="2000" b="1" dirty="0"/>
          </a:p>
          <a:p>
            <a:pPr lvl="3"/>
            <a:r>
              <a:rPr lang="en-US" sz="2000" b="1" dirty="0"/>
              <a:t>If front = 4 ,  front = (front + 1) mod 5             now value of front is 0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Can we have formula for </a:t>
            </a:r>
            <a:r>
              <a:rPr lang="en-US" b="1" dirty="0">
                <a:solidFill>
                  <a:srgbClr val="0070C0"/>
                </a:solidFill>
              </a:rPr>
              <a:t>increment of front/rear</a:t>
            </a:r>
            <a:r>
              <a:rPr lang="en-US" b="1" dirty="0"/>
              <a:t> i.e. front++ and rear++</a:t>
            </a:r>
          </a:p>
          <a:p>
            <a:pPr lvl="1"/>
            <a:endParaRPr lang="en-US" b="1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CCFAA-47D2-4878-BE56-D442076E4E4A}"/>
              </a:ext>
            </a:extLst>
          </p:cNvPr>
          <p:cNvSpPr/>
          <p:nvPr/>
        </p:nvSpPr>
        <p:spPr>
          <a:xfrm>
            <a:off x="1429305" y="6127871"/>
            <a:ext cx="9924495" cy="541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800" b="1" dirty="0">
                <a:solidFill>
                  <a:srgbClr val="FF0000"/>
                </a:solidFill>
              </a:rPr>
              <a:t>If front =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,  front = (front + 1) mod MAX             now value of front is front + 1</a:t>
            </a:r>
          </a:p>
        </p:txBody>
      </p:sp>
    </p:spTree>
    <p:extLst>
      <p:ext uri="{BB962C8B-B14F-4D97-AF65-F5344CB8AC3E}">
        <p14:creationId xmlns:p14="http://schemas.microsoft.com/office/powerpoint/2010/main" val="11047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475-0A7E-4A74-A552-C1C96085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Implementation of Circular queue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D827-6285-4A07-A9D1-4124A532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083076"/>
            <a:ext cx="10515600" cy="4978477"/>
          </a:xfrm>
        </p:spPr>
        <p:txBody>
          <a:bodyPr/>
          <a:lstStyle/>
          <a:p>
            <a:pPr algn="l"/>
            <a:r>
              <a:rPr lang="en-IN" sz="1800" b="1" i="0" u="none" strike="noStrike" baseline="0" dirty="0">
                <a:latin typeface="Georgia-Bold"/>
              </a:rPr>
              <a:t>Queue empty/ Underflow:</a:t>
            </a:r>
          </a:p>
          <a:p>
            <a:pPr algn="l"/>
            <a:r>
              <a:rPr lang="en-US" sz="1800" b="0" i="0" u="none" strike="noStrike" baseline="0" dirty="0">
                <a:latin typeface="MS-Gothic"/>
              </a:rPr>
              <a:t>➢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When queue is empty, both rear and front will be equal to -1.</a:t>
            </a:r>
          </a:p>
          <a:p>
            <a:pPr algn="l"/>
            <a:endParaRPr lang="en-US" sz="1800" dirty="0">
              <a:latin typeface="Georgia" panose="02040502050405020303" pitchFamily="18" charset="0"/>
            </a:endParaRPr>
          </a:p>
          <a:p>
            <a:pPr algn="l"/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endParaRPr lang="en-US" sz="1800" dirty="0">
              <a:latin typeface="Georgia" panose="02040502050405020303" pitchFamily="18" charset="0"/>
            </a:endParaRPr>
          </a:p>
          <a:p>
            <a:pPr algn="l"/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endParaRPr lang="en-US" sz="1800" dirty="0">
              <a:latin typeface="Georgia" panose="02040502050405020303" pitchFamily="18" charset="0"/>
            </a:endParaRPr>
          </a:p>
          <a:p>
            <a:pPr algn="l"/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endParaRPr lang="en-US" sz="1800" dirty="0">
              <a:latin typeface="Georgia" panose="02040502050405020303" pitchFamily="18" charset="0"/>
            </a:endParaRPr>
          </a:p>
          <a:p>
            <a:pPr algn="l"/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If we are trying to delete/display/peek  an element(s) in empty queue then this condition is known </a:t>
            </a:r>
            <a:r>
              <a:rPr lang="en-IN" sz="1800" b="0" i="0" u="none" strike="noStrike" baseline="0" dirty="0">
                <a:latin typeface="Georgia" panose="02040502050405020303" pitchFamily="18" charset="0"/>
              </a:rPr>
              <a:t>as queue underflow.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6CC4A-FBE3-40A4-9460-7E29CA70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354800"/>
            <a:ext cx="10056874" cy="15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DE2-095B-44B8-928C-7E5DCFA3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A07D-01C9-412E-8A1D-A328EF39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/>
          <a:lstStyle/>
          <a:p>
            <a:r>
              <a:rPr lang="en-IN" sz="2800" b="1" i="0" u="none" strike="noStrike" baseline="0" dirty="0">
                <a:latin typeface="Georgia-Bold"/>
              </a:rPr>
              <a:t>Queue Full/ </a:t>
            </a:r>
            <a:r>
              <a:rPr lang="en-IN" b="1" dirty="0">
                <a:latin typeface="Georgia-Bold"/>
              </a:rPr>
              <a:t>Over</a:t>
            </a:r>
            <a:r>
              <a:rPr lang="en-IN" sz="2800" b="1" i="0" u="none" strike="noStrike" baseline="0" dirty="0">
                <a:latin typeface="Georgia-Bold"/>
              </a:rPr>
              <a:t>flow:</a:t>
            </a:r>
          </a:p>
          <a:p>
            <a:endParaRPr lang="en-IN" sz="2800" b="1" i="0" u="none" strike="noStrike" baseline="0" dirty="0">
              <a:latin typeface="Georgia-Bold"/>
            </a:endParaRPr>
          </a:p>
          <a:p>
            <a:pPr marL="457200" lvl="1" indent="0">
              <a:buNone/>
            </a:pPr>
            <a:r>
              <a:rPr lang="en-IN" b="1" dirty="0">
                <a:latin typeface="Georgia-Bold"/>
              </a:rPr>
              <a:t>1) front ==0 and rear == MAX-1</a:t>
            </a:r>
          </a:p>
          <a:p>
            <a:pPr marL="457200" lvl="1" indent="0">
              <a:buNone/>
            </a:pPr>
            <a:endParaRPr lang="en-IN" b="1" i="0" u="none" strike="noStrike" baseline="0" dirty="0">
              <a:latin typeface="Georgia-Bold"/>
            </a:endParaRPr>
          </a:p>
          <a:p>
            <a:pPr marL="457200" lvl="1" indent="0">
              <a:buNone/>
            </a:pPr>
            <a:endParaRPr lang="en-IN" b="1" dirty="0">
              <a:latin typeface="Georgia-Bold"/>
            </a:endParaRPr>
          </a:p>
          <a:p>
            <a:pPr marL="457200" lvl="1" indent="0">
              <a:buNone/>
            </a:pPr>
            <a:endParaRPr lang="en-IN" b="1" i="0" u="none" strike="noStrike" baseline="0" dirty="0">
              <a:latin typeface="Georgia-Bold"/>
            </a:endParaRPr>
          </a:p>
          <a:p>
            <a:pPr marL="457200" lvl="1" indent="0">
              <a:buNone/>
            </a:pPr>
            <a:endParaRPr lang="en-IN" b="1" dirty="0">
              <a:latin typeface="Georgia-Bold"/>
            </a:endParaRPr>
          </a:p>
          <a:p>
            <a:pPr marL="457200" lvl="1" indent="0">
              <a:buNone/>
            </a:pPr>
            <a:r>
              <a:rPr lang="en-IN" b="1" i="0" u="none" strike="noStrike" baseline="0" dirty="0">
                <a:latin typeface="Georgia-Bold"/>
              </a:rPr>
              <a:t>2) front == rear+1</a:t>
            </a:r>
          </a:p>
          <a:p>
            <a:endParaRPr lang="en-IN" dirty="0"/>
          </a:p>
        </p:txBody>
      </p:sp>
      <p:grpSp>
        <p:nvGrpSpPr>
          <p:cNvPr id="4" name="Group 78">
            <a:extLst>
              <a:ext uri="{FF2B5EF4-FFF2-40B4-BE49-F238E27FC236}">
                <a16:creationId xmlns:a16="http://schemas.microsoft.com/office/drawing/2014/main" id="{92D8C8F7-5597-4A8B-BD37-9BABAB0AFC65}"/>
              </a:ext>
            </a:extLst>
          </p:cNvPr>
          <p:cNvGrpSpPr>
            <a:grpSpLocks/>
          </p:cNvGrpSpPr>
          <p:nvPr/>
        </p:nvGrpSpPr>
        <p:grpSpPr bwMode="auto">
          <a:xfrm>
            <a:off x="7447442" y="2445163"/>
            <a:ext cx="4001794" cy="897319"/>
            <a:chOff x="1865606" y="4953000"/>
            <a:chExt cx="4001794" cy="897319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8E9DC300-645A-4C7C-B3AB-49514929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6" name="Rectangle 63">
              <a:extLst>
                <a:ext uri="{FF2B5EF4-FFF2-40B4-BE49-F238E27FC236}">
                  <a16:creationId xmlns:a16="http://schemas.microsoft.com/office/drawing/2014/main" id="{6460624B-76D6-4392-9C80-8E5319DD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3D9D8352-F2C7-471E-AF0C-E78706FAB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8" name="Rectangle 65">
              <a:extLst>
                <a:ext uri="{FF2B5EF4-FFF2-40B4-BE49-F238E27FC236}">
                  <a16:creationId xmlns:a16="http://schemas.microsoft.com/office/drawing/2014/main" id="{3BE381E0-74C5-4CA0-84E5-9C77D42C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F131F057-4590-43C1-B285-5001E27E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0" name="Rectangle 68">
              <a:extLst>
                <a:ext uri="{FF2B5EF4-FFF2-40B4-BE49-F238E27FC236}">
                  <a16:creationId xmlns:a16="http://schemas.microsoft.com/office/drawing/2014/main" id="{8A42D3DD-4F6A-4190-8368-9BF2068A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06" y="5393119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Front=0</a:t>
              </a:r>
            </a:p>
          </p:txBody>
        </p:sp>
        <p:sp>
          <p:nvSpPr>
            <p:cNvPr id="11" name="Rectangle 69">
              <a:extLst>
                <a:ext uri="{FF2B5EF4-FFF2-40B4-BE49-F238E27FC236}">
                  <a16:creationId xmlns:a16="http://schemas.microsoft.com/office/drawing/2014/main" id="{F221CD61-470E-44EC-8AB0-59C2D1A8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056" y="538168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 4</a:t>
              </a:r>
            </a:p>
          </p:txBody>
        </p:sp>
        <p:sp>
          <p:nvSpPr>
            <p:cNvPr id="12" name="Rectangle 75">
              <a:extLst>
                <a:ext uri="{FF2B5EF4-FFF2-40B4-BE49-F238E27FC236}">
                  <a16:creationId xmlns:a16="http://schemas.microsoft.com/office/drawing/2014/main" id="{729855F6-B591-46EC-8CA8-63FF35F95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13" name="Group 78">
            <a:extLst>
              <a:ext uri="{FF2B5EF4-FFF2-40B4-BE49-F238E27FC236}">
                <a16:creationId xmlns:a16="http://schemas.microsoft.com/office/drawing/2014/main" id="{AC205BF2-C0D9-475F-BC28-AB5BB4AF8B72}"/>
              </a:ext>
            </a:extLst>
          </p:cNvPr>
          <p:cNvGrpSpPr>
            <a:grpSpLocks/>
          </p:cNvGrpSpPr>
          <p:nvPr/>
        </p:nvGrpSpPr>
        <p:grpSpPr bwMode="auto">
          <a:xfrm>
            <a:off x="7447442" y="4433126"/>
            <a:ext cx="3962400" cy="959881"/>
            <a:chOff x="1905000" y="4953000"/>
            <a:chExt cx="3962400" cy="959881"/>
          </a:xfrm>
        </p:grpSpPr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D6D93E6A-2453-4371-9BCD-88B49524B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60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39F493F5-4E20-42FF-8164-7FEEFFDE5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70</a:t>
              </a: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D3F9034F-2678-4F56-A96F-0C5B089C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80</a:t>
              </a: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8DB03D7D-779A-4323-82CE-FF48154F0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4D93A27-8F8F-4092-8C9F-4EEA189F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7606E794-4420-4BBA-9686-E8161253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741" y="5439622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Front=3</a:t>
              </a:r>
            </a:p>
          </p:txBody>
        </p:sp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1449C2F1-1417-4C28-A809-B7B2B1EE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455" y="5455681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 2</a:t>
              </a:r>
            </a:p>
          </p:txBody>
        </p:sp>
        <p:sp>
          <p:nvSpPr>
            <p:cNvPr id="21" name="Rectangle 75">
              <a:extLst>
                <a:ext uri="{FF2B5EF4-FFF2-40B4-BE49-F238E27FC236}">
                  <a16:creationId xmlns:a16="http://schemas.microsoft.com/office/drawing/2014/main" id="{6D6ED74C-204D-4905-9D11-A82781DC4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9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A12-309E-4363-9470-B1350A0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Way to check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C-Queue is Full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6CDC-2D34-4495-BEDB-670B8192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8"/>
            <a:ext cx="10515600" cy="5404605"/>
          </a:xfrm>
        </p:spPr>
        <p:txBody>
          <a:bodyPr/>
          <a:lstStyle/>
          <a:p>
            <a:pPr algn="l"/>
            <a:r>
              <a:rPr lang="en-IN" sz="1800" b="1" i="0" u="none" strike="noStrike" baseline="0" dirty="0">
                <a:latin typeface="Georgia-Bold"/>
              </a:rPr>
              <a:t>Queue Full/ overflow condition: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S-Gothic"/>
              </a:rPr>
              <a:t>➢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When the queue is full and if we try to insert new element then that condition is </a:t>
            </a:r>
            <a:r>
              <a:rPr lang="en-IN" sz="1800" b="0" i="0" u="none" strike="noStrike" baseline="0" dirty="0">
                <a:latin typeface="Georgia" panose="02040502050405020303" pitchFamily="18" charset="0"/>
              </a:rPr>
              <a:t>known as overflow condition.</a:t>
            </a:r>
          </a:p>
          <a:p>
            <a:pPr marL="914400" lvl="2" indent="0">
              <a:buNone/>
            </a:pPr>
            <a:r>
              <a:rPr lang="en-US" sz="1800" b="1" i="0" u="none" strike="noStrike" baseline="0" dirty="0">
                <a:latin typeface="Georgia-Bold"/>
              </a:rPr>
              <a:t>  If (</a:t>
            </a:r>
            <a:r>
              <a:rPr lang="en-US" sz="1800" b="1" i="0" u="sng" strike="noStrike" baseline="0" dirty="0">
                <a:solidFill>
                  <a:srgbClr val="FF0000"/>
                </a:solidFill>
                <a:latin typeface="Georgia-Bold"/>
              </a:rPr>
              <a:t>front==0 &amp;&amp; rear==max-1 </a:t>
            </a:r>
            <a:r>
              <a:rPr lang="en-US" sz="1800" b="1" i="0" u="none" strike="noStrike" baseline="0" dirty="0">
                <a:latin typeface="Georgia-Bold"/>
              </a:rPr>
              <a:t>|| </a:t>
            </a:r>
            <a:r>
              <a:rPr lang="en-US" sz="1800" b="1" i="0" u="sng" strike="noStrike" baseline="0" dirty="0">
                <a:solidFill>
                  <a:srgbClr val="00B050"/>
                </a:solidFill>
                <a:latin typeface="Georgia-Bold"/>
              </a:rPr>
              <a:t>front==rear+1</a:t>
            </a:r>
            <a:r>
              <a:rPr lang="en-US" sz="1800" b="1" i="0" u="none" strike="noStrike" baseline="0" dirty="0">
                <a:latin typeface="Georgia-Bold"/>
              </a:rPr>
              <a:t>)        </a:t>
            </a:r>
          </a:p>
          <a:p>
            <a:pPr marL="914400" lvl="2" indent="0">
              <a:buNone/>
            </a:pPr>
            <a:r>
              <a:rPr lang="pt-BR" sz="1800" b="1" i="0" u="none" strike="noStrike" baseline="0" dirty="0">
                <a:latin typeface="Georgia-Bold"/>
              </a:rPr>
              <a:t>		printf(“\n circular queue is full.”);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985C-BB30-4165-9190-EF38A4F4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3" y="2731777"/>
            <a:ext cx="7013320" cy="376109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F2383EC-49B5-47F9-AE01-05CAB266AB63}"/>
              </a:ext>
            </a:extLst>
          </p:cNvPr>
          <p:cNvCxnSpPr>
            <a:cxnSpLocks/>
          </p:cNvCxnSpPr>
          <p:nvPr/>
        </p:nvCxnSpPr>
        <p:spPr>
          <a:xfrm rot="5400000">
            <a:off x="2547893" y="2157273"/>
            <a:ext cx="834498" cy="42612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04F787-C099-4B6F-9278-7904386B7181}"/>
              </a:ext>
            </a:extLst>
          </p:cNvPr>
          <p:cNvCxnSpPr/>
          <p:nvPr/>
        </p:nvCxnSpPr>
        <p:spPr>
          <a:xfrm>
            <a:off x="1142630" y="3045041"/>
            <a:ext cx="8637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720A3-3577-48A7-93D6-A33CC5369A44}"/>
              </a:ext>
            </a:extLst>
          </p:cNvPr>
          <p:cNvCxnSpPr>
            <a:cxnSpLocks/>
          </p:cNvCxnSpPr>
          <p:nvPr/>
        </p:nvCxnSpPr>
        <p:spPr>
          <a:xfrm>
            <a:off x="7315200" y="1953087"/>
            <a:ext cx="2911876" cy="9765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5E0FC-01EC-4BE1-9E13-898688AAE533}"/>
              </a:ext>
            </a:extLst>
          </p:cNvPr>
          <p:cNvCxnSpPr/>
          <p:nvPr/>
        </p:nvCxnSpPr>
        <p:spPr>
          <a:xfrm flipH="1">
            <a:off x="9179473" y="2929633"/>
            <a:ext cx="1038725" cy="32473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408-450B-43D2-89AF-740BBCF9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8177-A14E-4DFA-9BB7-EEB30122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en-US" dirty="0"/>
              <a:t>No need to use two conditions just one is sufficient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F4C4A-5DAD-4802-84E1-CD6BCF3F0F1A}"/>
              </a:ext>
            </a:extLst>
          </p:cNvPr>
          <p:cNvSpPr txBox="1"/>
          <p:nvPr/>
        </p:nvSpPr>
        <p:spPr>
          <a:xfrm>
            <a:off x="492595" y="1973794"/>
            <a:ext cx="7153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IN" b="1" dirty="0">
                <a:solidFill>
                  <a:srgbClr val="0070C0"/>
                </a:solidFill>
              </a:rPr>
              <a:t>if  ((rear+1)% MAX== front )</a:t>
            </a:r>
          </a:p>
          <a:p>
            <a:pPr marL="914400" lvl="2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(“Circular Queue is full--&gt; Overflow !!!  ");</a:t>
            </a: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AF830522-971F-4674-9E31-CA70F1FE0F58}"/>
              </a:ext>
            </a:extLst>
          </p:cNvPr>
          <p:cNvGrpSpPr>
            <a:grpSpLocks/>
          </p:cNvGrpSpPr>
          <p:nvPr/>
        </p:nvGrpSpPr>
        <p:grpSpPr bwMode="auto">
          <a:xfrm>
            <a:off x="8629095" y="1668106"/>
            <a:ext cx="2637408" cy="2292658"/>
            <a:chOff x="5257800" y="1371600"/>
            <a:chExt cx="3352800" cy="3429000"/>
          </a:xfrm>
        </p:grpSpPr>
        <p:grpSp>
          <p:nvGrpSpPr>
            <p:cNvPr id="7" name="Group 86">
              <a:extLst>
                <a:ext uri="{FF2B5EF4-FFF2-40B4-BE49-F238E27FC236}">
                  <a16:creationId xmlns:a16="http://schemas.microsoft.com/office/drawing/2014/main" id="{6D0F02ED-8903-4FC3-B353-55E3C3F4D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4593" y="1523780"/>
              <a:ext cx="2590800" cy="2514600"/>
              <a:chOff x="3539" y="940"/>
              <a:chExt cx="1632" cy="1584"/>
            </a:xfrm>
          </p:grpSpPr>
          <p:grpSp>
            <p:nvGrpSpPr>
              <p:cNvPr id="11" name="Group 85">
                <a:extLst>
                  <a:ext uri="{FF2B5EF4-FFF2-40B4-BE49-F238E27FC236}">
                    <a16:creationId xmlns:a16="http://schemas.microsoft.com/office/drawing/2014/main" id="{07E1323B-57E4-4EAD-B3D0-3220C42ED9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940"/>
                <a:ext cx="1632" cy="1584"/>
                <a:chOff x="3539" y="940"/>
                <a:chExt cx="1632" cy="1584"/>
              </a:xfrm>
            </p:grpSpPr>
            <p:sp>
              <p:nvSpPr>
                <p:cNvPr id="19" name="Oval 67">
                  <a:extLst>
                    <a:ext uri="{FF2B5EF4-FFF2-40B4-BE49-F238E27FC236}">
                      <a16:creationId xmlns:a16="http://schemas.microsoft.com/office/drawing/2014/main" id="{A44038C7-4A13-46CA-B01E-9E47BE29C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9" y="94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68">
                  <a:extLst>
                    <a:ext uri="{FF2B5EF4-FFF2-40B4-BE49-F238E27FC236}">
                      <a16:creationId xmlns:a16="http://schemas.microsoft.com/office/drawing/2014/main" id="{F9A8B032-1608-4831-9D02-D8B3E39DE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69">
                  <a:extLst>
                    <a:ext uri="{FF2B5EF4-FFF2-40B4-BE49-F238E27FC236}">
                      <a16:creationId xmlns:a16="http://schemas.microsoft.com/office/drawing/2014/main" id="{914AA7C6-0413-49ED-9AA8-28C05EC4A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70">
                  <a:extLst>
                    <a:ext uri="{FF2B5EF4-FFF2-40B4-BE49-F238E27FC236}">
                      <a16:creationId xmlns:a16="http://schemas.microsoft.com/office/drawing/2014/main" id="{CD322FC5-EA16-4917-803B-BB0D2548B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71">
                  <a:extLst>
                    <a:ext uri="{FF2B5EF4-FFF2-40B4-BE49-F238E27FC236}">
                      <a16:creationId xmlns:a16="http://schemas.microsoft.com/office/drawing/2014/main" id="{13017C6F-EF46-4F16-8A4A-85A80390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72">
                  <a:extLst>
                    <a:ext uri="{FF2B5EF4-FFF2-40B4-BE49-F238E27FC236}">
                      <a16:creationId xmlns:a16="http://schemas.microsoft.com/office/drawing/2014/main" id="{776ED7DE-952A-4347-8C91-9BD50CC36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73">
                  <a:extLst>
                    <a:ext uri="{FF2B5EF4-FFF2-40B4-BE49-F238E27FC236}">
                      <a16:creationId xmlns:a16="http://schemas.microsoft.com/office/drawing/2014/main" id="{0EC1C2F6-848E-483C-886C-F2350B817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74">
                  <a:extLst>
                    <a:ext uri="{FF2B5EF4-FFF2-40B4-BE49-F238E27FC236}">
                      <a16:creationId xmlns:a16="http://schemas.microsoft.com/office/drawing/2014/main" id="{41A4892C-390E-4579-A3D8-3206DED6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75">
                  <a:extLst>
                    <a:ext uri="{FF2B5EF4-FFF2-40B4-BE49-F238E27FC236}">
                      <a16:creationId xmlns:a16="http://schemas.microsoft.com/office/drawing/2014/main" id="{77B4F747-3C74-41F2-B979-12B1CCE62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77">
                <a:extLst>
                  <a:ext uri="{FF2B5EF4-FFF2-40B4-BE49-F238E27FC236}">
                    <a16:creationId xmlns:a16="http://schemas.microsoft.com/office/drawing/2014/main" id="{1ED32742-0D75-42D8-8AF7-6F676B4FE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13" name="Rectangle 78">
                <a:extLst>
                  <a:ext uri="{FF2B5EF4-FFF2-40B4-BE49-F238E27FC236}">
                    <a16:creationId xmlns:a16="http://schemas.microsoft.com/office/drawing/2014/main" id="{52BF4A5B-76E3-45E8-82AF-6754C050A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488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4" name="Rectangle 79">
                <a:extLst>
                  <a:ext uri="{FF2B5EF4-FFF2-40B4-BE49-F238E27FC236}">
                    <a16:creationId xmlns:a16="http://schemas.microsoft.com/office/drawing/2014/main" id="{938888C0-B756-4931-A2D7-671F5F15F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5" name="Rectangle 81">
                <a:extLst>
                  <a:ext uri="{FF2B5EF4-FFF2-40B4-BE49-F238E27FC236}">
                    <a16:creationId xmlns:a16="http://schemas.microsoft.com/office/drawing/2014/main" id="{099FADCA-B1C3-4D96-AEC8-6434BC067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6" name="Rectangle 82">
                <a:extLst>
                  <a:ext uri="{FF2B5EF4-FFF2-40B4-BE49-F238E27FC236}">
                    <a16:creationId xmlns:a16="http://schemas.microsoft.com/office/drawing/2014/main" id="{A6851AB3-83EA-4692-B957-52C77D0D6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7" name="Rectangle 83">
                <a:extLst>
                  <a:ext uri="{FF2B5EF4-FFF2-40B4-BE49-F238E27FC236}">
                    <a16:creationId xmlns:a16="http://schemas.microsoft.com/office/drawing/2014/main" id="{F4F24027-2D65-43A6-A504-CF76EA2A7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18" name="Rectangle 84">
                <a:extLst>
                  <a:ext uri="{FF2B5EF4-FFF2-40B4-BE49-F238E27FC236}">
                    <a16:creationId xmlns:a16="http://schemas.microsoft.com/office/drawing/2014/main" id="{82C60495-399B-4828-A80D-52BE9CB8E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11</a:t>
                </a:r>
              </a:p>
            </p:txBody>
          </p:sp>
        </p:grpSp>
        <p:sp>
          <p:nvSpPr>
            <p:cNvPr id="8" name="Rectangle 96">
              <a:extLst>
                <a:ext uri="{FF2B5EF4-FFF2-40B4-BE49-F238E27FC236}">
                  <a16:creationId xmlns:a16="http://schemas.microsoft.com/office/drawing/2014/main" id="{B1A9B75D-B673-4667-BBB7-18C56523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9" name="Rectangle 98">
              <a:extLst>
                <a:ext uri="{FF2B5EF4-FFF2-40B4-BE49-F238E27FC236}">
                  <a16:creationId xmlns:a16="http://schemas.microsoft.com/office/drawing/2014/main" id="{3625447C-BCD9-44B7-B5B8-F2056475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10" name="Rectangle 112">
              <a:extLst>
                <a:ext uri="{FF2B5EF4-FFF2-40B4-BE49-F238E27FC236}">
                  <a16:creationId xmlns:a16="http://schemas.microsoft.com/office/drawing/2014/main" id="{A7F53585-3607-4C9C-990F-5AB234FD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3352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50C1ED7-55B9-445F-A0DE-AAAD211AE416}"/>
              </a:ext>
            </a:extLst>
          </p:cNvPr>
          <p:cNvSpPr txBox="1"/>
          <p:nvPr/>
        </p:nvSpPr>
        <p:spPr>
          <a:xfrm>
            <a:off x="3028251" y="3469926"/>
            <a:ext cx="299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rear =6   then   front =0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D918F-A52A-44B0-ABC6-87AFBB14ACA5}"/>
              </a:ext>
            </a:extLst>
          </p:cNvPr>
          <p:cNvSpPr txBox="1"/>
          <p:nvPr/>
        </p:nvSpPr>
        <p:spPr>
          <a:xfrm>
            <a:off x="2432482" y="5611575"/>
            <a:ext cx="299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rear = 2  then   front =3 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grpSp>
        <p:nvGrpSpPr>
          <p:cNvPr id="30" name="Group 48">
            <a:extLst>
              <a:ext uri="{FF2B5EF4-FFF2-40B4-BE49-F238E27FC236}">
                <a16:creationId xmlns:a16="http://schemas.microsoft.com/office/drawing/2014/main" id="{EB74EEDB-03D0-4B23-B567-DB28F8F74822}"/>
              </a:ext>
            </a:extLst>
          </p:cNvPr>
          <p:cNvGrpSpPr>
            <a:grpSpLocks/>
          </p:cNvGrpSpPr>
          <p:nvPr/>
        </p:nvGrpSpPr>
        <p:grpSpPr bwMode="auto">
          <a:xfrm>
            <a:off x="7306576" y="4208756"/>
            <a:ext cx="2645037" cy="2598937"/>
            <a:chOff x="5257800" y="1371600"/>
            <a:chExt cx="3352800" cy="3429000"/>
          </a:xfrm>
        </p:grpSpPr>
        <p:grpSp>
          <p:nvGrpSpPr>
            <p:cNvPr id="31" name="Group 86">
              <a:extLst>
                <a:ext uri="{FF2B5EF4-FFF2-40B4-BE49-F238E27FC236}">
                  <a16:creationId xmlns:a16="http://schemas.microsoft.com/office/drawing/2014/main" id="{F8FAB283-DA51-4105-BCBE-082B97E35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4593" y="1523780"/>
              <a:ext cx="2590800" cy="2514600"/>
              <a:chOff x="3539" y="940"/>
              <a:chExt cx="1632" cy="1584"/>
            </a:xfrm>
          </p:grpSpPr>
          <p:grpSp>
            <p:nvGrpSpPr>
              <p:cNvPr id="35" name="Group 85">
                <a:extLst>
                  <a:ext uri="{FF2B5EF4-FFF2-40B4-BE49-F238E27FC236}">
                    <a16:creationId xmlns:a16="http://schemas.microsoft.com/office/drawing/2014/main" id="{14E4D446-9DEC-4F7E-B399-33B6D10C5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940"/>
                <a:ext cx="1632" cy="1584"/>
                <a:chOff x="3539" y="940"/>
                <a:chExt cx="1632" cy="1584"/>
              </a:xfrm>
            </p:grpSpPr>
            <p:sp>
              <p:nvSpPr>
                <p:cNvPr id="43" name="Oval 67">
                  <a:extLst>
                    <a:ext uri="{FF2B5EF4-FFF2-40B4-BE49-F238E27FC236}">
                      <a16:creationId xmlns:a16="http://schemas.microsoft.com/office/drawing/2014/main" id="{AF97BAB2-183D-4988-AC82-75ACB93C4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9" y="94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68">
                  <a:extLst>
                    <a:ext uri="{FF2B5EF4-FFF2-40B4-BE49-F238E27FC236}">
                      <a16:creationId xmlns:a16="http://schemas.microsoft.com/office/drawing/2014/main" id="{2C32B799-9D6F-4553-A09E-2C0D19FAE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69">
                  <a:extLst>
                    <a:ext uri="{FF2B5EF4-FFF2-40B4-BE49-F238E27FC236}">
                      <a16:creationId xmlns:a16="http://schemas.microsoft.com/office/drawing/2014/main" id="{3667E51F-2277-400A-8AF6-831698836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70">
                  <a:extLst>
                    <a:ext uri="{FF2B5EF4-FFF2-40B4-BE49-F238E27FC236}">
                      <a16:creationId xmlns:a16="http://schemas.microsoft.com/office/drawing/2014/main" id="{59CE79A2-A32C-4E93-B0E8-20FE9FB1C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71">
                  <a:extLst>
                    <a:ext uri="{FF2B5EF4-FFF2-40B4-BE49-F238E27FC236}">
                      <a16:creationId xmlns:a16="http://schemas.microsoft.com/office/drawing/2014/main" id="{93C7A3F2-DC6C-48A2-9EC7-C8F667B11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72">
                  <a:extLst>
                    <a:ext uri="{FF2B5EF4-FFF2-40B4-BE49-F238E27FC236}">
                      <a16:creationId xmlns:a16="http://schemas.microsoft.com/office/drawing/2014/main" id="{E1EB8454-1368-4BD9-BE30-1C67EA474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73">
                  <a:extLst>
                    <a:ext uri="{FF2B5EF4-FFF2-40B4-BE49-F238E27FC236}">
                      <a16:creationId xmlns:a16="http://schemas.microsoft.com/office/drawing/2014/main" id="{2E7A4387-C336-47A4-979E-00BE587BF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74">
                  <a:extLst>
                    <a:ext uri="{FF2B5EF4-FFF2-40B4-BE49-F238E27FC236}">
                      <a16:creationId xmlns:a16="http://schemas.microsoft.com/office/drawing/2014/main" id="{9CD3C50E-5CD3-41D0-A487-7988E9908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75">
                  <a:extLst>
                    <a:ext uri="{FF2B5EF4-FFF2-40B4-BE49-F238E27FC236}">
                      <a16:creationId xmlns:a16="http://schemas.microsoft.com/office/drawing/2014/main" id="{EF3E7F6E-F6AF-406F-AC28-523CD8EFC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Rectangle 77">
                <a:extLst>
                  <a:ext uri="{FF2B5EF4-FFF2-40B4-BE49-F238E27FC236}">
                    <a16:creationId xmlns:a16="http://schemas.microsoft.com/office/drawing/2014/main" id="{0F56CFD7-D62F-4033-ACFD-938D6062D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37" name="Rectangle 78">
                <a:extLst>
                  <a:ext uri="{FF2B5EF4-FFF2-40B4-BE49-F238E27FC236}">
                    <a16:creationId xmlns:a16="http://schemas.microsoft.com/office/drawing/2014/main" id="{85959333-D78C-4C67-BACB-B561FEF02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488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38" name="Rectangle 79">
                <a:extLst>
                  <a:ext uri="{FF2B5EF4-FFF2-40B4-BE49-F238E27FC236}">
                    <a16:creationId xmlns:a16="http://schemas.microsoft.com/office/drawing/2014/main" id="{0988C470-FF8B-468D-990C-F393DEE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39" name="Rectangle 81">
                <a:extLst>
                  <a:ext uri="{FF2B5EF4-FFF2-40B4-BE49-F238E27FC236}">
                    <a16:creationId xmlns:a16="http://schemas.microsoft.com/office/drawing/2014/main" id="{C7092229-985D-47A8-A75D-4564664CE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40" name="Rectangle 82">
                <a:extLst>
                  <a:ext uri="{FF2B5EF4-FFF2-40B4-BE49-F238E27FC236}">
                    <a16:creationId xmlns:a16="http://schemas.microsoft.com/office/drawing/2014/main" id="{437FF498-F46B-48C6-A6D8-5A6D08CFF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1C802204-F15A-496E-8AC9-AEA068228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42" name="Rectangle 84">
                <a:extLst>
                  <a:ext uri="{FF2B5EF4-FFF2-40B4-BE49-F238E27FC236}">
                    <a16:creationId xmlns:a16="http://schemas.microsoft.com/office/drawing/2014/main" id="{3238EF5E-4DB7-44CD-98BC-9FF3C6F07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11</a:t>
                </a:r>
              </a:p>
            </p:txBody>
          </p:sp>
        </p:grp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554F3C06-2913-4445-AA62-0FE9EEAE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33" name="Rectangle 98">
              <a:extLst>
                <a:ext uri="{FF2B5EF4-FFF2-40B4-BE49-F238E27FC236}">
                  <a16:creationId xmlns:a16="http://schemas.microsoft.com/office/drawing/2014/main" id="{3705AFDF-4992-42FB-B2F7-ABD201118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34" name="Rectangle 112">
              <a:extLst>
                <a:ext uri="{FF2B5EF4-FFF2-40B4-BE49-F238E27FC236}">
                  <a16:creationId xmlns:a16="http://schemas.microsoft.com/office/drawing/2014/main" id="{9B307243-C0E7-48A8-8ACB-92237433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3352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C685C7-5F61-4A3A-B2CE-ABBEB7BB9394}"/>
              </a:ext>
            </a:extLst>
          </p:cNvPr>
          <p:cNvSpPr txBox="1"/>
          <p:nvPr/>
        </p:nvSpPr>
        <p:spPr>
          <a:xfrm>
            <a:off x="10768330" y="1559115"/>
            <a:ext cx="10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front=0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45996-D28C-4318-B741-C35CEF6DD784}"/>
              </a:ext>
            </a:extLst>
          </p:cNvPr>
          <p:cNvSpPr txBox="1"/>
          <p:nvPr/>
        </p:nvSpPr>
        <p:spPr>
          <a:xfrm>
            <a:off x="8458153" y="1498173"/>
            <a:ext cx="9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Rear=6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B74D80-22CC-4621-8D4A-FFBA21EA7679}"/>
              </a:ext>
            </a:extLst>
          </p:cNvPr>
          <p:cNvSpPr txBox="1"/>
          <p:nvPr/>
        </p:nvSpPr>
        <p:spPr>
          <a:xfrm>
            <a:off x="9353928" y="4422943"/>
            <a:ext cx="9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Front=3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D015DB-C655-40ED-A923-4E5115CB5F48}"/>
              </a:ext>
            </a:extLst>
          </p:cNvPr>
          <p:cNvSpPr txBox="1"/>
          <p:nvPr/>
        </p:nvSpPr>
        <p:spPr>
          <a:xfrm>
            <a:off x="7103676" y="4342829"/>
            <a:ext cx="9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Rear=2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993-FE8C-4463-A45D-42E06B6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Circular Queues: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Circular Array Implementation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99A1-1536-4969-9C0C-0760561D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Drawbacks of the Queue (</a:t>
            </a:r>
            <a:r>
              <a:rPr lang="en-US" dirty="0">
                <a:solidFill>
                  <a:srgbClr val="002060"/>
                </a:solidFill>
              </a:rPr>
              <a:t>Two</a:t>
            </a:r>
            <a:r>
              <a:rPr lang="en-US" dirty="0"/>
              <a:t> methods)</a:t>
            </a:r>
          </a:p>
          <a:p>
            <a:pPr lvl="2"/>
            <a:r>
              <a:rPr lang="en-US" dirty="0"/>
              <a:t>Array implementation queue Method 1(</a:t>
            </a:r>
            <a:r>
              <a:rPr lang="en-US" b="1" dirty="0">
                <a:solidFill>
                  <a:srgbClr val="00B0F0"/>
                </a:solidFill>
              </a:rPr>
              <a:t>Brute force </a:t>
            </a:r>
            <a:r>
              <a:rPr lang="en-US" dirty="0"/>
              <a:t>)</a:t>
            </a:r>
          </a:p>
          <a:p>
            <a:pPr lvl="3" eaLnBrk="1" hangingPunct="1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elements have to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one dequeue</a:t>
            </a:r>
          </a:p>
          <a:p>
            <a:pPr lvl="3" eaLnBrk="1" hangingPunct="1"/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 time per deletion!</a:t>
            </a:r>
          </a:p>
          <a:p>
            <a:pPr lvl="3" eaLnBrk="1" hangingPunct="1"/>
            <a:r>
              <a:rPr lang="en-US" dirty="0"/>
              <a:t>And we know, conceptually, a dequeue should be </a:t>
            </a:r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Array implementation queue </a:t>
            </a:r>
            <a:r>
              <a:rPr lang="en-US" b="1" dirty="0">
                <a:solidFill>
                  <a:srgbClr val="00B0F0"/>
                </a:solidFill>
              </a:rPr>
              <a:t>Method 2(Without moving the element)</a:t>
            </a:r>
          </a:p>
          <a:p>
            <a:pPr lvl="4"/>
            <a:r>
              <a:rPr lang="en-US" dirty="0"/>
              <a:t>The problem:  we end up with </a:t>
            </a:r>
            <a:r>
              <a:rPr lang="en-US" dirty="0">
                <a:solidFill>
                  <a:srgbClr val="FF0000"/>
                </a:solidFill>
              </a:rPr>
              <a:t>wasted cells</a:t>
            </a:r>
          </a:p>
          <a:p>
            <a:pPr lvl="4"/>
            <a:r>
              <a:rPr lang="en-US" dirty="0"/>
              <a:t>As the front moves towards the rear (when dequeues occur), we have </a:t>
            </a:r>
            <a:r>
              <a:rPr lang="en-US" dirty="0">
                <a:solidFill>
                  <a:srgbClr val="FF0000"/>
                </a:solidFill>
              </a:rPr>
              <a:t>empty, useless cells</a:t>
            </a:r>
            <a:r>
              <a:rPr lang="en-US" dirty="0"/>
              <a:t> in the array</a:t>
            </a:r>
          </a:p>
          <a:p>
            <a:pPr lvl="4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BC3B-8147-45F0-8E5A-328C9A55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21"/>
            <a:ext cx="10515600" cy="717951"/>
          </a:xfrm>
        </p:spPr>
        <p:txBody>
          <a:bodyPr/>
          <a:lstStyle/>
          <a:p>
            <a:pPr algn="r"/>
            <a:r>
              <a:rPr lang="en-US" sz="3600" b="1" dirty="0"/>
              <a:t>Inserting/Enqueue                                                  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9702-5DFC-4335-B297-A8C6545C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805996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IN" dirty="0"/>
              <a:t>void enqueue(int </a:t>
            </a:r>
            <a:r>
              <a:rPr lang="en-IN" dirty="0" err="1"/>
              <a:t>ele</a:t>
            </a:r>
            <a:r>
              <a:rPr lang="en-IN" dirty="0"/>
              <a:t>)</a:t>
            </a:r>
          </a:p>
          <a:p>
            <a:pPr marL="914400" lvl="2" indent="0">
              <a:buNone/>
            </a:pPr>
            <a:r>
              <a:rPr lang="en-IN" dirty="0"/>
              <a:t>{</a:t>
            </a:r>
          </a:p>
          <a:p>
            <a:pPr marL="914400" lvl="2" indent="0">
              <a:buNone/>
            </a:pPr>
            <a:r>
              <a:rPr lang="en-IN" dirty="0"/>
              <a:t>if(front ==-1 &amp;&amp; rear==-1)           // </a:t>
            </a:r>
            <a:r>
              <a:rPr lang="en-IN" b="1" dirty="0">
                <a:solidFill>
                  <a:srgbClr val="C00000"/>
                </a:solidFill>
              </a:rPr>
              <a:t>Checking for if queue is empty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 front=rear=0;</a:t>
            </a:r>
          </a:p>
          <a:p>
            <a:pPr marL="914400" lvl="2" indent="0">
              <a:buNone/>
            </a:pPr>
            <a:r>
              <a:rPr lang="en-IN" dirty="0"/>
              <a:t>     </a:t>
            </a:r>
            <a:r>
              <a:rPr lang="en-IN" dirty="0" err="1"/>
              <a:t>cqueue</a:t>
            </a:r>
            <a:r>
              <a:rPr lang="en-IN" dirty="0"/>
              <a:t>[rear]=</a:t>
            </a:r>
            <a:r>
              <a:rPr lang="en-IN" dirty="0" err="1"/>
              <a:t>ele</a:t>
            </a:r>
            <a:r>
              <a:rPr lang="en-IN" dirty="0"/>
              <a:t>;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// </a:t>
            </a:r>
            <a:r>
              <a:rPr lang="en-IN" b="1" dirty="0">
                <a:solidFill>
                  <a:srgbClr val="C00000"/>
                </a:solidFill>
              </a:rPr>
              <a:t>Checking for Overflow condition</a:t>
            </a:r>
          </a:p>
          <a:p>
            <a:pPr marL="914400" lvl="2" indent="0">
              <a:buNone/>
            </a:pPr>
            <a:r>
              <a:rPr lang="en-IN" dirty="0"/>
              <a:t>else if  ((rear+1)% MAX== front )</a:t>
            </a:r>
          </a:p>
          <a:p>
            <a:pPr marL="914400" lvl="2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 **c-Queue is full--&gt; Overflow !!! **\n ");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else</a:t>
            </a:r>
          </a:p>
          <a:p>
            <a:pPr marL="914400" lvl="2" indent="0">
              <a:buNone/>
            </a:pPr>
            <a:r>
              <a:rPr lang="en-IN" dirty="0"/>
              <a:t>   {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    rear=(rear+1)%MAX;</a:t>
            </a:r>
          </a:p>
          <a:p>
            <a:pPr marL="914400" lvl="2" indent="0">
              <a:buNone/>
            </a:pPr>
            <a:r>
              <a:rPr lang="en-IN" dirty="0"/>
              <a:t>    </a:t>
            </a:r>
            <a:r>
              <a:rPr lang="en-IN" dirty="0" err="1"/>
              <a:t>cqueue</a:t>
            </a:r>
            <a:r>
              <a:rPr lang="en-IN" dirty="0"/>
              <a:t>[rear]=</a:t>
            </a:r>
            <a:r>
              <a:rPr lang="en-IN" dirty="0" err="1"/>
              <a:t>ele</a:t>
            </a:r>
            <a:r>
              <a:rPr lang="en-IN" dirty="0"/>
              <a:t>;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   }</a:t>
            </a:r>
          </a:p>
          <a:p>
            <a:pPr marL="914400" lvl="2" indent="0">
              <a:buNone/>
            </a:pPr>
            <a:r>
              <a:rPr lang="en-IN" dirty="0"/>
              <a:t>} </a:t>
            </a:r>
          </a:p>
        </p:txBody>
      </p:sp>
      <p:grpSp>
        <p:nvGrpSpPr>
          <p:cNvPr id="4" name="Group 78">
            <a:extLst>
              <a:ext uri="{FF2B5EF4-FFF2-40B4-BE49-F238E27FC236}">
                <a16:creationId xmlns:a16="http://schemas.microsoft.com/office/drawing/2014/main" id="{88FE1130-A137-4A4C-8703-5E4338D5C59B}"/>
              </a:ext>
            </a:extLst>
          </p:cNvPr>
          <p:cNvGrpSpPr>
            <a:grpSpLocks/>
          </p:cNvGrpSpPr>
          <p:nvPr/>
        </p:nvGrpSpPr>
        <p:grpSpPr bwMode="auto">
          <a:xfrm>
            <a:off x="7312611" y="1867270"/>
            <a:ext cx="4686300" cy="824561"/>
            <a:chOff x="1181100" y="4930066"/>
            <a:chExt cx="4686300" cy="824561"/>
          </a:xfrm>
        </p:grpSpPr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7AC615CF-9868-4AC1-A0B1-359B3D30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63">
              <a:extLst>
                <a:ext uri="{FF2B5EF4-FFF2-40B4-BE49-F238E27FC236}">
                  <a16:creationId xmlns:a16="http://schemas.microsoft.com/office/drawing/2014/main" id="{1A42B2A1-4527-4895-B8D6-22BFC6A2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64">
              <a:extLst>
                <a:ext uri="{FF2B5EF4-FFF2-40B4-BE49-F238E27FC236}">
                  <a16:creationId xmlns:a16="http://schemas.microsoft.com/office/drawing/2014/main" id="{D393590D-9F05-4BA3-BBFB-93F69CD6A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65">
              <a:extLst>
                <a:ext uri="{FF2B5EF4-FFF2-40B4-BE49-F238E27FC236}">
                  <a16:creationId xmlns:a16="http://schemas.microsoft.com/office/drawing/2014/main" id="{24E0798C-E36D-4690-BE98-913E750D3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E5EDD4B2-24A3-4B9E-9169-AB869A4C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68">
              <a:extLst>
                <a:ext uri="{FF2B5EF4-FFF2-40B4-BE49-F238E27FC236}">
                  <a16:creationId xmlns:a16="http://schemas.microsoft.com/office/drawing/2014/main" id="{CD29598A-B293-40C6-AE0C-BB78016B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4930066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Front=-1</a:t>
              </a:r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B778785A-19C1-4D65-8ED8-4F3C3FEB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29742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=-1</a:t>
              </a:r>
            </a:p>
          </p:txBody>
        </p:sp>
        <p:sp>
          <p:nvSpPr>
            <p:cNvPr id="14" name="Rectangle 75">
              <a:extLst>
                <a:ext uri="{FF2B5EF4-FFF2-40B4-BE49-F238E27FC236}">
                  <a16:creationId xmlns:a16="http://schemas.microsoft.com/office/drawing/2014/main" id="{3523C26E-E324-4318-9BD2-85336C53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sp>
        <p:nvSpPr>
          <p:cNvPr id="27" name="Rectangle 62">
            <a:extLst>
              <a:ext uri="{FF2B5EF4-FFF2-40B4-BE49-F238E27FC236}">
                <a16:creationId xmlns:a16="http://schemas.microsoft.com/office/drawing/2014/main" id="{1041B474-48CA-480C-B0FA-01748C73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681" y="1890204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0E20CC3-0251-4E1F-A2A9-896D9BE7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911" y="1890204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0" name="Group 78">
            <a:extLst>
              <a:ext uri="{FF2B5EF4-FFF2-40B4-BE49-F238E27FC236}">
                <a16:creationId xmlns:a16="http://schemas.microsoft.com/office/drawing/2014/main" id="{856C65AE-5E02-4836-A482-968C4C71AC03}"/>
              </a:ext>
            </a:extLst>
          </p:cNvPr>
          <p:cNvGrpSpPr>
            <a:grpSpLocks/>
          </p:cNvGrpSpPr>
          <p:nvPr/>
        </p:nvGrpSpPr>
        <p:grpSpPr bwMode="auto">
          <a:xfrm>
            <a:off x="7846011" y="2719317"/>
            <a:ext cx="4193590" cy="1099685"/>
            <a:chOff x="1673810" y="4953000"/>
            <a:chExt cx="4193590" cy="1099685"/>
          </a:xfrm>
        </p:grpSpPr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6AA6B05C-BF88-4923-B8B6-156FED48D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32" name="Rectangle 63">
              <a:extLst>
                <a:ext uri="{FF2B5EF4-FFF2-40B4-BE49-F238E27FC236}">
                  <a16:creationId xmlns:a16="http://schemas.microsoft.com/office/drawing/2014/main" id="{F0BB887C-5BDF-45C5-B0B4-7B9B0B309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DDE5C99-864F-48E2-B06E-AD166506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33282BA2-D8CB-47F7-9A9B-11EF864C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866A949-95EC-49DF-B60A-AE3B940D4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8">
              <a:extLst>
                <a:ext uri="{FF2B5EF4-FFF2-40B4-BE49-F238E27FC236}">
                  <a16:creationId xmlns:a16="http://schemas.microsoft.com/office/drawing/2014/main" id="{A8A046C3-6E2F-4C23-BC39-EE9ADD18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810" y="5595485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Front=0</a:t>
              </a:r>
            </a:p>
          </p:txBody>
        </p:sp>
        <p:sp>
          <p:nvSpPr>
            <p:cNvPr id="37" name="Rectangle 69">
              <a:extLst>
                <a:ext uri="{FF2B5EF4-FFF2-40B4-BE49-F238E27FC236}">
                  <a16:creationId xmlns:a16="http://schemas.microsoft.com/office/drawing/2014/main" id="{BDF1BBCF-1E41-4689-B9B7-167F846B2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810" y="529147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=0</a:t>
              </a:r>
            </a:p>
          </p:txBody>
        </p:sp>
        <p:sp>
          <p:nvSpPr>
            <p:cNvPr id="38" name="Rectangle 75">
              <a:extLst>
                <a:ext uri="{FF2B5EF4-FFF2-40B4-BE49-F238E27FC236}">
                  <a16:creationId xmlns:a16="http://schemas.microsoft.com/office/drawing/2014/main" id="{10FBE05B-8F2F-48B9-A463-915F9895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9A529F9C-4F82-4A12-9EF9-8AB1C5D4E098}"/>
              </a:ext>
            </a:extLst>
          </p:cNvPr>
          <p:cNvGrpSpPr>
            <a:grpSpLocks/>
          </p:cNvGrpSpPr>
          <p:nvPr/>
        </p:nvGrpSpPr>
        <p:grpSpPr bwMode="auto">
          <a:xfrm>
            <a:off x="7447442" y="4566926"/>
            <a:ext cx="4001794" cy="897319"/>
            <a:chOff x="1865606" y="4953000"/>
            <a:chExt cx="4001794" cy="897319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C7502F90-BB4C-4809-8D11-FA3E1EAA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AEDF0F04-B763-4436-845A-6990E924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6852DDB2-7F6A-4482-ADF8-1C492D4F4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43" name="Rectangle 65">
              <a:extLst>
                <a:ext uri="{FF2B5EF4-FFF2-40B4-BE49-F238E27FC236}">
                  <a16:creationId xmlns:a16="http://schemas.microsoft.com/office/drawing/2014/main" id="{89A61C59-2C28-41CF-A35B-8553391B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131E22D1-A718-406F-A6EE-370DCF64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C1958B95-46F5-4442-AC3C-43170DB2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06" y="5393119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Front=0</a:t>
              </a:r>
            </a:p>
          </p:txBody>
        </p:sp>
        <p:sp>
          <p:nvSpPr>
            <p:cNvPr id="46" name="Rectangle 69">
              <a:extLst>
                <a:ext uri="{FF2B5EF4-FFF2-40B4-BE49-F238E27FC236}">
                  <a16:creationId xmlns:a16="http://schemas.microsoft.com/office/drawing/2014/main" id="{21E2C18A-5ACF-41A0-8C77-2435915B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056" y="538168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 4</a:t>
              </a:r>
            </a:p>
          </p:txBody>
        </p:sp>
        <p:sp>
          <p:nvSpPr>
            <p:cNvPr id="47" name="Rectangle 75">
              <a:extLst>
                <a:ext uri="{FF2B5EF4-FFF2-40B4-BE49-F238E27FC236}">
                  <a16:creationId xmlns:a16="http://schemas.microsoft.com/office/drawing/2014/main" id="{340E783F-3931-4151-9291-2F72D0AB1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57" name="Group 78">
            <a:extLst>
              <a:ext uri="{FF2B5EF4-FFF2-40B4-BE49-F238E27FC236}">
                <a16:creationId xmlns:a16="http://schemas.microsoft.com/office/drawing/2014/main" id="{28BD3C63-1BD6-4CF0-AB5D-332668E5B159}"/>
              </a:ext>
            </a:extLst>
          </p:cNvPr>
          <p:cNvGrpSpPr>
            <a:grpSpLocks/>
          </p:cNvGrpSpPr>
          <p:nvPr/>
        </p:nvGrpSpPr>
        <p:grpSpPr bwMode="auto">
          <a:xfrm>
            <a:off x="7485356" y="5470713"/>
            <a:ext cx="3962400" cy="959881"/>
            <a:chOff x="1905000" y="4953000"/>
            <a:chExt cx="3962400" cy="959881"/>
          </a:xfrm>
        </p:grpSpPr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D385C732-558C-405B-8C77-7D90663D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60</a:t>
              </a:r>
            </a:p>
          </p:txBody>
        </p:sp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75FC1EA7-0E44-49CF-BEFE-9EB12F49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70</a:t>
              </a:r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0E7D2E6-90A9-4944-AF43-E5F3003D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80</a:t>
              </a:r>
            </a:p>
          </p:txBody>
        </p:sp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id="{08ADF86B-4E1B-4709-B07E-54D225C1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F0714F2-69D8-426D-8CFA-893B4D56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63" name="Rectangle 68">
              <a:extLst>
                <a:ext uri="{FF2B5EF4-FFF2-40B4-BE49-F238E27FC236}">
                  <a16:creationId xmlns:a16="http://schemas.microsoft.com/office/drawing/2014/main" id="{312C5B67-527D-4FD3-86F9-C452706A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741" y="5439622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Front=3</a:t>
              </a:r>
            </a:p>
          </p:txBody>
        </p:sp>
        <p:sp>
          <p:nvSpPr>
            <p:cNvPr id="64" name="Rectangle 69">
              <a:extLst>
                <a:ext uri="{FF2B5EF4-FFF2-40B4-BE49-F238E27FC236}">
                  <a16:creationId xmlns:a16="http://schemas.microsoft.com/office/drawing/2014/main" id="{DBBBE49A-3A68-4E88-97AF-B19986C2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455" y="5455681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 2</a:t>
              </a:r>
            </a:p>
          </p:txBody>
        </p:sp>
        <p:sp>
          <p:nvSpPr>
            <p:cNvPr id="65" name="Rectangle 75">
              <a:extLst>
                <a:ext uri="{FF2B5EF4-FFF2-40B4-BE49-F238E27FC236}">
                  <a16:creationId xmlns:a16="http://schemas.microsoft.com/office/drawing/2014/main" id="{3B5C8587-DA0D-4FB3-AF80-03025E53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1B9B656C-DE06-48FB-8252-2CBC0C69CB12}"/>
              </a:ext>
            </a:extLst>
          </p:cNvPr>
          <p:cNvGrpSpPr>
            <a:grpSpLocks/>
          </p:cNvGrpSpPr>
          <p:nvPr/>
        </p:nvGrpSpPr>
        <p:grpSpPr bwMode="auto">
          <a:xfrm>
            <a:off x="2921588" y="5758315"/>
            <a:ext cx="4029074" cy="838200"/>
            <a:chOff x="1838326" y="4953000"/>
            <a:chExt cx="4029074" cy="838200"/>
          </a:xfrm>
        </p:grpSpPr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A98E0D8-0530-4C0D-BC57-49C17EC5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C488481C-3163-4E7E-B11B-BC84C942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A466AC05-FF86-429F-84DC-E3FA038D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70" name="Rectangle 65">
              <a:extLst>
                <a:ext uri="{FF2B5EF4-FFF2-40B4-BE49-F238E27FC236}">
                  <a16:creationId xmlns:a16="http://schemas.microsoft.com/office/drawing/2014/main" id="{D4FD9AAD-7215-4E52-9CC4-355A57BC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B34A7E7C-5FA0-4526-84BF-2C0A86AB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A3F98F31-02C8-4B91-A815-947C36EF5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6" y="5334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Front=0</a:t>
              </a: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C1110AC5-8E06-491F-B167-1806D135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257" y="5334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=2</a:t>
              </a:r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id="{DD7B100F-1E3A-4365-9A11-FDB8380E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2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C6F3-D504-4286-96C3-ADB53833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EF5-9BF0-46A0-B2F0-33F64ED4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6"/>
          </a:xfrm>
        </p:spPr>
        <p:txBody>
          <a:bodyPr/>
          <a:lstStyle/>
          <a:p>
            <a:pPr algn="l"/>
            <a:r>
              <a:rPr lang="en-IN" sz="2000" b="1" i="0" u="none" strike="noStrike" baseline="0" dirty="0">
                <a:solidFill>
                  <a:srgbClr val="FF0000"/>
                </a:solidFill>
                <a:latin typeface="Georgia-Bold"/>
              </a:rPr>
              <a:t>Alternative Insert operation in circular queue: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S-Gothic"/>
              </a:rPr>
              <a:t>➢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Before inserting an element in the queue, we must check for overflow condition.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S-Gothic"/>
              </a:rPr>
              <a:t>➢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Then check if the queue is empty, in case the queue is initially empty then value of front is set to         zero so that new value can be stored at 0 </a:t>
            </a:r>
            <a:r>
              <a:rPr lang="en-US" sz="1800" b="0" i="0" u="none" strike="noStrike" baseline="0" dirty="0" err="1">
                <a:latin typeface="Georgia" panose="02040502050405020303" pitchFamily="18" charset="0"/>
              </a:rPr>
              <a:t>th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 location.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S-Gothic"/>
              </a:rPr>
              <a:t>➢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Then check if rear end has already reach to max while there are certain free locations before the front end so bring the rear pointer at 0 </a:t>
            </a:r>
            <a:r>
              <a:rPr lang="en-US" sz="1800" b="0" i="0" u="none" strike="noStrike" baseline="0" dirty="0" err="1">
                <a:latin typeface="Georgia" panose="02040502050405020303" pitchFamily="18" charset="0"/>
              </a:rPr>
              <a:t>th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 location.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S-Gothic"/>
              </a:rPr>
              <a:t>➢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Otherwise simply increment the value of rear pointer by 1.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S-Gothic"/>
              </a:rPr>
              <a:t>➢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Finally value is stored in array at location pointed by rear.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EC5C2-21C7-434A-B804-A4547CBE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3601011"/>
            <a:ext cx="6362099" cy="2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A5DF-9908-4543-8D2E-87B98603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A225-3471-4EC9-AE51-38759D4B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6152225"/>
          </a:xfrm>
        </p:spPr>
        <p:txBody>
          <a:bodyPr>
            <a:normAutofit fontScale="92500" lnSpcReduction="20000"/>
          </a:bodyPr>
          <a:lstStyle/>
          <a:p>
            <a:r>
              <a:rPr lang="en-IN" sz="3600" b="1" i="0" u="none" strike="noStrike" baseline="0" dirty="0">
                <a:solidFill>
                  <a:srgbClr val="FF0000"/>
                </a:solidFill>
                <a:latin typeface="Georgia-Bold"/>
              </a:rPr>
              <a:t>Delete operation in circular queue:</a:t>
            </a:r>
          </a:p>
          <a:p>
            <a:pPr marL="457200" lvl="1" indent="0">
              <a:buNone/>
            </a:pPr>
            <a:r>
              <a:rPr lang="en-IN" dirty="0"/>
              <a:t>void dequeue()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if(front ==-1 &amp;&amp; rear==-1)  // </a:t>
            </a:r>
            <a:r>
              <a:rPr lang="en-IN" dirty="0">
                <a:solidFill>
                  <a:srgbClr val="00B0F0"/>
                </a:solidFill>
              </a:rPr>
              <a:t>C-Queue is Empty</a:t>
            </a:r>
          </a:p>
          <a:p>
            <a:pPr marL="457200" lvl="1" indent="0">
              <a:buNone/>
            </a:pP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("\n ** Queue is EMPTY: Underflow condition !!! **\n ");</a:t>
            </a:r>
          </a:p>
          <a:p>
            <a:pPr marL="457200" lvl="1" indent="0">
              <a:buNone/>
            </a:pPr>
            <a:r>
              <a:rPr lang="en-IN" dirty="0"/>
              <a:t> }</a:t>
            </a:r>
          </a:p>
          <a:p>
            <a:pPr marL="457200" lvl="1" indent="0">
              <a:buNone/>
            </a:pPr>
            <a:r>
              <a:rPr lang="en-IN" dirty="0"/>
              <a:t> else if(front==rear) //</a:t>
            </a:r>
            <a:r>
              <a:rPr lang="en-IN" b="1" dirty="0">
                <a:solidFill>
                  <a:srgbClr val="00B0F0"/>
                </a:solidFill>
              </a:rPr>
              <a:t>only one element left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Deleted item is %d",</a:t>
            </a:r>
            <a:r>
              <a:rPr lang="en-IN" dirty="0" err="1"/>
              <a:t>cqueue</a:t>
            </a:r>
            <a:r>
              <a:rPr lang="en-IN" dirty="0"/>
              <a:t>[front]);</a:t>
            </a:r>
          </a:p>
          <a:p>
            <a:pPr marL="457200" lvl="1" indent="0">
              <a:buNone/>
            </a:pPr>
            <a:r>
              <a:rPr lang="en-IN" dirty="0"/>
              <a:t>    front=rear=-1;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else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Deleted item is %d",</a:t>
            </a:r>
            <a:r>
              <a:rPr lang="en-IN" dirty="0" err="1"/>
              <a:t>cqueue</a:t>
            </a:r>
            <a:r>
              <a:rPr lang="en-IN" dirty="0"/>
              <a:t>[front]);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    front=(front+1)%MAX;    //front++;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grpSp>
        <p:nvGrpSpPr>
          <p:cNvPr id="6" name="Group 78">
            <a:extLst>
              <a:ext uri="{FF2B5EF4-FFF2-40B4-BE49-F238E27FC236}">
                <a16:creationId xmlns:a16="http://schemas.microsoft.com/office/drawing/2014/main" id="{E39B8D63-6F82-409A-8E9C-5257D3008638}"/>
              </a:ext>
            </a:extLst>
          </p:cNvPr>
          <p:cNvGrpSpPr>
            <a:grpSpLocks/>
          </p:cNvGrpSpPr>
          <p:nvPr/>
        </p:nvGrpSpPr>
        <p:grpSpPr bwMode="auto">
          <a:xfrm>
            <a:off x="7694351" y="1334610"/>
            <a:ext cx="4686300" cy="824561"/>
            <a:chOff x="1181100" y="4930066"/>
            <a:chExt cx="4686300" cy="824561"/>
          </a:xfrm>
        </p:grpSpPr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F9621384-BE19-475D-AE02-E5F08DBC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E7C81993-1CB4-4C4A-AFEB-BD3D7B5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64">
              <a:extLst>
                <a:ext uri="{FF2B5EF4-FFF2-40B4-BE49-F238E27FC236}">
                  <a16:creationId xmlns:a16="http://schemas.microsoft.com/office/drawing/2014/main" id="{D2A64830-ADC8-4CDD-B7A4-3AB8DA0F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65">
              <a:extLst>
                <a:ext uri="{FF2B5EF4-FFF2-40B4-BE49-F238E27FC236}">
                  <a16:creationId xmlns:a16="http://schemas.microsoft.com/office/drawing/2014/main" id="{1A4B8F99-8B3F-4F33-8DBF-52327397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66">
              <a:extLst>
                <a:ext uri="{FF2B5EF4-FFF2-40B4-BE49-F238E27FC236}">
                  <a16:creationId xmlns:a16="http://schemas.microsoft.com/office/drawing/2014/main" id="{F7E90920-CB0C-453B-92F3-54631964F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68">
              <a:extLst>
                <a:ext uri="{FF2B5EF4-FFF2-40B4-BE49-F238E27FC236}">
                  <a16:creationId xmlns:a16="http://schemas.microsoft.com/office/drawing/2014/main" id="{39091B26-E7E4-4197-928B-41F15015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4930066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Front=-1</a:t>
              </a:r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24DA007E-FE10-4C89-B068-AD3E3DDB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29742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=-1</a:t>
              </a:r>
            </a:p>
          </p:txBody>
        </p:sp>
        <p:sp>
          <p:nvSpPr>
            <p:cNvPr id="14" name="Rectangle 75">
              <a:extLst>
                <a:ext uri="{FF2B5EF4-FFF2-40B4-BE49-F238E27FC236}">
                  <a16:creationId xmlns:a16="http://schemas.microsoft.com/office/drawing/2014/main" id="{B8637616-0328-4F00-8747-3DF125B6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0EC9F7C0-00DE-4C52-B4F0-E63785FDD967}"/>
              </a:ext>
            </a:extLst>
          </p:cNvPr>
          <p:cNvGrpSpPr>
            <a:grpSpLocks/>
          </p:cNvGrpSpPr>
          <p:nvPr/>
        </p:nvGrpSpPr>
        <p:grpSpPr bwMode="auto">
          <a:xfrm>
            <a:off x="8077201" y="2719317"/>
            <a:ext cx="3962400" cy="1260098"/>
            <a:chOff x="1905000" y="4953000"/>
            <a:chExt cx="3962400" cy="1260098"/>
          </a:xfrm>
        </p:grpSpPr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B0CA6FAA-C6B3-4F00-B707-ABE43329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EDB08E63-CBCC-469A-AC83-ED866810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F5D5385-180B-4F11-B55C-1BCD6ECD2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19" name="Rectangle 65">
              <a:extLst>
                <a:ext uri="{FF2B5EF4-FFF2-40B4-BE49-F238E27FC236}">
                  <a16:creationId xmlns:a16="http://schemas.microsoft.com/office/drawing/2014/main" id="{52D062C7-DDFA-4AEF-B3CA-9B608499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EBA8631-E6A3-48C5-9811-80A5F966D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0000A0AA-6A65-4507-8D9F-3DFC02BF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755898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Front=2</a:t>
              </a:r>
            </a:p>
          </p:txBody>
        </p:sp>
        <p:sp>
          <p:nvSpPr>
            <p:cNvPr id="22" name="Rectangle 69">
              <a:extLst>
                <a:ext uri="{FF2B5EF4-FFF2-40B4-BE49-F238E27FC236}">
                  <a16:creationId xmlns:a16="http://schemas.microsoft.com/office/drawing/2014/main" id="{64D003CC-8AB6-4189-973B-002CACB7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34083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=2</a:t>
              </a:r>
            </a:p>
          </p:txBody>
        </p:sp>
        <p:sp>
          <p:nvSpPr>
            <p:cNvPr id="23" name="Rectangle 75">
              <a:extLst>
                <a:ext uri="{FF2B5EF4-FFF2-40B4-BE49-F238E27FC236}">
                  <a16:creationId xmlns:a16="http://schemas.microsoft.com/office/drawing/2014/main" id="{413EDDB5-94F0-4274-B7A9-6D10065E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24" name="Group 78">
            <a:extLst>
              <a:ext uri="{FF2B5EF4-FFF2-40B4-BE49-F238E27FC236}">
                <a16:creationId xmlns:a16="http://schemas.microsoft.com/office/drawing/2014/main" id="{CDAFDB0A-9153-4692-9885-E77970B204AC}"/>
              </a:ext>
            </a:extLst>
          </p:cNvPr>
          <p:cNvGrpSpPr>
            <a:grpSpLocks/>
          </p:cNvGrpSpPr>
          <p:nvPr/>
        </p:nvGrpSpPr>
        <p:grpSpPr bwMode="auto">
          <a:xfrm>
            <a:off x="7615192" y="4694390"/>
            <a:ext cx="4193590" cy="953369"/>
            <a:chOff x="1673810" y="4953000"/>
            <a:chExt cx="4193590" cy="953369"/>
          </a:xfrm>
        </p:grpSpPr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343465BF-F93B-49C1-BF06-823A293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19E2744C-E731-4C4A-9455-6266C745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1BF29732-BEAC-4C63-A9FF-642E35694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28" name="Rectangle 65">
              <a:extLst>
                <a:ext uri="{FF2B5EF4-FFF2-40B4-BE49-F238E27FC236}">
                  <a16:creationId xmlns:a16="http://schemas.microsoft.com/office/drawing/2014/main" id="{D0688F38-C578-465B-B3E1-3D73047B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CCEE45E-ED58-47B3-978B-C9170D690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F875C271-58E8-40C8-A33C-8C44A8A66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605" y="5449169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Front=2</a:t>
              </a:r>
            </a:p>
          </p:txBody>
        </p:sp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4B1E9088-633B-4C69-B1D5-57B22FF5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810" y="529147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=0</a:t>
              </a:r>
            </a:p>
          </p:txBody>
        </p:sp>
        <p:sp>
          <p:nvSpPr>
            <p:cNvPr id="32" name="Rectangle 75">
              <a:extLst>
                <a:ext uri="{FF2B5EF4-FFF2-40B4-BE49-F238E27FC236}">
                  <a16:creationId xmlns:a16="http://schemas.microsoft.com/office/drawing/2014/main" id="{30541AF3-5679-4794-BEF2-7B967CA9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7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82AC-A840-4099-9FDA-079A97F3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r"/>
            <a:r>
              <a:rPr lang="en-US" sz="3600" dirty="0" err="1"/>
              <a:t>Contd</a:t>
            </a:r>
            <a:r>
              <a:rPr lang="en-US" sz="3600" dirty="0"/>
              <a:t>…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E955-1048-444A-916C-0E39836A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Georgia-Bold"/>
              </a:rPr>
              <a:t>Alternative Delete operation in circular queue: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For deleting an element we will check following conditions: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b="0" i="0" u="none" strike="noStrike" baseline="0" dirty="0">
                <a:latin typeface="ArialMT"/>
              </a:rPr>
              <a:t> </a:t>
            </a:r>
            <a:r>
              <a:rPr lang="en-US" b="0" i="0" u="none" strike="noStrike" baseline="0" dirty="0">
                <a:latin typeface="Georgia" panose="02040502050405020303" pitchFamily="18" charset="0"/>
              </a:rPr>
              <a:t>First we check for underflow condition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0" i="0" u="none" strike="noStrike" baseline="0" dirty="0">
                <a:latin typeface="Georgia" panose="02040502050405020303" pitchFamily="18" charset="0"/>
              </a:rPr>
              <a:t>Then we need to see if queue has become empty after deletion then front &amp;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rear will be set to -1.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If front has reached to maximum capacity of queue then set front = 0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Otherwise simply increment the value of front.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3743A-2BC9-4871-95A9-76D63E2A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70" y="2871201"/>
            <a:ext cx="4442348" cy="36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3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9D3-6E35-4C13-9FA6-4FA9EB5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86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5381-3654-4F58-BBC3-447A687D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6"/>
            <a:ext cx="10515600" cy="5511138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Displaying Contents of C-Queue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sz="2900" dirty="0"/>
              <a:t>void traverse()</a:t>
            </a:r>
          </a:p>
          <a:p>
            <a:pPr marL="457200" lvl="1" indent="0">
              <a:buNone/>
            </a:pPr>
            <a:r>
              <a:rPr lang="en-IN" sz="2900" dirty="0"/>
              <a:t>{</a:t>
            </a:r>
          </a:p>
          <a:p>
            <a:pPr marL="457200" lvl="1" indent="0">
              <a:buNone/>
            </a:pPr>
            <a:r>
              <a:rPr lang="en-IN" sz="2900" dirty="0"/>
              <a:t>int </a:t>
            </a:r>
            <a:r>
              <a:rPr lang="en-IN" sz="2900" dirty="0" err="1"/>
              <a:t>i</a:t>
            </a:r>
            <a:r>
              <a:rPr lang="en-IN" sz="2900" dirty="0"/>
              <a:t>;</a:t>
            </a:r>
          </a:p>
          <a:p>
            <a:pPr marL="457200" lvl="1" indent="0">
              <a:buNone/>
            </a:pPr>
            <a:r>
              <a:rPr lang="en-IN" sz="2900" dirty="0"/>
              <a:t>  if(front== -1 &amp;&amp; rear== -1)</a:t>
            </a:r>
          </a:p>
          <a:p>
            <a:pPr marL="457200" lvl="1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printf</a:t>
            </a:r>
            <a:r>
              <a:rPr lang="en-IN" sz="2900" dirty="0"/>
              <a:t>("\n ** Queue is EMPTY -- Underflow!!! ** \n");</a:t>
            </a:r>
          </a:p>
          <a:p>
            <a:pPr marL="457200" lvl="1" indent="0">
              <a:buNone/>
            </a:pPr>
            <a:endParaRPr lang="en-IN" sz="2900" dirty="0"/>
          </a:p>
          <a:p>
            <a:pPr marL="457200" lvl="1" indent="0">
              <a:buNone/>
            </a:pPr>
            <a:r>
              <a:rPr lang="en-IN" sz="2900" dirty="0"/>
              <a:t> else</a:t>
            </a:r>
          </a:p>
          <a:p>
            <a:pPr marL="457200" lvl="1" indent="0">
              <a:buNone/>
            </a:pPr>
            <a:r>
              <a:rPr lang="en-IN" sz="2900" dirty="0"/>
              <a:t>   {</a:t>
            </a:r>
          </a:p>
          <a:p>
            <a:pPr marL="457200" lvl="1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printf</a:t>
            </a:r>
            <a:r>
              <a:rPr lang="en-IN" sz="2900" dirty="0"/>
              <a:t>("\n Queue contains following elements : \n");</a:t>
            </a:r>
          </a:p>
          <a:p>
            <a:pPr marL="457200" lvl="1" indent="0">
              <a:buNone/>
            </a:pPr>
            <a:r>
              <a:rPr lang="en-IN" sz="2900" dirty="0"/>
              <a:t>   </a:t>
            </a:r>
          </a:p>
          <a:p>
            <a:pPr marL="457200" lvl="1" indent="0">
              <a:buNone/>
            </a:pPr>
            <a:r>
              <a:rPr lang="en-IN" sz="2900" dirty="0"/>
              <a:t>      for(</a:t>
            </a:r>
            <a:r>
              <a:rPr lang="en-IN" sz="2900" b="1" dirty="0" err="1">
                <a:solidFill>
                  <a:srgbClr val="00B050"/>
                </a:solidFill>
              </a:rPr>
              <a:t>i</a:t>
            </a:r>
            <a:r>
              <a:rPr lang="en-IN" sz="2900" b="1" dirty="0">
                <a:solidFill>
                  <a:srgbClr val="00B050"/>
                </a:solidFill>
              </a:rPr>
              <a:t>=front</a:t>
            </a:r>
            <a:r>
              <a:rPr lang="en-IN" sz="2900" dirty="0"/>
              <a:t>;  </a:t>
            </a:r>
            <a:r>
              <a:rPr lang="en-IN" sz="2900" b="1" dirty="0" err="1">
                <a:solidFill>
                  <a:srgbClr val="0070C0"/>
                </a:solidFill>
              </a:rPr>
              <a:t>i</a:t>
            </a:r>
            <a:r>
              <a:rPr lang="en-IN" sz="2900" b="1" dirty="0">
                <a:solidFill>
                  <a:srgbClr val="0070C0"/>
                </a:solidFill>
              </a:rPr>
              <a:t>!=rear</a:t>
            </a:r>
            <a:r>
              <a:rPr lang="en-IN" sz="2900" dirty="0"/>
              <a:t>;   </a:t>
            </a:r>
            <a:r>
              <a:rPr lang="en-IN" sz="29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sz="2900" b="1" dirty="0">
                <a:solidFill>
                  <a:schemeClr val="accent2">
                    <a:lumMod val="75000"/>
                  </a:schemeClr>
                </a:solidFill>
              </a:rPr>
              <a:t>=(i+1)%MAX</a:t>
            </a:r>
            <a:r>
              <a:rPr lang="en-IN" sz="2900" dirty="0"/>
              <a:t>)</a:t>
            </a:r>
          </a:p>
          <a:p>
            <a:pPr marL="457200" lvl="1" indent="0">
              <a:buNone/>
            </a:pPr>
            <a:r>
              <a:rPr lang="en-IN" sz="2900" dirty="0"/>
              <a:t>       		 </a:t>
            </a:r>
            <a:r>
              <a:rPr lang="en-IN" sz="2900" dirty="0" err="1"/>
              <a:t>printf</a:t>
            </a:r>
            <a:r>
              <a:rPr lang="en-IN" sz="2900" dirty="0"/>
              <a:t>(" %d -&gt;",</a:t>
            </a:r>
            <a:r>
              <a:rPr lang="en-IN" sz="2900" dirty="0" err="1"/>
              <a:t>cqueue</a:t>
            </a:r>
            <a:r>
              <a:rPr lang="en-IN" sz="2900" dirty="0"/>
              <a:t>[</a:t>
            </a:r>
            <a:r>
              <a:rPr lang="en-IN" sz="2900" dirty="0" err="1"/>
              <a:t>i</a:t>
            </a:r>
            <a:r>
              <a:rPr lang="en-IN" sz="2900" dirty="0"/>
              <a:t>]);</a:t>
            </a:r>
          </a:p>
          <a:p>
            <a:pPr marL="457200" lvl="1" indent="0">
              <a:buNone/>
            </a:pPr>
            <a:r>
              <a:rPr lang="en-IN" sz="2900" dirty="0"/>
              <a:t>      </a:t>
            </a:r>
            <a:r>
              <a:rPr lang="en-IN" sz="2900" dirty="0" err="1"/>
              <a:t>printf</a:t>
            </a:r>
            <a:r>
              <a:rPr lang="en-IN" sz="2900" dirty="0"/>
              <a:t>(" %d -&gt;",</a:t>
            </a:r>
            <a:r>
              <a:rPr lang="en-IN" sz="2900" dirty="0" err="1"/>
              <a:t>cqueue</a:t>
            </a:r>
            <a:r>
              <a:rPr lang="en-IN" sz="2900" dirty="0"/>
              <a:t>[</a:t>
            </a:r>
            <a:r>
              <a:rPr lang="en-IN" sz="2900" dirty="0" err="1"/>
              <a:t>i</a:t>
            </a:r>
            <a:r>
              <a:rPr lang="en-IN" sz="2900" dirty="0"/>
              <a:t>]);</a:t>
            </a:r>
          </a:p>
          <a:p>
            <a:pPr marL="457200" lvl="1" indent="0">
              <a:buNone/>
            </a:pPr>
            <a:endParaRPr lang="en-IN" sz="2900" dirty="0"/>
          </a:p>
          <a:p>
            <a:pPr marL="457200" lvl="1" indent="0">
              <a:buNone/>
            </a:pPr>
            <a:r>
              <a:rPr lang="en-IN" sz="2900" dirty="0"/>
              <a:t>   }</a:t>
            </a:r>
          </a:p>
          <a:p>
            <a:pPr marL="457200" lvl="1" indent="0">
              <a:buNone/>
            </a:pPr>
            <a:endParaRPr lang="en-IN" sz="2900" dirty="0"/>
          </a:p>
          <a:p>
            <a:pPr marL="457200" lvl="1" indent="0">
              <a:buNone/>
            </a:pPr>
            <a:r>
              <a:rPr lang="en-IN" sz="2900" dirty="0"/>
              <a:t>}</a:t>
            </a:r>
          </a:p>
        </p:txBody>
      </p:sp>
      <p:grpSp>
        <p:nvGrpSpPr>
          <p:cNvPr id="6" name="Group 78">
            <a:extLst>
              <a:ext uri="{FF2B5EF4-FFF2-40B4-BE49-F238E27FC236}">
                <a16:creationId xmlns:a16="http://schemas.microsoft.com/office/drawing/2014/main" id="{5A488C69-75D9-4F63-A9FB-4B0C36371628}"/>
              </a:ext>
            </a:extLst>
          </p:cNvPr>
          <p:cNvGrpSpPr>
            <a:grpSpLocks/>
          </p:cNvGrpSpPr>
          <p:nvPr/>
        </p:nvGrpSpPr>
        <p:grpSpPr bwMode="auto">
          <a:xfrm>
            <a:off x="7748357" y="3815500"/>
            <a:ext cx="4193590" cy="953369"/>
            <a:chOff x="1673810" y="4953000"/>
            <a:chExt cx="4193590" cy="953369"/>
          </a:xfrm>
        </p:grpSpPr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1F68AE43-B8DD-463F-AD4A-7E2007C2B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7D2878B1-F629-40DF-A787-C4B9CCC43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64">
              <a:extLst>
                <a:ext uri="{FF2B5EF4-FFF2-40B4-BE49-F238E27FC236}">
                  <a16:creationId xmlns:a16="http://schemas.microsoft.com/office/drawing/2014/main" id="{1E49B9DB-93EA-45A7-9C2F-A0F627C8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10" name="Rectangle 65">
              <a:extLst>
                <a:ext uri="{FF2B5EF4-FFF2-40B4-BE49-F238E27FC236}">
                  <a16:creationId xmlns:a16="http://schemas.microsoft.com/office/drawing/2014/main" id="{D8F40F60-56FD-472B-94E3-247A234F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11" name="Rectangle 66">
              <a:extLst>
                <a:ext uri="{FF2B5EF4-FFF2-40B4-BE49-F238E27FC236}">
                  <a16:creationId xmlns:a16="http://schemas.microsoft.com/office/drawing/2014/main" id="{75AFCF70-815F-445D-98D5-439BE7CA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2" name="Rectangle 68">
              <a:extLst>
                <a:ext uri="{FF2B5EF4-FFF2-40B4-BE49-F238E27FC236}">
                  <a16:creationId xmlns:a16="http://schemas.microsoft.com/office/drawing/2014/main" id="{5CB88FAF-09D7-486F-A8D3-9BE08896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605" y="5449169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Front=2</a:t>
              </a:r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7FE39473-A7C1-4679-9563-A8E8B266B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810" y="529147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=0</a:t>
              </a:r>
            </a:p>
          </p:txBody>
        </p:sp>
        <p:sp>
          <p:nvSpPr>
            <p:cNvPr id="14" name="Rectangle 75">
              <a:extLst>
                <a:ext uri="{FF2B5EF4-FFF2-40B4-BE49-F238E27FC236}">
                  <a16:creationId xmlns:a16="http://schemas.microsoft.com/office/drawing/2014/main" id="{FAE715E3-2336-44E6-8922-B5B2A8FEF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9FAA8A8A-FC66-416F-884E-C7420216F1B2}"/>
              </a:ext>
            </a:extLst>
          </p:cNvPr>
          <p:cNvGrpSpPr>
            <a:grpSpLocks/>
          </p:cNvGrpSpPr>
          <p:nvPr/>
        </p:nvGrpSpPr>
        <p:grpSpPr bwMode="auto">
          <a:xfrm>
            <a:off x="7465197" y="1582844"/>
            <a:ext cx="4686300" cy="824561"/>
            <a:chOff x="1181100" y="4930066"/>
            <a:chExt cx="4686300" cy="824561"/>
          </a:xfrm>
        </p:grpSpPr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E387BD56-8C4B-4C97-8988-03DFA7369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061E6E81-8DAD-41F8-858C-66CE7C4D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A270D57-8676-4540-9998-96714F46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65">
              <a:extLst>
                <a:ext uri="{FF2B5EF4-FFF2-40B4-BE49-F238E27FC236}">
                  <a16:creationId xmlns:a16="http://schemas.microsoft.com/office/drawing/2014/main" id="{4C7ACA24-C2E1-4629-BEE6-C0C9D6E7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45195B5-A1B7-4439-AD13-0D3438F5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23B3A78-5B75-4BD6-8962-8E5D9B68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4930066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Front=-1</a:t>
              </a:r>
            </a:p>
          </p:txBody>
        </p:sp>
        <p:sp>
          <p:nvSpPr>
            <p:cNvPr id="22" name="Rectangle 69">
              <a:extLst>
                <a:ext uri="{FF2B5EF4-FFF2-40B4-BE49-F238E27FC236}">
                  <a16:creationId xmlns:a16="http://schemas.microsoft.com/office/drawing/2014/main" id="{AEDD4F62-FA56-4CD8-BC99-C5325852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29742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=-1</a:t>
              </a:r>
            </a:p>
          </p:txBody>
        </p:sp>
        <p:sp>
          <p:nvSpPr>
            <p:cNvPr id="23" name="Rectangle 75">
              <a:extLst>
                <a:ext uri="{FF2B5EF4-FFF2-40B4-BE49-F238E27FC236}">
                  <a16:creationId xmlns:a16="http://schemas.microsoft.com/office/drawing/2014/main" id="{6DF15E5D-DB07-4A90-850F-8C78A4D45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  <p:grpSp>
        <p:nvGrpSpPr>
          <p:cNvPr id="24" name="Group 78">
            <a:extLst>
              <a:ext uri="{FF2B5EF4-FFF2-40B4-BE49-F238E27FC236}">
                <a16:creationId xmlns:a16="http://schemas.microsoft.com/office/drawing/2014/main" id="{C96FCB3C-1C02-4D67-840C-2F08B9959ABD}"/>
              </a:ext>
            </a:extLst>
          </p:cNvPr>
          <p:cNvGrpSpPr>
            <a:grpSpLocks/>
          </p:cNvGrpSpPr>
          <p:nvPr/>
        </p:nvGrpSpPr>
        <p:grpSpPr bwMode="auto">
          <a:xfrm>
            <a:off x="7927207" y="5180353"/>
            <a:ext cx="4001794" cy="897319"/>
            <a:chOff x="1865606" y="4953000"/>
            <a:chExt cx="4001794" cy="897319"/>
          </a:xfrm>
        </p:grpSpPr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B31601AC-983E-47E8-9376-083BFE873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CA531578-9B53-4ECA-80C5-4C26AD302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7C156A0-54DA-43C6-A14A-C1DDBD09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30</a:t>
              </a:r>
            </a:p>
          </p:txBody>
        </p:sp>
        <p:sp>
          <p:nvSpPr>
            <p:cNvPr id="28" name="Rectangle 65">
              <a:extLst>
                <a:ext uri="{FF2B5EF4-FFF2-40B4-BE49-F238E27FC236}">
                  <a16:creationId xmlns:a16="http://schemas.microsoft.com/office/drawing/2014/main" id="{FEC172F0-E3F4-4651-A499-1308B049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0724CEB-F857-4AA0-BAA1-5DCA0A96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6096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77D56784-BFC0-47CF-AFB0-733085F0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06" y="5393119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Front=0</a:t>
              </a:r>
            </a:p>
          </p:txBody>
        </p:sp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6A16A415-E717-4A4E-94DA-848A38FA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056" y="5381687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Rear = 4</a:t>
              </a:r>
            </a:p>
          </p:txBody>
        </p:sp>
        <p:sp>
          <p:nvSpPr>
            <p:cNvPr id="32" name="Rectangle 75">
              <a:extLst>
                <a:ext uri="{FF2B5EF4-FFF2-40B4-BE49-F238E27FC236}">
                  <a16:creationId xmlns:a16="http://schemas.microsoft.com/office/drawing/2014/main" id="{3F8D37C8-8989-4490-989D-5657B84FC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2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709C-1896-4EA3-8360-FE692C28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Alternative way of displaying Contents of C-Queue</a:t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4CD3-3CBA-4E6E-8F5D-8AD4B980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658881"/>
          </a:xfrm>
        </p:spPr>
        <p:txBody>
          <a:bodyPr/>
          <a:lstStyle/>
          <a:p>
            <a:r>
              <a:rPr lang="en-US" dirty="0"/>
              <a:t>Can use multiple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97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B116-F5EE-4874-839E-978C906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7AEE-4447-4236-8A11-2354453C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898080" cy="516490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the value at front/Peek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/>
              <a:t>void peek()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if(front== -1 &amp;&amp; rear== -1)</a:t>
            </a:r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 ** C-Queue is EMPTY -- Underflow!!! ** \n");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else</a:t>
            </a:r>
          </a:p>
          <a:p>
            <a:pPr marL="457200" lvl="1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("\n C-Queue contains elements at front : %d \n",</a:t>
            </a:r>
            <a:r>
              <a:rPr lang="en-IN" dirty="0" err="1"/>
              <a:t>cqueue</a:t>
            </a:r>
            <a:r>
              <a:rPr lang="en-IN" dirty="0"/>
              <a:t>[front]);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403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C012-ECDC-4062-B007-D884E6F7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Limitation of Circular Queue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1A5A-C130-4903-9D8B-04644E33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memory locations are fixed, so size can not be changed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993-FE8C-4463-A45D-42E06B6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Circular Queues: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Circular Array Implementation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99A1-1536-4969-9C0C-0760561D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/>
          <a:lstStyle/>
          <a:p>
            <a:pPr lvl="2" eaLnBrk="1" hangingPunct="1"/>
            <a:r>
              <a:rPr lang="en-US" dirty="0"/>
              <a:t>Circular arrays are a very </a:t>
            </a:r>
            <a:r>
              <a:rPr lang="en-US" b="1" dirty="0"/>
              <a:t>common </a:t>
            </a:r>
            <a:r>
              <a:rPr lang="en-US" dirty="0"/>
              <a:t>way of implementing an </a:t>
            </a:r>
            <a:r>
              <a:rPr lang="en-US" dirty="0">
                <a:solidFill>
                  <a:srgbClr val="0070C0"/>
                </a:solidFill>
              </a:rPr>
              <a:t>array-based </a:t>
            </a:r>
            <a:r>
              <a:rPr lang="en-US" dirty="0"/>
              <a:t>queue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What is a circular array?</a:t>
            </a:r>
          </a:p>
          <a:p>
            <a:pPr lvl="3" eaLnBrk="1" hangingPunct="1"/>
            <a:r>
              <a:rPr lang="en-US" u="sng" dirty="0"/>
              <a:t>It is a regular array</a:t>
            </a:r>
          </a:p>
          <a:p>
            <a:pPr lvl="3" eaLnBrk="1" hangingPunct="1"/>
            <a:r>
              <a:rPr lang="en-US" dirty="0"/>
              <a:t>We simply “</a:t>
            </a:r>
            <a:r>
              <a:rPr lang="en-US" b="1" dirty="0">
                <a:solidFill>
                  <a:srgbClr val="0070C0"/>
                </a:solidFill>
              </a:rPr>
              <a:t>view</a:t>
            </a:r>
            <a:r>
              <a:rPr lang="en-US" dirty="0"/>
              <a:t>” it as being circular</a:t>
            </a:r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  <a:p>
            <a:pPr lvl="2" eaLnBrk="1" hangingPunct="1"/>
            <a:r>
              <a:rPr lang="en-US" dirty="0"/>
              <a:t>In a circular implementation, the </a:t>
            </a:r>
            <a:r>
              <a:rPr lang="en-US" u="sng" dirty="0"/>
              <a:t>queue</a:t>
            </a:r>
            <a:r>
              <a:rPr lang="en-US" dirty="0"/>
              <a:t> is considered to be </a:t>
            </a:r>
            <a:r>
              <a:rPr lang="en-US" b="1" u="sng" dirty="0">
                <a:solidFill>
                  <a:srgbClr val="00B050"/>
                </a:solidFill>
              </a:rPr>
              <a:t>full</a:t>
            </a:r>
            <a:r>
              <a:rPr lang="en-US" dirty="0"/>
              <a:t> whenever the </a:t>
            </a:r>
            <a:r>
              <a:rPr lang="en-US" u="sng" dirty="0">
                <a:solidFill>
                  <a:srgbClr val="00B050"/>
                </a:solidFill>
              </a:rPr>
              <a:t>front</a:t>
            </a:r>
            <a:r>
              <a:rPr lang="en-US" dirty="0"/>
              <a:t> of the queue immediately </a:t>
            </a:r>
            <a:r>
              <a:rPr lang="en-US" b="1" u="sng" dirty="0">
                <a:solidFill>
                  <a:srgbClr val="FF0000"/>
                </a:solidFill>
              </a:rPr>
              <a:t>precedes</a:t>
            </a:r>
            <a:r>
              <a:rPr lang="en-US" dirty="0"/>
              <a:t> the </a:t>
            </a:r>
            <a:r>
              <a:rPr lang="en-US" u="sng" dirty="0">
                <a:solidFill>
                  <a:srgbClr val="00B050"/>
                </a:solidFill>
              </a:rPr>
              <a:t>rear</a:t>
            </a:r>
            <a:r>
              <a:rPr lang="en-US" dirty="0"/>
              <a:t> of the queue in the counterclockwise direction.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The examples on the following slide should help you to visualize a “</a:t>
            </a:r>
            <a:r>
              <a:rPr lang="en-US" dirty="0">
                <a:solidFill>
                  <a:srgbClr val="FF0000"/>
                </a:solidFill>
              </a:rPr>
              <a:t>circular</a:t>
            </a:r>
            <a:r>
              <a:rPr lang="en-US" dirty="0"/>
              <a:t>”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00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66A6-D643-44C1-9162-FD402E13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40" y="500062"/>
            <a:ext cx="10515600" cy="1325563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FB91-92F3-4564-9334-9A5923EC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Circular Queue Representation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DB5C-491B-4F2F-8177-D31E1075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08" y="2415604"/>
            <a:ext cx="3562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80" y="609600"/>
            <a:ext cx="8304320" cy="1143000"/>
          </a:xfrm>
          <a:noFill/>
        </p:spPr>
        <p:txBody>
          <a:bodyPr anchor="t"/>
          <a:lstStyle/>
          <a:p>
            <a:r>
              <a:rPr lang="en-US" dirty="0"/>
              <a:t> 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86000" y="2133600"/>
            <a:ext cx="4495800" cy="1219200"/>
            <a:chOff x="457200" y="1981200"/>
            <a:chExt cx="4495800" cy="1219200"/>
          </a:xfrm>
        </p:grpSpPr>
        <p:grpSp>
          <p:nvGrpSpPr>
            <p:cNvPr id="18470" name="Group 99"/>
            <p:cNvGrpSpPr>
              <a:grpSpLocks/>
            </p:cNvGrpSpPr>
            <p:nvPr/>
          </p:nvGrpSpPr>
          <p:grpSpPr bwMode="auto">
            <a:xfrm>
              <a:off x="533400" y="1981200"/>
              <a:ext cx="4343400" cy="762000"/>
              <a:chOff x="336" y="1248"/>
              <a:chExt cx="2736" cy="480"/>
            </a:xfrm>
          </p:grpSpPr>
          <p:sp>
            <p:nvSpPr>
              <p:cNvPr id="18472" name="Rectangle 88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8473" name="Rectangle 89"/>
              <p:cNvSpPr>
                <a:spLocks noChangeArrowheads="1"/>
              </p:cNvSpPr>
              <p:nvPr/>
            </p:nvSpPr>
            <p:spPr bwMode="auto">
              <a:xfrm>
                <a:off x="1104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18474" name="Rectangle 90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11</a:t>
                </a:r>
              </a:p>
            </p:txBody>
          </p:sp>
          <p:sp>
            <p:nvSpPr>
              <p:cNvPr id="18475" name="Rectangle 91"/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18476" name="Rectangle 92"/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8477" name="Rectangle 93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8478" name="Rectangle 9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384" cy="24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8479" name="Rectangle 95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front</a:t>
                </a:r>
              </a:p>
            </p:txBody>
          </p:sp>
          <p:sp>
            <p:nvSpPr>
              <p:cNvPr id="18480" name="Rectangle 97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rear</a:t>
                </a:r>
              </a:p>
            </p:txBody>
          </p:sp>
        </p:grpSp>
        <p:sp>
          <p:nvSpPr>
            <p:cNvPr id="18471" name="Rectangle 110"/>
            <p:cNvSpPr>
              <a:spLocks noChangeArrowheads="1"/>
            </p:cNvSpPr>
            <p:nvPr/>
          </p:nvSpPr>
          <p:spPr bwMode="auto">
            <a:xfrm>
              <a:off x="457200" y="2514600"/>
              <a:ext cx="449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normal array implementation:  queue is full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86000" y="4191000"/>
            <a:ext cx="4419600" cy="1295400"/>
            <a:chOff x="457200" y="4267200"/>
            <a:chExt cx="4419600" cy="1295400"/>
          </a:xfrm>
        </p:grpSpPr>
        <p:sp>
          <p:nvSpPr>
            <p:cNvPr id="18460" name="Rectangle 101"/>
            <p:cNvSpPr>
              <a:spLocks noChangeArrowheads="1"/>
            </p:cNvSpPr>
            <p:nvPr/>
          </p:nvSpPr>
          <p:spPr bwMode="auto">
            <a:xfrm>
              <a:off x="11430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  <p:sp>
          <p:nvSpPr>
            <p:cNvPr id="18461" name="Rectangle 102"/>
            <p:cNvSpPr>
              <a:spLocks noChangeArrowheads="1"/>
            </p:cNvSpPr>
            <p:nvPr/>
          </p:nvSpPr>
          <p:spPr bwMode="auto">
            <a:xfrm>
              <a:off x="17526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8</a:t>
              </a:r>
            </a:p>
          </p:txBody>
        </p:sp>
        <p:sp>
          <p:nvSpPr>
            <p:cNvPr id="18462" name="Rectangle 103"/>
            <p:cNvSpPr>
              <a:spLocks noChangeArrowheads="1"/>
            </p:cNvSpPr>
            <p:nvPr/>
          </p:nvSpPr>
          <p:spPr bwMode="auto">
            <a:xfrm>
              <a:off x="23622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sp>
          <p:nvSpPr>
            <p:cNvPr id="18463" name="Rectangle 104"/>
            <p:cNvSpPr>
              <a:spLocks noChangeArrowheads="1"/>
            </p:cNvSpPr>
            <p:nvPr/>
          </p:nvSpPr>
          <p:spPr bwMode="auto">
            <a:xfrm>
              <a:off x="29718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8464" name="Rectangle 105"/>
            <p:cNvSpPr>
              <a:spLocks noChangeArrowheads="1"/>
            </p:cNvSpPr>
            <p:nvPr/>
          </p:nvSpPr>
          <p:spPr bwMode="auto">
            <a:xfrm>
              <a:off x="35814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15</a:t>
              </a:r>
            </a:p>
          </p:txBody>
        </p:sp>
        <p:sp>
          <p:nvSpPr>
            <p:cNvPr id="18465" name="Rectangle 106"/>
            <p:cNvSpPr>
              <a:spLocks noChangeArrowheads="1"/>
            </p:cNvSpPr>
            <p:nvPr/>
          </p:nvSpPr>
          <p:spPr bwMode="auto">
            <a:xfrm>
              <a:off x="41910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11</a:t>
              </a:r>
            </a:p>
          </p:txBody>
        </p:sp>
        <p:sp>
          <p:nvSpPr>
            <p:cNvPr id="18466" name="Rectangle 107"/>
            <p:cNvSpPr>
              <a:spLocks noChangeArrowheads="1"/>
            </p:cNvSpPr>
            <p:nvPr/>
          </p:nvSpPr>
          <p:spPr bwMode="auto">
            <a:xfrm>
              <a:off x="533400" y="4267200"/>
              <a:ext cx="609600" cy="381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10</a:t>
              </a:r>
            </a:p>
          </p:txBody>
        </p:sp>
        <p:sp>
          <p:nvSpPr>
            <p:cNvPr id="18467" name="Rectangle 108"/>
            <p:cNvSpPr>
              <a:spLocks noChangeArrowheads="1"/>
            </p:cNvSpPr>
            <p:nvPr/>
          </p:nvSpPr>
          <p:spPr bwMode="auto">
            <a:xfrm>
              <a:off x="2362200" y="4572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18468" name="Rectangle 109"/>
            <p:cNvSpPr>
              <a:spLocks noChangeArrowheads="1"/>
            </p:cNvSpPr>
            <p:nvPr/>
          </p:nvSpPr>
          <p:spPr bwMode="auto">
            <a:xfrm>
              <a:off x="1752600" y="4572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18469" name="Rectangle 111"/>
            <p:cNvSpPr>
              <a:spLocks noChangeArrowheads="1"/>
            </p:cNvSpPr>
            <p:nvPr/>
          </p:nvSpPr>
          <p:spPr bwMode="auto">
            <a:xfrm>
              <a:off x="457200" y="4876800"/>
              <a:ext cx="4419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circular array implementation:  queue is full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239000" y="1752600"/>
            <a:ext cx="3352800" cy="3429000"/>
            <a:chOff x="5257800" y="1371600"/>
            <a:chExt cx="3352800" cy="3429000"/>
          </a:xfrm>
        </p:grpSpPr>
        <p:grpSp>
          <p:nvGrpSpPr>
            <p:cNvPr id="18439" name="Group 86"/>
            <p:cNvGrpSpPr>
              <a:grpSpLocks/>
            </p:cNvGrpSpPr>
            <p:nvPr/>
          </p:nvGrpSpPr>
          <p:grpSpPr bwMode="auto">
            <a:xfrm>
              <a:off x="5544593" y="1523780"/>
              <a:ext cx="2590800" cy="2514600"/>
              <a:chOff x="3539" y="940"/>
              <a:chExt cx="1632" cy="1584"/>
            </a:xfrm>
          </p:grpSpPr>
          <p:grpSp>
            <p:nvGrpSpPr>
              <p:cNvPr id="18443" name="Group 85"/>
              <p:cNvGrpSpPr>
                <a:grpSpLocks/>
              </p:cNvGrpSpPr>
              <p:nvPr/>
            </p:nvGrpSpPr>
            <p:grpSpPr bwMode="auto">
              <a:xfrm>
                <a:off x="3539" y="940"/>
                <a:ext cx="1632" cy="1584"/>
                <a:chOff x="3539" y="940"/>
                <a:chExt cx="1632" cy="1584"/>
              </a:xfrm>
            </p:grpSpPr>
            <p:sp>
              <p:nvSpPr>
                <p:cNvPr id="18451" name="Oval 67"/>
                <p:cNvSpPr>
                  <a:spLocks noChangeArrowheads="1"/>
                </p:cNvSpPr>
                <p:nvPr/>
              </p:nvSpPr>
              <p:spPr bwMode="auto">
                <a:xfrm>
                  <a:off x="3539" y="940"/>
                  <a:ext cx="1632" cy="1584"/>
                </a:xfrm>
                <a:prstGeom prst="ellipse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2" name="Oval 68"/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912" cy="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3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9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4" name="Line 70"/>
                <p:cNvSpPr>
                  <a:spLocks noChangeShapeType="1"/>
                </p:cNvSpPr>
                <p:nvPr/>
              </p:nvSpPr>
              <p:spPr bwMode="auto">
                <a:xfrm>
                  <a:off x="4560" y="216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704" y="129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6" name="Line 72"/>
                <p:cNvSpPr>
                  <a:spLocks noChangeShapeType="1"/>
                </p:cNvSpPr>
                <p:nvPr/>
              </p:nvSpPr>
              <p:spPr bwMode="auto">
                <a:xfrm>
                  <a:off x="4800" y="1872"/>
                  <a:ext cx="33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032" y="216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3600" y="187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9" name="Line 75"/>
                <p:cNvSpPr>
                  <a:spLocks noChangeShapeType="1"/>
                </p:cNvSpPr>
                <p:nvPr/>
              </p:nvSpPr>
              <p:spPr bwMode="auto">
                <a:xfrm>
                  <a:off x="3696" y="12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44" name="Rectangle 77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18445" name="Rectangle 78"/>
              <p:cNvSpPr>
                <a:spLocks noChangeArrowheads="1"/>
              </p:cNvSpPr>
              <p:nvPr/>
            </p:nvSpPr>
            <p:spPr bwMode="auto">
              <a:xfrm>
                <a:off x="4800" y="1488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8446" name="Rectangle 79"/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8447" name="Rectangle 81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8448" name="Rectangle 82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8449" name="Rectangle 83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18450" name="Rectangle 84"/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11</a:t>
                </a:r>
              </a:p>
            </p:txBody>
          </p:sp>
        </p:grpSp>
        <p:sp>
          <p:nvSpPr>
            <p:cNvPr id="18440" name="Rectangle 96"/>
            <p:cNvSpPr>
              <a:spLocks noChangeArrowheads="1"/>
            </p:cNvSpPr>
            <p:nvPr/>
          </p:nvSpPr>
          <p:spPr bwMode="auto">
            <a:xfrm>
              <a:off x="57912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rear</a:t>
              </a:r>
            </a:p>
          </p:txBody>
        </p:sp>
        <p:sp>
          <p:nvSpPr>
            <p:cNvPr id="18441" name="Rectangle 98"/>
            <p:cNvSpPr>
              <a:spLocks noChangeArrowheads="1"/>
            </p:cNvSpPr>
            <p:nvPr/>
          </p:nvSpPr>
          <p:spPr bwMode="auto">
            <a:xfrm>
              <a:off x="7391400" y="137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front</a:t>
              </a:r>
            </a:p>
          </p:txBody>
        </p:sp>
        <p:sp>
          <p:nvSpPr>
            <p:cNvPr id="18442" name="Rectangle 112"/>
            <p:cNvSpPr>
              <a:spLocks noChangeArrowheads="1"/>
            </p:cNvSpPr>
            <p:nvPr/>
          </p:nvSpPr>
          <p:spPr bwMode="auto">
            <a:xfrm>
              <a:off x="5257800" y="4114800"/>
              <a:ext cx="3352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visualization of a queue</a:t>
              </a:r>
            </a:p>
            <a:p>
              <a:pPr algn="ctr"/>
              <a:r>
                <a:rPr lang="en-US">
                  <a:solidFill>
                    <a:srgbClr val="000099"/>
                  </a:solidFill>
                </a:rPr>
                <a:t>implemented as a circular array</a:t>
              </a: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2385874" y="313407"/>
            <a:ext cx="8791852" cy="8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4200" b="1" kern="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42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Queues:  Array Implementation (3)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760" y="1491449"/>
            <a:ext cx="11407807" cy="4985551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</a:rPr>
              <a:t>Circular Array Implementation</a:t>
            </a:r>
          </a:p>
          <a:p>
            <a:pPr marL="457200" lvl="1" indent="0" eaLnBrk="1" hangingPunct="1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/>
              <a:t>This implementation allows us to keep the elements in their </a:t>
            </a:r>
            <a:r>
              <a:rPr lang="en-US" dirty="0">
                <a:solidFill>
                  <a:srgbClr val="00B0F0"/>
                </a:solidFill>
              </a:rPr>
              <a:t>respective “cells” </a:t>
            </a:r>
            <a:r>
              <a:rPr lang="en-US" dirty="0"/>
              <a:t>of the array</a:t>
            </a:r>
          </a:p>
          <a:p>
            <a:pPr lvl="3" eaLnBrk="1" hangingPunct="1"/>
            <a:r>
              <a:rPr lang="en-US" sz="2000" dirty="0"/>
              <a:t>We </a:t>
            </a:r>
            <a:r>
              <a:rPr lang="en-US" sz="2000" dirty="0">
                <a:solidFill>
                  <a:srgbClr val="00B0F0"/>
                </a:solidFill>
              </a:rPr>
              <a:t>don’t need to move</a:t>
            </a:r>
            <a:r>
              <a:rPr lang="en-US" sz="2000" u="sng" dirty="0">
                <a:solidFill>
                  <a:srgbClr val="00B0F0"/>
                </a:solidFill>
              </a:rPr>
              <a:t> </a:t>
            </a:r>
            <a:r>
              <a:rPr lang="en-US" sz="2000" b="1" u="sng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u="sng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elements during dequeues</a:t>
            </a:r>
          </a:p>
          <a:p>
            <a:pPr lvl="3" eaLnBrk="1" hangingPunct="1"/>
            <a:r>
              <a:rPr lang="en-US" sz="2000" dirty="0"/>
              <a:t>AND we also </a:t>
            </a:r>
            <a:r>
              <a:rPr lang="en-US" sz="2000" dirty="0">
                <a:solidFill>
                  <a:srgbClr val="00B0F0"/>
                </a:solidFill>
              </a:rPr>
              <a:t>don’t have wasted space</a:t>
            </a:r>
            <a:r>
              <a:rPr lang="en-US" sz="2000" dirty="0"/>
              <a:t>!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The circular “view” of the array allows us to “</a:t>
            </a:r>
            <a:r>
              <a:rPr lang="en-US" b="1" dirty="0">
                <a:solidFill>
                  <a:srgbClr val="00B050"/>
                </a:solidFill>
              </a:rPr>
              <a:t>wrap</a:t>
            </a:r>
            <a:r>
              <a:rPr lang="en-US" dirty="0"/>
              <a:t>” around the array</a:t>
            </a:r>
          </a:p>
          <a:p>
            <a:pPr lvl="3" eaLnBrk="1" hangingPunct="1"/>
            <a:r>
              <a:rPr lang="en-US" dirty="0"/>
              <a:t>Assume the length of the array is </a:t>
            </a:r>
            <a:r>
              <a:rPr lang="en-US" dirty="0">
                <a:solidFill>
                  <a:srgbClr val="00B050"/>
                </a:solidFill>
              </a:rPr>
              <a:t>SIZE/MAX</a:t>
            </a:r>
          </a:p>
          <a:p>
            <a:pPr lvl="3" eaLnBrk="1" hangingPunct="1"/>
            <a:r>
              <a:rPr lang="en-US" dirty="0"/>
              <a:t>It is </a:t>
            </a:r>
            <a:r>
              <a:rPr lang="en-US" b="1" dirty="0">
                <a:solidFill>
                  <a:srgbClr val="00B050"/>
                </a:solidFill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case that the rear most </a:t>
            </a:r>
            <a:r>
              <a:rPr lang="en-US" dirty="0">
                <a:solidFill>
                  <a:srgbClr val="00B050"/>
                </a:solidFill>
              </a:rPr>
              <a:t>stop at index[MAX-1]</a:t>
            </a:r>
          </a:p>
          <a:p>
            <a:pPr lvl="4" eaLnBrk="1" hangingPunct="1"/>
            <a:r>
              <a:rPr lang="en-US" dirty="0">
                <a:solidFill>
                  <a:srgbClr val="00B050"/>
                </a:solidFill>
              </a:rPr>
              <a:t>meaning, the last element</a:t>
            </a:r>
          </a:p>
          <a:p>
            <a:pPr lvl="3" eaLnBrk="1" hangingPunct="1"/>
            <a:r>
              <a:rPr lang="en-US" dirty="0"/>
              <a:t>Rather, since the array wraps around, the </a:t>
            </a:r>
            <a:r>
              <a:rPr lang="en-US" b="1" u="sng" dirty="0"/>
              <a:t>front could be at a greater index than the index of the rear</a:t>
            </a:r>
            <a:r>
              <a:rPr lang="en-US" u="sng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Queues:  Circular Array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9677400" cy="4800600"/>
          </a:xfrm>
        </p:spPr>
        <p:txBody>
          <a:bodyPr/>
          <a:lstStyle/>
          <a:p>
            <a:pPr lvl="1" eaLnBrk="1" hangingPunct="1"/>
            <a:r>
              <a:rPr lang="en-US" b="1" dirty="0">
                <a:solidFill>
                  <a:srgbClr val="0070C0"/>
                </a:solidFill>
              </a:rPr>
              <a:t>Circular Array Implementation</a:t>
            </a:r>
          </a:p>
          <a:p>
            <a:pPr lvl="2" eaLnBrk="1" hangingPunct="1"/>
            <a:r>
              <a:rPr lang="en-US" dirty="0"/>
              <a:t>The next several slides illustrate the operation of a circular array based implementation of a queue.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However, remember that the </a:t>
            </a:r>
            <a:r>
              <a:rPr lang="en-US" dirty="0">
                <a:solidFill>
                  <a:srgbClr val="0070C0"/>
                </a:solidFill>
              </a:rPr>
              <a:t>brute force </a:t>
            </a:r>
            <a:r>
              <a:rPr lang="en-US" dirty="0"/>
              <a:t>method is extremely </a:t>
            </a:r>
            <a:r>
              <a:rPr lang="en-US" b="1" dirty="0">
                <a:solidFill>
                  <a:srgbClr val="00B0F0"/>
                </a:solidFill>
              </a:rPr>
              <a:t>inefficient</a:t>
            </a:r>
            <a:r>
              <a:rPr lang="en-US" dirty="0"/>
              <a:t> due to the </a:t>
            </a:r>
            <a:r>
              <a:rPr lang="en-US" b="1" dirty="0"/>
              <a:t>amount of data movement </a:t>
            </a:r>
            <a:r>
              <a:rPr lang="en-US" dirty="0"/>
              <a:t>required by dequeue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Queues:  Circular Array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730" y="1676400"/>
            <a:ext cx="9334870" cy="4800600"/>
          </a:xfrm>
        </p:spPr>
        <p:txBody>
          <a:bodyPr/>
          <a:lstStyle/>
          <a:p>
            <a:pPr eaLnBrk="1" hangingPunct="1"/>
            <a:r>
              <a:rPr lang="en-US" dirty="0"/>
              <a:t>Queues:</a:t>
            </a:r>
          </a:p>
          <a:p>
            <a:pPr lvl="1" eaLnBrk="1" hangingPunct="1"/>
            <a:r>
              <a:rPr lang="en-US" dirty="0"/>
              <a:t>Circular Array Implementation</a:t>
            </a:r>
          </a:p>
          <a:p>
            <a:pPr lvl="2" eaLnBrk="1" hangingPunct="1"/>
            <a:r>
              <a:rPr lang="en-US" dirty="0"/>
              <a:t>The scenario begins at some point in time before which other enqueue and dequeue operations have occurred on the queue.</a:t>
            </a:r>
          </a:p>
          <a:p>
            <a:pPr lvl="2" eaLnBrk="1" hangingPunct="1"/>
            <a:r>
              <a:rPr lang="en-US" dirty="0"/>
              <a:t>Our scenario begins with some elements already in the queue.</a:t>
            </a:r>
          </a:p>
          <a:p>
            <a:pPr lvl="3" eaLnBrk="1" hangingPunct="1"/>
            <a:r>
              <a:rPr lang="en-US" dirty="0"/>
              <a:t>these elements were enqueued in the order of: 2, 4, and 8.</a:t>
            </a:r>
          </a:p>
          <a:p>
            <a:pPr lvl="3" eaLnBrk="1" hangingPunct="1"/>
            <a:endParaRPr lang="en-US" dirty="0"/>
          </a:p>
          <a:p>
            <a:pPr lvl="2" eaLnBrk="1" hangingPunct="1"/>
            <a:r>
              <a:rPr lang="en-US" dirty="0"/>
              <a:t>The scenario continues by enqueuing 6, enqueuing 10, dequeue, enqueuing 18, dequeue, dequeue, dequeue, enqueuing 9, dequeue, dequeue, and finally one last dequeue which empties the queue at this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D6E3DAFFA634399F43219E6E13476" ma:contentTypeVersion="6" ma:contentTypeDescription="Create a new document." ma:contentTypeScope="" ma:versionID="1f29347c4393b44629956c12f3dcefc9">
  <xsd:schema xmlns:xsd="http://www.w3.org/2001/XMLSchema" xmlns:xs="http://www.w3.org/2001/XMLSchema" xmlns:p="http://schemas.microsoft.com/office/2006/metadata/properties" xmlns:ns2="5fb7722c-9859-4d2f-b323-ff4ef04582c5" xmlns:ns3="6e7a5210-3617-43c3-9dd2-779176d406c1" targetNamespace="http://schemas.microsoft.com/office/2006/metadata/properties" ma:root="true" ma:fieldsID="5c95e57fa3df696455a5f505c8d4505f" ns2:_="" ns3:_="">
    <xsd:import namespace="5fb7722c-9859-4d2f-b323-ff4ef04582c5"/>
    <xsd:import namespace="6e7a5210-3617-43c3-9dd2-779176d406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7722c-9859-4d2f-b323-ff4ef0458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a5210-3617-43c3-9dd2-779176d40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47077A-F05E-4ED7-A5BE-D56B905C4C7A}"/>
</file>

<file path=customXml/itemProps2.xml><?xml version="1.0" encoding="utf-8"?>
<ds:datastoreItem xmlns:ds="http://schemas.openxmlformats.org/officeDocument/2006/customXml" ds:itemID="{ABECE733-CF05-4F87-A22C-058FA1E1CA04}"/>
</file>

<file path=customXml/itemProps3.xml><?xml version="1.0" encoding="utf-8"?>
<ds:datastoreItem xmlns:ds="http://schemas.openxmlformats.org/officeDocument/2006/customXml" ds:itemID="{7893834B-A4CC-45E5-BAD8-C1DB07B7413A}"/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2886</Words>
  <Application>Microsoft Office PowerPoint</Application>
  <PresentationFormat>Widescreen</PresentationFormat>
  <Paragraphs>828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ArialMT</vt:lpstr>
      <vt:lpstr>Calibri</vt:lpstr>
      <vt:lpstr>Calibri Light</vt:lpstr>
      <vt:lpstr>Courier New</vt:lpstr>
      <vt:lpstr>FairfieldLH-Medium</vt:lpstr>
      <vt:lpstr>Futura-Condensed</vt:lpstr>
      <vt:lpstr>Georgia</vt:lpstr>
      <vt:lpstr>Georgia-Bold</vt:lpstr>
      <vt:lpstr>MS-Gothic</vt:lpstr>
      <vt:lpstr>Wingdings</vt:lpstr>
      <vt:lpstr>Office Theme</vt:lpstr>
      <vt:lpstr>Circular Queue</vt:lpstr>
      <vt:lpstr>Queue</vt:lpstr>
      <vt:lpstr>Circular Queues: Circular Array Implementation 3</vt:lpstr>
      <vt:lpstr>Circular Queues: Circular Array Implementation 3</vt:lpstr>
      <vt:lpstr>Contd…</vt:lpstr>
      <vt:lpstr> </vt:lpstr>
      <vt:lpstr>Queues:  Array Implementation (3)</vt:lpstr>
      <vt:lpstr>Queues:  Circular Array Implementation</vt:lpstr>
      <vt:lpstr>Queues:  Circular Array Implementation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Understanding modulo arithmetic.</vt:lpstr>
      <vt:lpstr>Implementation of Circular queue</vt:lpstr>
      <vt:lpstr>Contd…</vt:lpstr>
      <vt:lpstr>Way to check  C-Queue is Full</vt:lpstr>
      <vt:lpstr>Contd…</vt:lpstr>
      <vt:lpstr>Inserting/Enqueue                                                   Contd…</vt:lpstr>
      <vt:lpstr>Contd…</vt:lpstr>
      <vt:lpstr>Contd…</vt:lpstr>
      <vt:lpstr>Contd…</vt:lpstr>
      <vt:lpstr>Contd…</vt:lpstr>
      <vt:lpstr>Alternative way of displaying Contents of C-Queue </vt:lpstr>
      <vt:lpstr>Contd…</vt:lpstr>
      <vt:lpstr>Limitation of Circular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shilpaingoley1@gmail.com</dc:creator>
  <cp:lastModifiedBy>shilpaingoley1@gmail.com</cp:lastModifiedBy>
  <cp:revision>50</cp:revision>
  <dcterms:created xsi:type="dcterms:W3CDTF">2020-09-19T15:04:46Z</dcterms:created>
  <dcterms:modified xsi:type="dcterms:W3CDTF">2020-10-13T08:32:16Z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0x010100678D6E3DAFFA634399F43219E6E13476</vt:lpwstr>
  </property>
</Properties>
</file>