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6" r:id="rId17"/>
    <p:sldId id="275" r:id="rId18"/>
    <p:sldId id="270" r:id="rId19"/>
    <p:sldId id="271" r:id="rId20"/>
    <p:sldId id="272" r:id="rId21"/>
    <p:sldId id="273" r:id="rId22"/>
  </p:sldIdLst>
  <p:sldSz cx="9144000" cy="5143500" type="screen16x9"/>
  <p:notesSz cx="6858000" cy="9144000"/>
  <p:embeddedFontLst>
    <p:embeddedFont>
      <p:font typeface="Montserra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SNe9lqRSl0KXlxDTcu/UdauDdk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9"/>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a:spLocks noGrp="1"/>
          </p:cNvSpPr>
          <p:nvPr>
            <p:ph type="ctrTitle"/>
          </p:nvPr>
        </p:nvSpPr>
        <p:spPr>
          <a:xfrm>
            <a:off x="237600" y="590400"/>
            <a:ext cx="8525850" cy="4395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200" b="1" dirty="0">
                <a:solidFill>
                  <a:srgbClr val="CC0000"/>
                </a:solidFill>
                <a:latin typeface="Montserrat"/>
                <a:ea typeface="Montserrat"/>
                <a:cs typeface="Montserrat"/>
                <a:sym typeface="Montserrat"/>
              </a:rPr>
              <a:t>                  </a:t>
            </a:r>
            <a:br>
              <a:rPr lang="en-IN" sz="3200" b="1" dirty="0">
                <a:solidFill>
                  <a:srgbClr val="CC0000"/>
                </a:solidFill>
                <a:latin typeface="Montserrat"/>
                <a:ea typeface="Montserrat"/>
                <a:cs typeface="Montserrat"/>
                <a:sym typeface="Montserrat"/>
              </a:rPr>
            </a:br>
            <a:r>
              <a:rPr lang="en-IN" sz="3200" b="1" dirty="0">
                <a:solidFill>
                  <a:srgbClr val="CC0000"/>
                </a:solidFill>
                <a:latin typeface="Montserrat"/>
                <a:ea typeface="Montserrat"/>
                <a:cs typeface="Montserrat"/>
                <a:sym typeface="Montserrat"/>
              </a:rPr>
              <a:t/>
            </a:r>
            <a:br>
              <a:rPr lang="en-IN" sz="3200" b="1" dirty="0">
                <a:solidFill>
                  <a:srgbClr val="CC0000"/>
                </a:solidFill>
                <a:latin typeface="Montserrat"/>
                <a:ea typeface="Montserrat"/>
                <a:cs typeface="Montserrat"/>
                <a:sym typeface="Montserrat"/>
              </a:rPr>
            </a:br>
            <a:r>
              <a:rPr lang="en-IN" sz="3200" b="1" dirty="0">
                <a:solidFill>
                  <a:srgbClr val="CC0000"/>
                </a:solidFill>
                <a:latin typeface="Montserrat"/>
                <a:ea typeface="Montserrat"/>
                <a:cs typeface="Montserrat"/>
                <a:sym typeface="Montserrat"/>
              </a:rPr>
              <a:t/>
            </a:r>
            <a:br>
              <a:rPr lang="en-IN" sz="3200" b="1" dirty="0">
                <a:solidFill>
                  <a:srgbClr val="CC0000"/>
                </a:solidFill>
                <a:latin typeface="Montserrat"/>
                <a:ea typeface="Montserrat"/>
                <a:cs typeface="Montserrat"/>
                <a:sym typeface="Montserrat"/>
              </a:rPr>
            </a:br>
            <a:r>
              <a:rPr lang="en-IN" sz="3200" b="1" dirty="0">
                <a:solidFill>
                  <a:srgbClr val="CC0000"/>
                </a:solidFill>
                <a:latin typeface="Montserrat"/>
                <a:ea typeface="Montserrat"/>
                <a:cs typeface="Montserrat"/>
                <a:sym typeface="Montserrat"/>
              </a:rPr>
              <a:t>                 Capstone project </a:t>
            </a:r>
            <a:br>
              <a:rPr lang="en-IN" sz="3200" b="1" dirty="0">
                <a:solidFill>
                  <a:srgbClr val="CC0000"/>
                </a:solidFill>
                <a:latin typeface="Montserrat"/>
                <a:ea typeface="Montserrat"/>
                <a:cs typeface="Montserrat"/>
                <a:sym typeface="Montserrat"/>
              </a:rPr>
            </a:br>
            <a:r>
              <a:rPr lang="en-IN" sz="3200" b="1" dirty="0">
                <a:solidFill>
                  <a:srgbClr val="CC0000"/>
                </a:solidFill>
                <a:latin typeface="Montserrat"/>
                <a:ea typeface="Montserrat"/>
                <a:cs typeface="Montserrat"/>
                <a:sym typeface="Montserrat"/>
              </a:rPr>
              <a:t>     </a:t>
            </a:r>
            <a:r>
              <a:rPr lang="en-IN" sz="2800" b="1" dirty="0">
                <a:solidFill>
                  <a:srgbClr val="0070C0"/>
                </a:solidFill>
                <a:latin typeface="Montserrat"/>
                <a:ea typeface="Montserrat"/>
                <a:cs typeface="Montserrat"/>
                <a:sym typeface="Montserrat"/>
              </a:rPr>
              <a:t>              </a:t>
            </a:r>
            <a:r>
              <a:rPr lang="en-IN" sz="2800" b="1" u="sng" dirty="0">
                <a:solidFill>
                  <a:srgbClr val="0070C0"/>
                </a:solidFill>
                <a:latin typeface="Montserrat"/>
                <a:ea typeface="Montserrat"/>
                <a:cs typeface="Montserrat"/>
                <a:sym typeface="Montserrat"/>
              </a:rPr>
              <a:t>Hotel Booking Analysis</a:t>
            </a:r>
            <a:r>
              <a:rPr lang="en-IN" sz="2800" b="1" dirty="0">
                <a:solidFill>
                  <a:srgbClr val="0070C0"/>
                </a:solidFill>
                <a:latin typeface="Montserrat"/>
                <a:ea typeface="Montserrat"/>
                <a:cs typeface="Montserrat"/>
                <a:sym typeface="Montserrat"/>
              </a:rPr>
              <a:t/>
            </a:r>
            <a:br>
              <a:rPr lang="en-IN" sz="2800" b="1" dirty="0">
                <a:solidFill>
                  <a:srgbClr val="0070C0"/>
                </a:solidFill>
                <a:latin typeface="Montserrat"/>
                <a:ea typeface="Montserrat"/>
                <a:cs typeface="Montserrat"/>
                <a:sym typeface="Montserrat"/>
              </a:rPr>
            </a:br>
            <a:r>
              <a:rPr lang="en-IN" sz="2800" b="1" dirty="0">
                <a:solidFill>
                  <a:srgbClr val="0070C0"/>
                </a:solidFill>
                <a:latin typeface="Montserrat"/>
                <a:ea typeface="Montserrat"/>
                <a:cs typeface="Montserrat"/>
                <a:sym typeface="Montserrat"/>
              </a:rPr>
              <a:t>                   </a:t>
            </a:r>
            <a:r>
              <a:rPr lang="en-IN" sz="2400" b="1" dirty="0" smtClean="0">
                <a:solidFill>
                  <a:srgbClr val="0070C0"/>
                </a:solidFill>
                <a:latin typeface="Montserrat"/>
                <a:ea typeface="Montserrat"/>
                <a:cs typeface="Montserrat"/>
                <a:sym typeface="Montserrat"/>
              </a:rPr>
              <a:t>Project Type: EDA</a:t>
            </a:r>
            <a:br>
              <a:rPr lang="en-IN" sz="2400" b="1" dirty="0" smtClean="0">
                <a:solidFill>
                  <a:srgbClr val="0070C0"/>
                </a:solidFill>
                <a:latin typeface="Montserrat"/>
                <a:ea typeface="Montserrat"/>
                <a:cs typeface="Montserrat"/>
                <a:sym typeface="Montserrat"/>
              </a:rPr>
            </a:br>
            <a:r>
              <a:rPr lang="en-IN" sz="2400" b="1" dirty="0" smtClean="0">
                <a:solidFill>
                  <a:srgbClr val="0070C0"/>
                </a:solidFill>
                <a:latin typeface="Montserrat"/>
                <a:ea typeface="Montserrat"/>
                <a:cs typeface="Montserrat"/>
                <a:sym typeface="Montserrat"/>
              </a:rPr>
              <a:t>                      Contribution : Sachin Kumar</a:t>
            </a:r>
            <a:r>
              <a:rPr lang="en-IN" sz="2000" b="1" dirty="0">
                <a:solidFill>
                  <a:srgbClr val="00B0F0"/>
                </a:solidFill>
                <a:latin typeface="Montserrat"/>
                <a:ea typeface="Montserrat"/>
                <a:cs typeface="Montserrat"/>
                <a:sym typeface="Montserrat"/>
              </a:rPr>
              <a:t/>
            </a:r>
            <a:br>
              <a:rPr lang="en-IN" sz="2000" b="1" dirty="0">
                <a:solidFill>
                  <a:srgbClr val="00B0F0"/>
                </a:solidFill>
                <a:latin typeface="Montserrat"/>
                <a:ea typeface="Montserrat"/>
                <a:cs typeface="Montserrat"/>
                <a:sym typeface="Montserrat"/>
              </a:rPr>
            </a:br>
            <a:r>
              <a:rPr lang="en-IN" sz="2000" b="1" dirty="0">
                <a:solidFill>
                  <a:srgbClr val="00B0F0"/>
                </a:solidFill>
                <a:latin typeface="Montserrat"/>
                <a:ea typeface="Montserrat"/>
                <a:cs typeface="Montserrat"/>
                <a:sym typeface="Montserrat"/>
              </a:rPr>
              <a:t>                                        </a:t>
            </a:r>
            <a:br>
              <a:rPr lang="en-IN" sz="2000" b="1" dirty="0">
                <a:solidFill>
                  <a:srgbClr val="00B0F0"/>
                </a:solidFill>
                <a:latin typeface="Montserrat"/>
                <a:ea typeface="Montserrat"/>
                <a:cs typeface="Montserrat"/>
                <a:sym typeface="Montserrat"/>
              </a:rPr>
            </a:br>
            <a:r>
              <a:rPr lang="en-IN" sz="2000" b="1" dirty="0">
                <a:solidFill>
                  <a:srgbClr val="00B0F0"/>
                </a:solidFill>
                <a:latin typeface="Montserrat"/>
                <a:ea typeface="Montserrat"/>
                <a:cs typeface="Montserrat"/>
                <a:sym typeface="Montserrat"/>
              </a:rPr>
              <a:t>                                    </a:t>
            </a:r>
            <a:r>
              <a:rPr lang="en-IN" sz="3200" b="1" dirty="0">
                <a:solidFill>
                  <a:srgbClr val="CC0000"/>
                </a:solidFill>
                <a:latin typeface="Montserrat"/>
                <a:ea typeface="Montserrat"/>
                <a:cs typeface="Montserrat"/>
                <a:sym typeface="Montserrat"/>
              </a:rPr>
              <a:t/>
            </a:r>
            <a:br>
              <a:rPr lang="en-IN" sz="3200" b="1" dirty="0">
                <a:solidFill>
                  <a:srgbClr val="CC0000"/>
                </a:solidFill>
                <a:latin typeface="Montserrat"/>
                <a:ea typeface="Montserrat"/>
                <a:cs typeface="Montserrat"/>
                <a:sym typeface="Montserrat"/>
              </a:rPr>
            </a:br>
            <a:r>
              <a:rPr lang="en-IN" sz="3200" b="1" dirty="0">
                <a:solidFill>
                  <a:srgbClr val="CC0000"/>
                </a:solidFill>
                <a:latin typeface="Montserrat"/>
                <a:ea typeface="Montserrat"/>
                <a:cs typeface="Montserrat"/>
                <a:sym typeface="Montserrat"/>
              </a:rPr>
              <a:t>                                      </a:t>
            </a: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1600" b="1" dirty="0">
                <a:solidFill>
                  <a:schemeClr val="lt1"/>
                </a:solidFill>
                <a:latin typeface="Montserrat"/>
                <a:ea typeface="Montserrat"/>
                <a:cs typeface="Montserrat"/>
                <a:sym typeface="Montserrat"/>
              </a:rPr>
              <a:t/>
            </a:r>
            <a:br>
              <a:rPr lang="en-IN" sz="1600" b="1" dirty="0">
                <a:solidFill>
                  <a:schemeClr val="lt1"/>
                </a:solidFill>
                <a:latin typeface="Montserrat"/>
                <a:ea typeface="Montserrat"/>
                <a:cs typeface="Montserrat"/>
                <a:sym typeface="Montserrat"/>
              </a:rPr>
            </a:b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57600" y="450150"/>
            <a:ext cx="9014400" cy="45826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
            </a:r>
            <a:br>
              <a:rPr lang="en-IN"/>
            </a:br>
            <a:r>
              <a:rPr lang="en-IN"/>
              <a:t/>
            </a:r>
            <a:br>
              <a:rPr lang="en-IN"/>
            </a:br>
            <a:r>
              <a:rPr lang="en-IN"/>
              <a:t/>
            </a:r>
            <a:br>
              <a:rPr lang="en-IN"/>
            </a:br>
            <a:r>
              <a:rPr lang="en-IN"/>
              <a:t/>
            </a:r>
            <a:br>
              <a:rPr lang="en-IN"/>
            </a:br>
            <a:r>
              <a:rPr lang="en-IN" sz="1600">
                <a:solidFill>
                  <a:srgbClr val="0070C0"/>
                </a:solidFill>
                <a:latin typeface="Times New Roman"/>
                <a:ea typeface="Times New Roman"/>
                <a:cs typeface="Times New Roman"/>
                <a:sym typeface="Times New Roman"/>
              </a:rPr>
              <a:t/>
            </a:r>
            <a:br>
              <a:rPr lang="en-IN" sz="1600">
                <a:solidFill>
                  <a:srgbClr val="0070C0"/>
                </a:solidFill>
                <a:latin typeface="Times New Roman"/>
                <a:ea typeface="Times New Roman"/>
                <a:cs typeface="Times New Roman"/>
                <a:sym typeface="Times New Roman"/>
              </a:rPr>
            </a:br>
            <a:endParaRPr/>
          </a:p>
        </p:txBody>
      </p:sp>
      <p:pic>
        <p:nvPicPr>
          <p:cNvPr id="110" name="Google Shape;110;p10"/>
          <p:cNvPicPr preferRelativeResize="0"/>
          <p:nvPr/>
        </p:nvPicPr>
        <p:blipFill rotWithShape="1">
          <a:blip r:embed="rId3">
            <a:alphaModFix/>
          </a:blip>
          <a:srcRect/>
          <a:stretch/>
        </p:blipFill>
        <p:spPr>
          <a:xfrm>
            <a:off x="72000" y="450150"/>
            <a:ext cx="7475868" cy="3772227"/>
          </a:xfrm>
          <a:prstGeom prst="rect">
            <a:avLst/>
          </a:prstGeom>
          <a:noFill/>
          <a:ln>
            <a:noFill/>
          </a:ln>
        </p:spPr>
      </p:pic>
      <p:pic>
        <p:nvPicPr>
          <p:cNvPr id="111" name="Google Shape;111;p10"/>
          <p:cNvPicPr preferRelativeResize="0"/>
          <p:nvPr/>
        </p:nvPicPr>
        <p:blipFill rotWithShape="1">
          <a:blip r:embed="rId4">
            <a:alphaModFix/>
          </a:blip>
          <a:srcRect/>
          <a:stretch/>
        </p:blipFill>
        <p:spPr>
          <a:xfrm>
            <a:off x="7807025" y="450150"/>
            <a:ext cx="571550" cy="36045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1225904" y="421720"/>
            <a:ext cx="7224383" cy="3833183"/>
          </a:xfrm>
          <a:prstGeom prst="rect">
            <a:avLst/>
          </a:prstGeom>
          <a:noFill/>
          <a:ln w="9525">
            <a:noFill/>
            <a:miter lim="800000"/>
            <a:headEnd/>
            <a:tailEnd/>
          </a:ln>
          <a:effectLst/>
        </p:spPr>
      </p:pic>
      <p:sp>
        <p:nvSpPr>
          <p:cNvPr id="116" name="Google Shape;116;p11"/>
          <p:cNvSpPr txBox="1">
            <a:spLocks noGrp="1"/>
          </p:cNvSpPr>
          <p:nvPr>
            <p:ph type="title"/>
          </p:nvPr>
        </p:nvSpPr>
        <p:spPr>
          <a:xfrm>
            <a:off x="259148" y="19277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smtClean="0">
                <a:latin typeface="Times New Roman"/>
                <a:ea typeface="Times New Roman"/>
                <a:cs typeface="Times New Roman"/>
                <a:sym typeface="Times New Roman"/>
              </a:rPr>
              <a:t>Most Preferred Food</a:t>
            </a:r>
            <a:endParaRPr/>
          </a:p>
        </p:txBody>
      </p:sp>
      <p:sp>
        <p:nvSpPr>
          <p:cNvPr id="117" name="Google Shape;117;p11"/>
          <p:cNvSpPr txBox="1">
            <a:spLocks noGrp="1"/>
          </p:cNvSpPr>
          <p:nvPr>
            <p:ph type="body" idx="1"/>
          </p:nvPr>
        </p:nvSpPr>
        <p:spPr>
          <a:xfrm>
            <a:off x="311700" y="1017725"/>
            <a:ext cx="8520600" cy="3859076"/>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IN" dirty="0" smtClean="0">
                <a:solidFill>
                  <a:srgbClr val="0070C0"/>
                </a:solidFill>
                <a:latin typeface="Times New Roman"/>
                <a:ea typeface="Times New Roman"/>
                <a:cs typeface="Times New Roman"/>
                <a:sym typeface="Times New Roman"/>
              </a:rPr>
              <a:t>Guest Like BB types of Food while least food like by Guests is FB.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3780" y="504499"/>
            <a:ext cx="8399628" cy="3569247"/>
          </a:xfrm>
          <a:prstGeom prst="rect">
            <a:avLst/>
          </a:prstGeom>
          <a:noFill/>
          <a:ln w="9525">
            <a:noFill/>
            <a:miter lim="800000"/>
            <a:headEnd/>
            <a:tailEnd/>
          </a:ln>
          <a:effectLst/>
        </p:spPr>
      </p:pic>
      <p:sp>
        <p:nvSpPr>
          <p:cNvPr id="2" name="Title 1"/>
          <p:cNvSpPr>
            <a:spLocks noGrp="1"/>
          </p:cNvSpPr>
          <p:nvPr>
            <p:ph type="title"/>
          </p:nvPr>
        </p:nvSpPr>
        <p:spPr>
          <a:xfrm>
            <a:off x="175065" y="129715"/>
            <a:ext cx="8520600" cy="572700"/>
          </a:xfrm>
        </p:spPr>
        <p:txBody>
          <a:bodyPr/>
          <a:lstStyle/>
          <a:p>
            <a:r>
              <a:rPr lang="en-IN" dirty="0" smtClean="0"/>
              <a:t>Booking cancellation Analysis</a:t>
            </a:r>
            <a:br>
              <a:rPr lang="en-IN" dirty="0" smtClean="0"/>
            </a:br>
            <a:endParaRPr lang="en-IN" dirty="0"/>
          </a:p>
        </p:txBody>
      </p:sp>
      <p:sp>
        <p:nvSpPr>
          <p:cNvPr id="3" name="Text Placeholder 2"/>
          <p:cNvSpPr>
            <a:spLocks noGrp="1"/>
          </p:cNvSpPr>
          <p:nvPr>
            <p:ph type="body" idx="1"/>
          </p:nvPr>
        </p:nvSpPr>
        <p:spPr>
          <a:xfrm>
            <a:off x="311700" y="1152474"/>
            <a:ext cx="8520600" cy="3829429"/>
          </a:xfrm>
        </p:spPr>
        <p:txBody>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075" name="Picture 3"/>
          <p:cNvPicPr>
            <a:picLocks noChangeAspect="1" noChangeArrowheads="1"/>
          </p:cNvPicPr>
          <p:nvPr/>
        </p:nvPicPr>
        <p:blipFill>
          <a:blip r:embed="rId3"/>
          <a:srcRect/>
          <a:stretch>
            <a:fillRect/>
          </a:stretch>
        </p:blipFill>
        <p:spPr bwMode="auto">
          <a:xfrm>
            <a:off x="1320361" y="513922"/>
            <a:ext cx="6825155" cy="3696959"/>
          </a:xfrm>
          <a:prstGeom prst="rect">
            <a:avLst/>
          </a:prstGeom>
          <a:noFill/>
          <a:ln w="9525">
            <a:noFill/>
            <a:miter lim="800000"/>
            <a:headEnd/>
            <a:tailEnd/>
          </a:ln>
          <a:effectLst/>
        </p:spPr>
      </p:pic>
      <p:sp>
        <p:nvSpPr>
          <p:cNvPr id="123" name="Google Shape;123;p12"/>
          <p:cNvSpPr txBox="1">
            <a:spLocks noGrp="1"/>
          </p:cNvSpPr>
          <p:nvPr>
            <p:ph type="title"/>
          </p:nvPr>
        </p:nvSpPr>
        <p:spPr>
          <a:xfrm>
            <a:off x="280169" y="171756"/>
            <a:ext cx="8520600" cy="5193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latin typeface="Times New Roman"/>
                <a:ea typeface="Times New Roman"/>
                <a:cs typeface="Times New Roman"/>
                <a:sym typeface="Times New Roman"/>
              </a:rPr>
              <a:t>Month Wise </a:t>
            </a:r>
            <a:r>
              <a:rPr lang="en-IN" dirty="0" smtClean="0">
                <a:latin typeface="Times New Roman"/>
                <a:ea typeface="Times New Roman"/>
                <a:cs typeface="Times New Roman"/>
                <a:sym typeface="Times New Roman"/>
              </a:rPr>
              <a:t>ADR</a:t>
            </a:r>
            <a:endParaRPr/>
          </a:p>
        </p:txBody>
      </p:sp>
      <p:sp>
        <p:nvSpPr>
          <p:cNvPr id="124" name="Google Shape;124;p12"/>
          <p:cNvSpPr txBox="1">
            <a:spLocks noGrp="1"/>
          </p:cNvSpPr>
          <p:nvPr>
            <p:ph type="body" idx="1"/>
          </p:nvPr>
        </p:nvSpPr>
        <p:spPr>
          <a:xfrm>
            <a:off x="311700" y="964406"/>
            <a:ext cx="8520600" cy="412194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IN" sz="1600" dirty="0" smtClean="0">
                <a:solidFill>
                  <a:srgbClr val="0070C0"/>
                </a:solidFill>
                <a:latin typeface="Times New Roman"/>
                <a:ea typeface="Times New Roman"/>
                <a:cs typeface="Times New Roman"/>
                <a:sym typeface="Times New Roman"/>
              </a:rPr>
              <a:t>ADR of City Hotel  &amp; Resort Hotel are Highest in the month of  Jan &amp; November.</a:t>
            </a:r>
            <a:endParaRPr smtClean="0"/>
          </a:p>
          <a:p>
            <a:pPr marL="457200" lvl="0" indent="-342900" algn="l" rtl="0">
              <a:lnSpc>
                <a:spcPct val="115000"/>
              </a:lnSpc>
              <a:spcBef>
                <a:spcPts val="0"/>
              </a:spcBef>
              <a:spcAft>
                <a:spcPts val="0"/>
              </a:spcAft>
              <a:buSzPts val="1800"/>
              <a:buChar char="●"/>
            </a:pPr>
            <a:r>
              <a:rPr lang="en-IN" dirty="0" smtClean="0">
                <a:solidFill>
                  <a:srgbClr val="0070C0"/>
                </a:solidFill>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284711" y="604830"/>
            <a:ext cx="6863485" cy="3799006"/>
          </a:xfrm>
          <a:prstGeom prst="rect">
            <a:avLst/>
          </a:prstGeom>
          <a:noFill/>
          <a:ln w="9525">
            <a:noFill/>
            <a:miter lim="800000"/>
            <a:headEnd/>
            <a:tailEnd/>
          </a:ln>
          <a:effectLst/>
        </p:spPr>
      </p:pic>
      <p:sp>
        <p:nvSpPr>
          <p:cNvPr id="130" name="Google Shape;130;p13"/>
          <p:cNvSpPr txBox="1">
            <a:spLocks noGrp="1"/>
          </p:cNvSpPr>
          <p:nvPr>
            <p:ph type="title"/>
          </p:nvPr>
        </p:nvSpPr>
        <p:spPr>
          <a:xfrm>
            <a:off x="269659" y="150735"/>
            <a:ext cx="8520600" cy="505375"/>
          </a:xfrm>
          <a:prstGeom prst="rect">
            <a:avLst/>
          </a:prstGeom>
          <a:noFill/>
          <a:ln>
            <a:noFill/>
          </a:ln>
        </p:spPr>
        <p:txBody>
          <a:bodyPr spcFirstLastPara="1" wrap="square" lIns="91425" tIns="91425" rIns="91425" bIns="91425" anchor="t" anchorCtr="0">
            <a:noAutofit/>
          </a:bodyPr>
          <a:lstStyle/>
          <a:p>
            <a:r>
              <a:rPr lang="en-IN" dirty="0" smtClean="0"/>
              <a:t>Relationship B/W ADR &amp; </a:t>
            </a:r>
            <a:r>
              <a:rPr lang="en-IN" dirty="0" err="1" smtClean="0"/>
              <a:t>Total_stay</a:t>
            </a:r>
            <a:endParaRPr lang="en-IN" dirty="0"/>
          </a:p>
        </p:txBody>
      </p:sp>
      <p:sp>
        <p:nvSpPr>
          <p:cNvPr id="131" name="Google Shape;131;p13"/>
          <p:cNvSpPr txBox="1">
            <a:spLocks noGrp="1"/>
          </p:cNvSpPr>
          <p:nvPr>
            <p:ph type="body" idx="1"/>
          </p:nvPr>
        </p:nvSpPr>
        <p:spPr>
          <a:xfrm>
            <a:off x="311700" y="1000800"/>
            <a:ext cx="8520600" cy="40896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IN" sz="1600" dirty="0">
                <a:solidFill>
                  <a:srgbClr val="0070C0"/>
                </a:solidFill>
                <a:latin typeface="Times New Roman"/>
                <a:ea typeface="Times New Roman"/>
                <a:cs typeface="Times New Roman"/>
                <a:sym typeface="Times New Roman"/>
              </a:rPr>
              <a:t>The above scatter plot shows that </a:t>
            </a:r>
            <a:r>
              <a:rPr lang="en-IN" sz="1600" dirty="0" smtClean="0">
                <a:solidFill>
                  <a:srgbClr val="0070C0"/>
                </a:solidFill>
                <a:latin typeface="Times New Roman"/>
                <a:ea typeface="Times New Roman"/>
                <a:cs typeface="Times New Roman"/>
                <a:sym typeface="Times New Roman"/>
              </a:rPr>
              <a:t>the relationship </a:t>
            </a:r>
            <a:r>
              <a:rPr lang="en-IN" sz="1600" dirty="0" smtClean="0">
                <a:solidFill>
                  <a:srgbClr val="0070C0"/>
                </a:solidFill>
                <a:latin typeface="Times New Roman"/>
                <a:ea typeface="Times New Roman"/>
                <a:cs typeface="Times New Roman"/>
                <a:sym typeface="Times New Roman"/>
              </a:rPr>
              <a:t>b/w </a:t>
            </a:r>
            <a:r>
              <a:rPr lang="en-IN" sz="1600" dirty="0" smtClean="0">
                <a:solidFill>
                  <a:srgbClr val="0070C0"/>
                </a:solidFill>
                <a:latin typeface="Times New Roman"/>
                <a:ea typeface="Times New Roman"/>
                <a:cs typeface="Times New Roman"/>
                <a:sym typeface="Times New Roman"/>
              </a:rPr>
              <a:t>ADR  &amp; Number of Days stay is Inverse.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1037576" y="431920"/>
            <a:ext cx="7180161" cy="3856311"/>
          </a:xfrm>
          <a:prstGeom prst="rect">
            <a:avLst/>
          </a:prstGeom>
          <a:noFill/>
          <a:ln w="9525">
            <a:noFill/>
            <a:miter lim="800000"/>
            <a:headEnd/>
            <a:tailEnd/>
          </a:ln>
          <a:effectLst/>
        </p:spPr>
      </p:pic>
      <p:sp>
        <p:nvSpPr>
          <p:cNvPr id="137" name="Google Shape;137;p14"/>
          <p:cNvSpPr txBox="1">
            <a:spLocks noGrp="1"/>
          </p:cNvSpPr>
          <p:nvPr>
            <p:ph type="title"/>
          </p:nvPr>
        </p:nvSpPr>
        <p:spPr>
          <a:xfrm>
            <a:off x="311700" y="39821"/>
            <a:ext cx="8520600" cy="518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smtClean="0"/>
              <a:t>Number of Booking in Each Month</a:t>
            </a:r>
            <a:endParaRPr/>
          </a:p>
        </p:txBody>
      </p:sp>
      <p:sp>
        <p:nvSpPr>
          <p:cNvPr id="138" name="Google Shape;138;p14"/>
          <p:cNvSpPr txBox="1">
            <a:spLocks noGrp="1"/>
          </p:cNvSpPr>
          <p:nvPr>
            <p:ph type="body" idx="1"/>
          </p:nvPr>
        </p:nvSpPr>
        <p:spPr>
          <a:xfrm>
            <a:off x="311700" y="957600"/>
            <a:ext cx="8520600" cy="4132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IN" sz="1600" dirty="0">
                <a:solidFill>
                  <a:srgbClr val="0070C0"/>
                </a:solidFill>
                <a:latin typeface="Times New Roman"/>
                <a:ea typeface="Times New Roman"/>
                <a:cs typeface="Times New Roman"/>
                <a:sym typeface="Times New Roman"/>
              </a:rPr>
              <a:t>      Most of the guests prefer </a:t>
            </a:r>
            <a:r>
              <a:rPr lang="en-IN" sz="1600" dirty="0" smtClean="0">
                <a:solidFill>
                  <a:srgbClr val="0070C0"/>
                </a:solidFill>
                <a:latin typeface="Times New Roman"/>
                <a:ea typeface="Times New Roman"/>
                <a:cs typeface="Times New Roman"/>
                <a:sym typeface="Times New Roman"/>
              </a:rPr>
              <a:t>July &amp; August.</a:t>
            </a:r>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07" y="171756"/>
            <a:ext cx="8520600" cy="572700"/>
          </a:xfrm>
        </p:spPr>
        <p:txBody>
          <a:bodyPr/>
          <a:lstStyle/>
          <a:p>
            <a:r>
              <a:rPr lang="en-IN" dirty="0" smtClean="0"/>
              <a:t>Most preferred Room type</a:t>
            </a:r>
            <a:br>
              <a:rPr lang="en-IN" dirty="0" smtClean="0"/>
            </a:br>
            <a:endParaRPr lang="en-IN" dirty="0"/>
          </a:p>
        </p:txBody>
      </p:sp>
      <p:pic>
        <p:nvPicPr>
          <p:cNvPr id="10242" name="Picture 2"/>
          <p:cNvPicPr>
            <a:picLocks noChangeAspect="1" noChangeArrowheads="1"/>
          </p:cNvPicPr>
          <p:nvPr/>
        </p:nvPicPr>
        <p:blipFill>
          <a:blip r:embed="rId2"/>
          <a:srcRect/>
          <a:stretch>
            <a:fillRect/>
          </a:stretch>
        </p:blipFill>
        <p:spPr bwMode="auto">
          <a:xfrm>
            <a:off x="147145" y="672665"/>
            <a:ext cx="8823695" cy="3395006"/>
          </a:xfrm>
          <a:prstGeom prst="rect">
            <a:avLst/>
          </a:prstGeom>
          <a:noFill/>
          <a:ln w="9525">
            <a:noFill/>
            <a:miter lim="800000"/>
            <a:headEnd/>
            <a:tailEnd/>
          </a:ln>
          <a:effectLst/>
        </p:spPr>
      </p:pic>
      <p:sp>
        <p:nvSpPr>
          <p:cNvPr id="5" name="TextBox 4"/>
          <p:cNvSpPr txBox="1"/>
          <p:nvPr/>
        </p:nvSpPr>
        <p:spPr>
          <a:xfrm>
            <a:off x="493986" y="4319752"/>
            <a:ext cx="8366235" cy="523220"/>
          </a:xfrm>
          <a:prstGeom prst="rect">
            <a:avLst/>
          </a:prstGeom>
          <a:noFill/>
        </p:spPr>
        <p:txBody>
          <a:bodyPr wrap="square" rtlCol="0">
            <a:spAutoFit/>
          </a:bodyPr>
          <a:lstStyle/>
          <a:p>
            <a:r>
              <a:rPr lang="en-IN" dirty="0" smtClean="0"/>
              <a:t>Guests like to book A &amp; C type of rooms. Even A &amp; D have the highest number of booking.</a:t>
            </a:r>
          </a:p>
          <a:p>
            <a:r>
              <a:rPr lang="en-IN" dirty="0" smtClean="0"/>
              <a:t>However </a:t>
            </a:r>
            <a:r>
              <a:rPr lang="en-IN" dirty="0" smtClean="0"/>
              <a:t>room type H, G &amp; C have better ADR (</a:t>
            </a:r>
            <a:r>
              <a:rPr lang="en-IN" dirty="0" err="1" smtClean="0"/>
              <a:t>Avg</a:t>
            </a:r>
            <a:r>
              <a:rPr lang="en-IN" dirty="0" smtClean="0"/>
              <a:t>, Daily Rate).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37" y="224308"/>
            <a:ext cx="8520600" cy="572700"/>
          </a:xfrm>
        </p:spPr>
        <p:txBody>
          <a:bodyPr/>
          <a:lstStyle/>
          <a:p>
            <a:r>
              <a:rPr lang="en-IN" dirty="0" smtClean="0"/>
              <a:t>Customer Type &amp; Parking required </a:t>
            </a:r>
            <a:br>
              <a:rPr lang="en-IN" dirty="0" smtClean="0"/>
            </a:br>
            <a:endParaRPr lang="en-IN" dirty="0"/>
          </a:p>
        </p:txBody>
      </p:sp>
      <p:pic>
        <p:nvPicPr>
          <p:cNvPr id="9218" name="Picture 2"/>
          <p:cNvPicPr>
            <a:picLocks noChangeAspect="1" noChangeArrowheads="1"/>
          </p:cNvPicPr>
          <p:nvPr/>
        </p:nvPicPr>
        <p:blipFill>
          <a:blip r:embed="rId2"/>
          <a:srcRect/>
          <a:stretch>
            <a:fillRect/>
          </a:stretch>
        </p:blipFill>
        <p:spPr bwMode="auto">
          <a:xfrm>
            <a:off x="262759" y="718191"/>
            <a:ext cx="8660524" cy="3423097"/>
          </a:xfrm>
          <a:prstGeom prst="rect">
            <a:avLst/>
          </a:prstGeom>
          <a:noFill/>
          <a:ln w="9525">
            <a:noFill/>
            <a:miter lim="800000"/>
            <a:headEnd/>
            <a:tailEnd/>
          </a:ln>
          <a:effectLst/>
        </p:spPr>
      </p:pic>
      <p:sp>
        <p:nvSpPr>
          <p:cNvPr id="5" name="TextBox 4"/>
          <p:cNvSpPr txBox="1"/>
          <p:nvPr/>
        </p:nvSpPr>
        <p:spPr>
          <a:xfrm>
            <a:off x="578069" y="4351283"/>
            <a:ext cx="7556938" cy="523220"/>
          </a:xfrm>
          <a:prstGeom prst="rect">
            <a:avLst/>
          </a:prstGeom>
          <a:noFill/>
        </p:spPr>
        <p:txBody>
          <a:bodyPr wrap="square" rtlCol="0">
            <a:spAutoFit/>
          </a:bodyPr>
          <a:lstStyle/>
          <a:p>
            <a:r>
              <a:rPr lang="en-IN" dirty="0" smtClean="0"/>
              <a:t>82% Customers are Transient. Which is highest number among all.</a:t>
            </a:r>
          </a:p>
          <a:p>
            <a:r>
              <a:rPr lang="en-IN" dirty="0" smtClean="0"/>
              <a:t>Only 8% </a:t>
            </a:r>
            <a:r>
              <a:rPr lang="en-IN" dirty="0" err="1" smtClean="0"/>
              <a:t>requried</a:t>
            </a:r>
            <a:r>
              <a:rPr lang="en-IN" dirty="0" smtClean="0"/>
              <a:t> Parking.</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217107"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latin typeface="Times New Roman"/>
                <a:ea typeface="Times New Roman"/>
                <a:cs typeface="Times New Roman"/>
                <a:sym typeface="Times New Roman"/>
              </a:rPr>
              <a:t>Correlation Between The Numerical Data </a:t>
            </a:r>
            <a:endParaRPr/>
          </a:p>
        </p:txBody>
      </p:sp>
      <p:sp>
        <p:nvSpPr>
          <p:cNvPr id="146" name="Google Shape;146;p15"/>
          <p:cNvSpPr txBox="1">
            <a:spLocks noGrp="1"/>
          </p:cNvSpPr>
          <p:nvPr>
            <p:ph type="body" idx="1"/>
          </p:nvPr>
        </p:nvSpPr>
        <p:spPr>
          <a:xfrm>
            <a:off x="311700" y="957600"/>
            <a:ext cx="8520600" cy="4111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IN" sz="1600" dirty="0" smtClean="0">
                <a:solidFill>
                  <a:srgbClr val="0070C0"/>
                </a:solidFill>
                <a:latin typeface="Times New Roman"/>
                <a:ea typeface="Times New Roman"/>
                <a:cs typeface="Times New Roman"/>
                <a:sym typeface="Times New Roman"/>
              </a:rPr>
              <a:t>ADR &amp; Adult columns has Negative correlation (-0.58) . </a:t>
            </a:r>
            <a:r>
              <a:rPr lang="en-IN" sz="1600" dirty="0" err="1" smtClean="0">
                <a:solidFill>
                  <a:srgbClr val="0070C0"/>
                </a:solidFill>
                <a:latin typeface="Times New Roman"/>
                <a:ea typeface="Times New Roman"/>
                <a:cs typeface="Times New Roman"/>
                <a:sym typeface="Times New Roman"/>
              </a:rPr>
              <a:t>Stay_weeken_night</a:t>
            </a:r>
            <a:r>
              <a:rPr lang="en-IN" sz="1600" dirty="0" smtClean="0">
                <a:solidFill>
                  <a:srgbClr val="0070C0"/>
                </a:solidFill>
                <a:latin typeface="Times New Roman"/>
                <a:ea typeface="Times New Roman"/>
                <a:cs typeface="Times New Roman"/>
                <a:sym typeface="Times New Roman"/>
              </a:rPr>
              <a:t> and total Stay has positive </a:t>
            </a:r>
            <a:r>
              <a:rPr lang="en-IN" sz="1600" dirty="0" err="1" smtClean="0">
                <a:solidFill>
                  <a:srgbClr val="0070C0"/>
                </a:solidFill>
                <a:latin typeface="Times New Roman"/>
                <a:ea typeface="Times New Roman"/>
                <a:cs typeface="Times New Roman"/>
                <a:sym typeface="Times New Roman"/>
              </a:rPr>
              <a:t>coorelation</a:t>
            </a:r>
            <a:r>
              <a:rPr lang="en-IN" sz="1600" dirty="0" smtClean="0">
                <a:solidFill>
                  <a:srgbClr val="0070C0"/>
                </a:solidFill>
                <a:latin typeface="Times New Roman"/>
                <a:ea typeface="Times New Roman"/>
                <a:cs typeface="Times New Roman"/>
                <a:sym typeface="Times New Roman"/>
              </a:rPr>
              <a:t> (0.95.</a:t>
            </a:r>
            <a:endParaRPr/>
          </a:p>
        </p:txBody>
      </p:sp>
      <p:pic>
        <p:nvPicPr>
          <p:cNvPr id="6146" name="Picture 2"/>
          <p:cNvPicPr>
            <a:picLocks noChangeAspect="1" noChangeArrowheads="1"/>
          </p:cNvPicPr>
          <p:nvPr/>
        </p:nvPicPr>
        <p:blipFill>
          <a:blip r:embed="rId3"/>
          <a:srcRect/>
          <a:stretch>
            <a:fillRect/>
          </a:stretch>
        </p:blipFill>
        <p:spPr bwMode="auto">
          <a:xfrm>
            <a:off x="809297" y="416328"/>
            <a:ext cx="6873766" cy="329185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Challenges</a:t>
            </a:r>
            <a:endParaRPr/>
          </a:p>
        </p:txBody>
      </p:sp>
      <p:sp>
        <p:nvSpPr>
          <p:cNvPr id="152" name="Google Shape;152;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Understanding the columns of the dataset </a:t>
            </a:r>
            <a:endParaRPr/>
          </a:p>
          <a:p>
            <a:pPr marL="457200" lvl="0" indent="-342900" algn="l" rtl="0">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were many missing values in the dataset and removing the missing value columns.</a:t>
            </a:r>
            <a:endParaRPr/>
          </a:p>
          <a:p>
            <a:pPr marL="457200" lvl="0" indent="-342900" algn="l" rtl="0">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Adding up the guests and stay columns which required for analysis </a:t>
            </a:r>
            <a:endParaRPr/>
          </a:p>
          <a:p>
            <a:pPr marL="457200" lvl="0" indent="-342900" algn="l" rtl="0">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Finding the right graph for analysis of the dataset</a:t>
            </a:r>
            <a:endParaRPr/>
          </a:p>
          <a:p>
            <a:pPr marL="457200" lvl="0" indent="-228600" algn="l" rtl="0">
              <a:lnSpc>
                <a:spcPct val="115000"/>
              </a:lnSpc>
              <a:spcBef>
                <a:spcPts val="0"/>
              </a:spcBef>
              <a:spcAft>
                <a:spcPts val="0"/>
              </a:spcAft>
              <a:buClr>
                <a:srgbClr val="0070C0"/>
              </a:buClr>
              <a:buSzPts val="1800"/>
              <a:buNone/>
            </a:pP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Content</a:t>
            </a:r>
            <a:endParaRPr/>
          </a:p>
        </p:txBody>
      </p:sp>
      <p:sp>
        <p:nvSpPr>
          <p:cNvPr id="59" name="Google Shape;59;p2"/>
          <p:cNvSpPr txBox="1">
            <a:spLocks noGrp="1"/>
          </p:cNvSpPr>
          <p:nvPr>
            <p:ph type="body" idx="1"/>
          </p:nvPr>
        </p:nvSpPr>
        <p:spPr>
          <a:xfrm>
            <a:off x="283779" y="1166647"/>
            <a:ext cx="8548521" cy="340222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Problem Statements</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Data Summary</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Exploratory Data Analysis</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EDA For Hotel Booking Analysis</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Charts</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Correlation Matrix</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Challenges</a:t>
            </a:r>
            <a:endParaRPr/>
          </a:p>
          <a:p>
            <a:pPr marL="457200" lvl="0" indent="-342900" algn="l" rtl="0">
              <a:lnSpc>
                <a:spcPct val="115000"/>
              </a:lnSpc>
              <a:spcBef>
                <a:spcPts val="0"/>
              </a:spcBef>
              <a:spcAft>
                <a:spcPts val="0"/>
              </a:spcAft>
              <a:buClr>
                <a:srgbClr val="0070C0"/>
              </a:buClr>
              <a:buSzPts val="1800"/>
              <a:buFont typeface="Arial"/>
              <a:buAutoNum type="arabicPeriod"/>
            </a:pPr>
            <a:r>
              <a:rPr lang="en-IN" sz="1600" b="1">
                <a:solidFill>
                  <a:srgbClr val="0070C0"/>
                </a:solidFill>
                <a:latin typeface="Times New Roman"/>
                <a:ea typeface="Times New Roman"/>
                <a:cs typeface="Times New Roman"/>
                <a:sym typeface="Times New Roman"/>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CONCLUSION</a:t>
            </a:r>
            <a:endParaRPr/>
          </a:p>
        </p:txBody>
      </p:sp>
      <p:pic>
        <p:nvPicPr>
          <p:cNvPr id="11266" name="Picture 2"/>
          <p:cNvPicPr>
            <a:picLocks noChangeAspect="1" noChangeArrowheads="1"/>
          </p:cNvPicPr>
          <p:nvPr/>
        </p:nvPicPr>
        <p:blipFill>
          <a:blip r:embed="rId3"/>
          <a:srcRect r="23399"/>
          <a:stretch>
            <a:fillRect/>
          </a:stretch>
        </p:blipFill>
        <p:spPr bwMode="auto">
          <a:xfrm>
            <a:off x="250370" y="1106812"/>
            <a:ext cx="8665030" cy="365024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90250" y="450150"/>
            <a:ext cx="812815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latin typeface="Times New Roman"/>
                <a:ea typeface="Times New Roman"/>
                <a:cs typeface="Times New Roman"/>
                <a:sym typeface="Times New Roman"/>
              </a:rPr>
              <a:t>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Problem Statement</a:t>
            </a:r>
            <a:endParaRPr/>
          </a:p>
        </p:txBody>
      </p:sp>
      <p:sp>
        <p:nvSpPr>
          <p:cNvPr id="65" name="Google Shape;6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Yearly Bookings Of Hotel.</a:t>
            </a:r>
            <a:endParaRPr/>
          </a:p>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Monthly Bookings Of Hotel.</a:t>
            </a:r>
            <a:endParaRPr/>
          </a:p>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Country of Guests Visiting Hotel.</a:t>
            </a:r>
            <a:endParaRPr/>
          </a:p>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Bookings By Market Segment.</a:t>
            </a:r>
            <a:endParaRPr/>
          </a:p>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Hotel Prices.</a:t>
            </a:r>
            <a:endParaRPr/>
          </a:p>
          <a:p>
            <a:pPr marL="457200" lvl="0" indent="-342900" algn="l" rtl="0">
              <a:lnSpc>
                <a:spcPct val="200000"/>
              </a:lnSpc>
              <a:spcBef>
                <a:spcPts val="0"/>
              </a:spcBef>
              <a:spcAft>
                <a:spcPts val="0"/>
              </a:spcAft>
              <a:buClr>
                <a:srgbClr val="0070C0"/>
              </a:buClr>
              <a:buSzPts val="1800"/>
              <a:buChar char="●"/>
            </a:pPr>
            <a:r>
              <a:rPr lang="en-IN" dirty="0">
                <a:solidFill>
                  <a:srgbClr val="0070C0"/>
                </a:solidFill>
                <a:latin typeface="Times New Roman"/>
                <a:ea typeface="Times New Roman"/>
                <a:cs typeface="Times New Roman"/>
                <a:sym typeface="Times New Roman"/>
              </a:rPr>
              <a:t>Analysis Based on Length Of In The Hotel.</a:t>
            </a:r>
            <a:endParaRPr>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Data summary</a:t>
            </a:r>
            <a:endParaRPr/>
          </a:p>
        </p:txBody>
      </p:sp>
      <p:sp>
        <p:nvSpPr>
          <p:cNvPr id="71" name="Google Shape;7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the Hotel booking analysis project there is a Dataset which contains Booking information for city and resort hotels.</a:t>
            </a:r>
            <a:endParaRPr/>
          </a:p>
          <a:p>
            <a:pPr marL="457200" lvl="0" indent="-342900" algn="l" rtl="0">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has total of 32 columns and 119390 rows.</a:t>
            </a:r>
            <a:endParaRPr/>
          </a:p>
          <a:p>
            <a:pPr marL="457200" lvl="0" indent="-342900" algn="l" rtl="0">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spans over 3 years that is 2015, 2016 &amp; 2017.</a:t>
            </a:r>
            <a:endParaRPr/>
          </a:p>
          <a:p>
            <a:pPr marL="457200" lvl="0" indent="-342900" algn="l" rtl="0">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contains information on Length of stays, Numbers of guests, Bookings of hotel among other things.</a:t>
            </a:r>
            <a:endParaRPr/>
          </a:p>
          <a:p>
            <a:pPr marL="457200" lvl="0" indent="-228600" algn="l" rtl="0">
              <a:lnSpc>
                <a:spcPct val="115000"/>
              </a:lnSpc>
              <a:spcBef>
                <a:spcPts val="0"/>
              </a:spcBef>
              <a:spcAft>
                <a:spcPts val="0"/>
              </a:spcAft>
              <a:buClr>
                <a:srgbClr val="0070C0"/>
              </a:buClr>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70C0"/>
              </a:buClr>
              <a:buSzPts val="1800"/>
              <a:buNone/>
            </a:pP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Exploratory</a:t>
            </a:r>
            <a:r>
              <a:rPr lang="en-IN"/>
              <a:t> Data Analysis</a:t>
            </a:r>
            <a:endParaRPr/>
          </a:p>
        </p:txBody>
      </p:sp>
      <p:sp>
        <p:nvSpPr>
          <p:cNvPr id="77" name="Google Shape;7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Exploratory Data Analysis is also known as EDA, is the process of interpreting datasets by summarizing their key properties and frequently visualizing them.</a:t>
            </a:r>
            <a:endParaRPr/>
          </a:p>
          <a:p>
            <a:pPr marL="457200" lvl="0" indent="-342900" algn="l" rtl="0">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refers to the critical process of performing initial investigation on dataset so as discover the patterns, to spot anomalies, to test hypothesis, and to check assumptions with the help of summary statistics and graphical representation. </a:t>
            </a:r>
            <a:endParaRPr/>
          </a:p>
          <a:p>
            <a:pPr marL="457200" lvl="0" indent="-342900" algn="l" rtl="0">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EDA, plotting options include Box plots, Line plots, Scatter plots and many more.</a:t>
            </a:r>
            <a:endParaRPr/>
          </a:p>
          <a:p>
            <a:pPr marL="457200" lvl="0" indent="-342900" algn="l" rtl="0">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always comes first when conducting a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EDA For Hotel Booking Analysis</a:t>
            </a:r>
            <a:endParaRPr/>
          </a:p>
        </p:txBody>
      </p:sp>
      <p:sp>
        <p:nvSpPr>
          <p:cNvPr id="83" name="Google Shape;83;p6"/>
          <p:cNvSpPr txBox="1">
            <a:spLocks noGrp="1"/>
          </p:cNvSpPr>
          <p:nvPr>
            <p:ph type="body" idx="1"/>
          </p:nvPr>
        </p:nvSpPr>
        <p:spPr>
          <a:xfrm>
            <a:off x="311700" y="1152474"/>
            <a:ext cx="8520600" cy="392352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order to identify the length of stay, prices of hotel, bookings made and comparing of hotel types, we conducted Exploratory Data Analysis on the Hotel Booking Dataset.</a:t>
            </a:r>
            <a:endParaRPr/>
          </a:p>
          <a:p>
            <a:pPr marL="457200" lvl="0" indent="-342900" algn="l" rtl="0">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means analysing the provided dataset and to look for patterns and assumptions.</a:t>
            </a:r>
            <a:endParaRPr/>
          </a:p>
          <a:p>
            <a:pPr marL="457200" lvl="0" indent="-342900" algn="l" rtl="0">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are attributes in the dataset, including years, months, days, countries, guests and many more.</a:t>
            </a:r>
            <a:endParaRPr/>
          </a:p>
          <a:p>
            <a:pPr marL="457200" lvl="0" indent="-228600" algn="l" rtl="0">
              <a:lnSpc>
                <a:spcPct val="100000"/>
              </a:lnSpc>
              <a:spcBef>
                <a:spcPts val="0"/>
              </a:spcBef>
              <a:spcAft>
                <a:spcPts val="0"/>
              </a:spcAft>
              <a:buClr>
                <a:srgbClr val="0070C0"/>
              </a:buClr>
              <a:buSzPts val="1800"/>
              <a:buNone/>
            </a:pP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311700" y="400050"/>
            <a:ext cx="8520600" cy="5572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Hotel Wise Yearly Booking</a:t>
            </a:r>
            <a:endParaRPr>
              <a:latin typeface="Times New Roman"/>
              <a:ea typeface="Times New Roman"/>
              <a:cs typeface="Times New Roman"/>
              <a:sym typeface="Times New Roman"/>
            </a:endParaRPr>
          </a:p>
        </p:txBody>
      </p:sp>
      <p:sp>
        <p:nvSpPr>
          <p:cNvPr id="89" name="Google Shape;89;p7"/>
          <p:cNvSpPr txBox="1">
            <a:spLocks noGrp="1"/>
          </p:cNvSpPr>
          <p:nvPr>
            <p:ph type="body" idx="1"/>
          </p:nvPr>
        </p:nvSpPr>
        <p:spPr>
          <a:xfrm>
            <a:off x="311700" y="957264"/>
            <a:ext cx="8520600" cy="4071936"/>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IN" dirty="0"/>
              <a:t>          </a:t>
            </a: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endParaRPr>
              <a:solidFill>
                <a:srgbClr val="0070C0"/>
              </a:solidFill>
            </a:endParaRPr>
          </a:p>
          <a:p>
            <a:pPr marL="114300" lvl="0" indent="0" algn="l" rtl="0">
              <a:lnSpc>
                <a:spcPct val="115000"/>
              </a:lnSpc>
              <a:spcBef>
                <a:spcPts val="0"/>
              </a:spcBef>
              <a:spcAft>
                <a:spcPts val="0"/>
              </a:spcAft>
              <a:buSzPts val="1800"/>
              <a:buNone/>
            </a:pPr>
            <a:r>
              <a:rPr lang="en-IN" dirty="0">
                <a:solidFill>
                  <a:srgbClr val="0070C0"/>
                </a:solidFill>
              </a:rPr>
              <a:t> </a:t>
            </a:r>
            <a:endParaRPr/>
          </a:p>
          <a:p>
            <a:pPr marL="114300" lvl="0" indent="0" algn="l" rtl="0">
              <a:lnSpc>
                <a:spcPct val="115000"/>
              </a:lnSpc>
              <a:spcBef>
                <a:spcPts val="0"/>
              </a:spcBef>
              <a:spcAft>
                <a:spcPts val="0"/>
              </a:spcAft>
              <a:buSzPts val="1800"/>
              <a:buNone/>
            </a:pPr>
            <a:endParaRPr sz="1600">
              <a:solidFill>
                <a:srgbClr val="0070C0"/>
              </a:solidFill>
            </a:endParaRPr>
          </a:p>
          <a:p>
            <a:pPr marL="114300" lvl="0" indent="0" algn="l" rtl="0">
              <a:lnSpc>
                <a:spcPct val="115000"/>
              </a:lnSpc>
              <a:spcBef>
                <a:spcPts val="0"/>
              </a:spcBef>
              <a:spcAft>
                <a:spcPts val="0"/>
              </a:spcAft>
              <a:buSzPts val="1800"/>
              <a:buNone/>
            </a:pPr>
            <a:r>
              <a:rPr lang="en-IN" sz="1600" dirty="0">
                <a:solidFill>
                  <a:srgbClr val="0070C0"/>
                </a:solidFill>
              </a:rPr>
              <a:t>The above graphs shows the Booking across years is higher for city hotel than resort hotel and most booking are in 2016 compared to 2015 and 2017.</a:t>
            </a:r>
            <a:endParaRPr/>
          </a:p>
        </p:txBody>
      </p:sp>
      <p:pic>
        <p:nvPicPr>
          <p:cNvPr id="1026" name="Picture 2"/>
          <p:cNvPicPr>
            <a:picLocks noChangeAspect="1" noChangeArrowheads="1"/>
          </p:cNvPicPr>
          <p:nvPr/>
        </p:nvPicPr>
        <p:blipFill>
          <a:blip r:embed="rId3"/>
          <a:srcRect/>
          <a:stretch>
            <a:fillRect/>
          </a:stretch>
        </p:blipFill>
        <p:spPr bwMode="auto">
          <a:xfrm>
            <a:off x="1091927" y="903066"/>
            <a:ext cx="6286335" cy="345285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11700" y="171765"/>
            <a:ext cx="8520600" cy="540813"/>
          </a:xfrm>
          <a:prstGeom prst="rect">
            <a:avLst/>
          </a:prstGeom>
          <a:noFill/>
          <a:ln>
            <a:noFill/>
          </a:ln>
        </p:spPr>
        <p:txBody>
          <a:bodyPr spcFirstLastPara="1" wrap="square" lIns="91425" tIns="91425" rIns="91425" bIns="91425" anchor="t" anchorCtr="0">
            <a:noAutofit/>
          </a:bodyPr>
          <a:lstStyle/>
          <a:p>
            <a:r>
              <a:rPr lang="en-IN" dirty="0" smtClean="0"/>
              <a:t>Distribution Channels of Booking</a:t>
            </a:r>
            <a:br>
              <a:rPr lang="en-IN" dirty="0" smtClean="0"/>
            </a:br>
            <a:endParaRPr/>
          </a:p>
        </p:txBody>
      </p:sp>
      <p:sp>
        <p:nvSpPr>
          <p:cNvPr id="96" name="Google Shape;96;p8"/>
          <p:cNvSpPr txBox="1">
            <a:spLocks noGrp="1"/>
          </p:cNvSpPr>
          <p:nvPr>
            <p:ph type="body" idx="1"/>
          </p:nvPr>
        </p:nvSpPr>
        <p:spPr>
          <a:xfrm>
            <a:off x="311700" y="1035844"/>
            <a:ext cx="8520600" cy="405765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indent="-228600">
              <a:buNone/>
            </a:pPr>
            <a:r>
              <a:rPr lang="en-IN" sz="1600" dirty="0" smtClean="0"/>
              <a:t>From the pie chart I can conclude that approx 49% people book the hotel by the Online TA.</a:t>
            </a:r>
          </a:p>
          <a:p>
            <a:r>
              <a:rPr lang="en-IN" sz="1600" dirty="0" smtClean="0">
                <a:solidFill>
                  <a:schemeClr val="accent2"/>
                </a:solidFill>
              </a:rPr>
              <a:t>From the pie chart I can conclude that approx 49% people book the hotel by the Online TA.</a:t>
            </a: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IN" sz="1600" dirty="0">
                <a:solidFill>
                  <a:srgbClr val="0070C0"/>
                </a:solidFill>
                <a:latin typeface="Times New Roman"/>
                <a:ea typeface="Times New Roman"/>
                <a:cs typeface="Times New Roman"/>
                <a:sym typeface="Times New Roman"/>
              </a:rPr>
              <a:t>    </a:t>
            </a:r>
            <a:endParaRPr/>
          </a:p>
          <a:p>
            <a:pPr marL="457200" lvl="0" indent="-342900" algn="l" rtl="0">
              <a:lnSpc>
                <a:spcPct val="115000"/>
              </a:lnSpc>
              <a:spcBef>
                <a:spcPts val="0"/>
              </a:spcBef>
              <a:spcAft>
                <a:spcPts val="0"/>
              </a:spcAft>
              <a:buSzPts val="1800"/>
              <a:buChar char="●"/>
            </a:pPr>
            <a:r>
              <a:rPr lang="en-IN" sz="1600" b="1" dirty="0" smtClean="0">
                <a:solidFill>
                  <a:srgbClr val="0070C0"/>
                </a:solidFill>
                <a:latin typeface="Times New Roman"/>
                <a:ea typeface="Times New Roman"/>
                <a:cs typeface="Times New Roman"/>
                <a:sym typeface="Times New Roman"/>
              </a:rPr>
              <a:t>.</a:t>
            </a:r>
            <a:endParaRPr b="1"/>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1410685" y="906680"/>
            <a:ext cx="5242363" cy="35442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a:ea typeface="Times New Roman"/>
                <a:cs typeface="Times New Roman"/>
                <a:sym typeface="Times New Roman"/>
              </a:rPr>
              <a:t>Country Wise Guests</a:t>
            </a:r>
            <a:endParaRPr/>
          </a:p>
        </p:txBody>
      </p:sp>
      <p:sp>
        <p:nvSpPr>
          <p:cNvPr id="103" name="Google Shape;103;p9"/>
          <p:cNvSpPr txBox="1">
            <a:spLocks noGrp="1"/>
          </p:cNvSpPr>
          <p:nvPr>
            <p:ph type="body" idx="1"/>
          </p:nvPr>
        </p:nvSpPr>
        <p:spPr>
          <a:xfrm>
            <a:off x="311700" y="1152474"/>
            <a:ext cx="8520600" cy="381957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IN">
                <a:solidFill>
                  <a:srgbClr val="0070C0"/>
                </a:solidFill>
                <a:latin typeface="Times New Roman"/>
                <a:ea typeface="Times New Roman"/>
                <a:cs typeface="Times New Roman"/>
                <a:sym typeface="Times New Roman"/>
              </a:rPr>
              <a:t>          </a:t>
            </a:r>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None/>
            </a:pPr>
            <a:endParaRPr>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solidFill>
                <a:srgbClr val="0070C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The above Bar chart shows most of the guests from Portugal and other European Countries</a:t>
            </a:r>
            <a:endParaRPr/>
          </a:p>
        </p:txBody>
      </p:sp>
      <p:pic>
        <p:nvPicPr>
          <p:cNvPr id="2050" name="Picture 2"/>
          <p:cNvPicPr>
            <a:picLocks noChangeAspect="1" noChangeArrowheads="1"/>
          </p:cNvPicPr>
          <p:nvPr/>
        </p:nvPicPr>
        <p:blipFill>
          <a:blip r:embed="rId3"/>
          <a:srcRect/>
          <a:stretch>
            <a:fillRect/>
          </a:stretch>
        </p:blipFill>
        <p:spPr bwMode="auto">
          <a:xfrm>
            <a:off x="1127211" y="965898"/>
            <a:ext cx="6618910" cy="363287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623</Words>
  <PresentationFormat>On-screen Show (16:9)</PresentationFormat>
  <Paragraphs>155</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Montserrat</vt:lpstr>
      <vt:lpstr>Times New Roman</vt:lpstr>
      <vt:lpstr>Simple Light</vt:lpstr>
      <vt:lpstr>                                      Capstone project                     Hotel Booking Analysis                    Project Type: EDA                       Contribution : Sachin Kumar                                                                                                                       </vt:lpstr>
      <vt:lpstr>Content</vt:lpstr>
      <vt:lpstr>Problem Statement</vt:lpstr>
      <vt:lpstr>Data summary</vt:lpstr>
      <vt:lpstr>Exploratory Data Analysis</vt:lpstr>
      <vt:lpstr>EDA For Hotel Booking Analysis</vt:lpstr>
      <vt:lpstr>Hotel Wise Yearly Booking</vt:lpstr>
      <vt:lpstr>Distribution Channels of Booking </vt:lpstr>
      <vt:lpstr>Country Wise Guests</vt:lpstr>
      <vt:lpstr>     </vt:lpstr>
      <vt:lpstr>Most Preferred Food</vt:lpstr>
      <vt:lpstr>Booking cancellation Analysis </vt:lpstr>
      <vt:lpstr>Month Wise ADR</vt:lpstr>
      <vt:lpstr>Relationship B/W ADR &amp; Total_stay</vt:lpstr>
      <vt:lpstr>Number of Booking in Each Month</vt:lpstr>
      <vt:lpstr>Most preferred Room type </vt:lpstr>
      <vt:lpstr>Customer Type &amp; Parking required  </vt:lpstr>
      <vt:lpstr>Correlation Between The Numerical Data </vt:lpstr>
      <vt:lpstr>Challenges</vt:lpstr>
      <vt:lpstr>CONCLUSION</vt:lpstr>
      <vt:lpstr>                   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Project Type: EDA                       Contribution : Sachin Kumar</dc:title>
  <dc:creator>Sachin Kumar</dc:creator>
  <cp:lastModifiedBy>Sachin Kumar</cp:lastModifiedBy>
  <cp:revision>15</cp:revision>
  <dcterms:modified xsi:type="dcterms:W3CDTF">2023-06-06T15:18:14Z</dcterms:modified>
</cp:coreProperties>
</file>