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01" name="Google Shape;1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281333" y="296333"/>
            <a:ext cx="352778" cy="288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14" name="Google Shape;1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126" name="Google Shape;1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and Content">
  <p:cSld name="10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2" name="Google Shape;1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and Content">
  <p:cSld name="11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and Content">
  <p:cSld name="12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44" name="Google Shape;14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7281333" y="296333"/>
            <a:ext cx="352778" cy="288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481138" y="2851150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80559" y="1314374"/>
            <a:ext cx="4215241" cy="4811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648199" y="1314374"/>
            <a:ext cx="4196783" cy="481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80559" y="1284057"/>
            <a:ext cx="421682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4"/>
          <p:cNvSpPr txBox="1"/>
          <p:nvPr>
            <p:ph idx="2" type="body"/>
          </p:nvPr>
        </p:nvSpPr>
        <p:spPr>
          <a:xfrm>
            <a:off x="280559" y="1923819"/>
            <a:ext cx="4216829" cy="426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1" name="Google Shape;161;p24"/>
          <p:cNvSpPr txBox="1"/>
          <p:nvPr>
            <p:ph idx="3" type="body"/>
          </p:nvPr>
        </p:nvSpPr>
        <p:spPr>
          <a:xfrm>
            <a:off x="4645025" y="1284057"/>
            <a:ext cx="419995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4"/>
          <p:cNvSpPr txBox="1"/>
          <p:nvPr>
            <p:ph idx="4" type="body"/>
          </p:nvPr>
        </p:nvSpPr>
        <p:spPr>
          <a:xfrm>
            <a:off x="4645025" y="1923819"/>
            <a:ext cx="4199958" cy="426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6" name="Google Shape;18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 rot="5400000">
            <a:off x="2142108" y="-576711"/>
            <a:ext cx="4841326" cy="856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4126087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" id="35" name="Google Shape;35;p5"/>
          <p:cNvSpPr/>
          <p:nvPr/>
        </p:nvSpPr>
        <p:spPr>
          <a:xfrm>
            <a:off x="0" y="0"/>
            <a:ext cx="9142413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1.jp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1371600" y="3886200"/>
            <a:ext cx="6400800" cy="898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2003778" y="2356556"/>
            <a:ext cx="1120422" cy="11288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3" y="0"/>
            <a:ext cx="91424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80559" y="584766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1371600" y="3773467"/>
            <a:ext cx="6400800" cy="63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>
                <a:solidFill>
                  <a:schemeClr val="dk1"/>
                </a:solidFill>
              </a:rPr>
              <a:t>Intoduction to Flexbox Properties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5318197" y="4537832"/>
            <a:ext cx="2673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Rohit Kr Vashishtha &amp; Robin Mehra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5932438" y="3288457"/>
            <a:ext cx="102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flex-direction Property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flex-direction</a:t>
            </a:r>
            <a:r>
              <a:rPr lang="en-IN" sz="1600"/>
              <a:t>: defines the direction items are placed in the container, and accepts the following values: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row</a:t>
            </a:r>
            <a:r>
              <a:rPr lang="en-IN" sz="1600"/>
              <a:t>: Items are placed the same as the text direction.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row-reverse</a:t>
            </a:r>
            <a:r>
              <a:rPr lang="en-IN" sz="1600"/>
              <a:t>: Items are placed opposite to the text direction.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column</a:t>
            </a:r>
            <a:r>
              <a:rPr lang="en-IN" sz="1600"/>
              <a:t>: Items are placed top to bottom.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column-reverse</a:t>
            </a:r>
            <a:r>
              <a:rPr lang="en-IN" sz="1600"/>
              <a:t>: Items are placed bottom to top.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flex-direction-illustration"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862" y="3428999"/>
            <a:ext cx="2371725" cy="193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flex-wrap Property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280559" y="1477107"/>
            <a:ext cx="8564424" cy="478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flex-wrap: nowrap | wrap | wrap-reverse</a:t>
            </a:r>
            <a:r>
              <a:rPr b="1" lang="en-IN" sz="1600"/>
              <a:t>row</a:t>
            </a:r>
            <a:r>
              <a:rPr lang="en-IN" sz="1600"/>
              <a:t>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Items are placed the same as the text direction.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nowrap: </a:t>
            </a:r>
            <a:r>
              <a:rPr lang="en-IN" sz="1600"/>
              <a:t>Every item is fit to a single line.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wrap: </a:t>
            </a:r>
            <a:r>
              <a:rPr lang="en-IN" sz="1600"/>
              <a:t>Items wrap around to additional lines.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wrap-reverse</a:t>
            </a:r>
            <a:r>
              <a:rPr lang="en-IN" sz="1600"/>
              <a:t>: Items wrap around to additional lines in reverse.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flex-wrap-illustration"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942" y="3228583"/>
            <a:ext cx="3581792" cy="2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flex-flow Property</a:t>
            </a:r>
            <a:endParaRPr b="1"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280559" y="1477107"/>
            <a:ext cx="8564424" cy="478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The two properties flex-direction and flex-wrap are used so often together that the shorthand property flex-flow was created to combine them. This shorthand property accepts the value of one of the two properties separated by a space.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For example, you can use flex-flow: row wrap to set rows and wrap them.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2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div {</a:t>
            </a:r>
            <a:br>
              <a:rPr lang="en-IN"/>
            </a:br>
            <a:r>
              <a:rPr lang="en-IN"/>
              <a:t>    display: flex;</a:t>
            </a:r>
            <a:br>
              <a:rPr lang="en-IN"/>
            </a:br>
            <a:r>
              <a:rPr lang="en-IN"/>
              <a:t>    flex-flow: row-reverse wrap;</a:t>
            </a:r>
            <a:br>
              <a:rPr lang="en-IN"/>
            </a:br>
            <a:r>
              <a:rPr lang="en-IN"/>
              <a:t>}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Order</a:t>
            </a:r>
            <a:endParaRPr b="1"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Sometimes reversing the row or column order of a container is not enough. In these cases, we can apply the order property to individual items. By default, items have a value of 0, but we can use this property to set it to a positive or negative integer value.</a:t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Order &lt;integer&gt;</a:t>
            </a:r>
            <a:endParaRPr sz="1600"/>
          </a:p>
        </p:txBody>
      </p:sp>
      <p:pic>
        <p:nvPicPr>
          <p:cNvPr descr="order-illustration"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82" y="2781891"/>
            <a:ext cx="3913401" cy="3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899" y="1557298"/>
            <a:ext cx="5223349" cy="391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2219172"/>
            <a:ext cx="8564562" cy="297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80559" y="688150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Agenda</a:t>
            </a:r>
            <a:endParaRPr b="1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80559" y="1284838"/>
            <a:ext cx="8564424" cy="484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60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What is Flexbox</a:t>
            </a:r>
            <a:endParaRPr sz="1800"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Syntax</a:t>
            </a:r>
            <a:endParaRPr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Browser Support</a:t>
            </a:r>
            <a:endParaRPr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The Keys to a Flexbox Layout</a:t>
            </a:r>
            <a:endParaRPr sz="1800"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Introduction to flexbox properties: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justify-content 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align-items/align-self 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align-content  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flex-direction 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flex-wrap 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flex-flow Property</a:t>
            </a:r>
            <a:endParaRPr/>
          </a:p>
          <a:p>
            <a:pPr indent="-342900" lvl="1" marL="8032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/>
              <a:t>Order</a:t>
            </a:r>
            <a:endParaRPr sz="1800"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Demos</a:t>
            </a:r>
            <a:endParaRPr sz="1800"/>
          </a:p>
          <a:p>
            <a:pPr indent="-342900" lvl="0" marL="3460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Exercises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br>
              <a:rPr b="1" lang="en-IN" sz="2520" cap="none"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520">
                <a:latin typeface="Calibri"/>
                <a:ea typeface="Calibri"/>
                <a:cs typeface="Calibri"/>
                <a:sym typeface="Calibri"/>
              </a:rPr>
              <a:t>What is flexbox?</a:t>
            </a:r>
            <a:br>
              <a:rPr b="1" lang="en-IN" sz="2520" cap="none">
                <a:latin typeface="Calibri"/>
                <a:ea typeface="Calibri"/>
                <a:cs typeface="Calibri"/>
                <a:sym typeface="Calibri"/>
              </a:rPr>
            </a:b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Flexbox  is </a:t>
            </a:r>
            <a:r>
              <a:rPr b="1" lang="en-IN" sz="2000"/>
              <a:t>Flexible Box Layout Module</a:t>
            </a:r>
            <a:r>
              <a:rPr lang="en-IN" sz="2000"/>
              <a:t> 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It is mainly a flexible container inshort flexbox 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CSS floats and clearfix hacks are very much popular to get proper multi-column layouts. 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Flexbox is an alternative for this.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In future it can overcome Floats and clearfixs.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It’s great for mobile screens and responsive content for dynamic layouts and webapps.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Syntax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/>
              <a:t>HTML: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&lt;div class="flex-container"&gt; </a:t>
            </a:r>
            <a:endParaRPr sz="1400"/>
          </a:p>
          <a:p>
            <a:pPr indent="0" lvl="2" marL="800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&lt;div class="flex-item"&gt;flex item 1&lt;/div&gt; </a:t>
            </a:r>
            <a:endParaRPr sz="1400"/>
          </a:p>
          <a:p>
            <a:pPr indent="0" lvl="2" marL="800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&lt;div class="flex-item"&gt;flex item 2&lt;/div&gt; </a:t>
            </a:r>
            <a:endParaRPr sz="1400"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/>
              <a:t>CSS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.flex-container { </a:t>
            </a:r>
            <a:endParaRPr sz="14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display: -webkit-flex;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display: flex;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width: 300px;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height: 240px;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background-color: Silver; </a:t>
            </a:r>
            <a:endParaRPr sz="1200"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} 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.flex-item { </a:t>
            </a:r>
            <a:endParaRPr sz="14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background-color: DeepSkyBlue;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width: 100px; </a:t>
            </a:r>
            <a:endParaRPr sz="1200"/>
          </a:p>
          <a:p>
            <a:pPr indent="0" lvl="2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height: 100px; </a:t>
            </a:r>
            <a:endParaRPr sz="1200"/>
          </a:p>
          <a:p>
            <a:pPr indent="0" lvl="1" marL="400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}</a:t>
            </a:r>
            <a:endParaRPr/>
          </a:p>
        </p:txBody>
      </p:sp>
      <p:pic>
        <p:nvPicPr>
          <p:cNvPr descr="C:\Users\Intelligrape\Desktop\Capture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77" y="2392320"/>
            <a:ext cx="36576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The Keys to a Flexbox Layout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Container: Flex container: display:flex</a:t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Children: flex items: items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Axes: Every flexible box layout follows two axes. </a:t>
            </a:r>
            <a:endParaRPr sz="16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lang="en-IN" sz="1200"/>
              <a:t>The </a:t>
            </a:r>
            <a:r>
              <a:rPr b="1" lang="en-IN" sz="1200"/>
              <a:t>main axis</a:t>
            </a:r>
            <a:r>
              <a:rPr lang="en-IN" sz="1200"/>
              <a:t> is the axis along which the flex items follow each other. </a:t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lang="en-IN" sz="1200"/>
              <a:t>The </a:t>
            </a:r>
            <a:r>
              <a:rPr b="1" lang="en-IN" sz="1200"/>
              <a:t>cross axis</a:t>
            </a:r>
            <a:r>
              <a:rPr lang="en-IN" sz="1200"/>
              <a:t> is the axis perpendicular to the </a:t>
            </a:r>
            <a:r>
              <a:rPr b="1" lang="en-IN" sz="1200"/>
              <a:t>main axis</a:t>
            </a:r>
            <a:r>
              <a:rPr lang="en-IN" sz="1200"/>
              <a:t>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Direction/Flow of items: flex-direction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C:\Users\Intelligrape\Desktop\axis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5307" y="3108138"/>
            <a:ext cx="4824936" cy="287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Browser Support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/>
              <a:t>caniuse.com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display:-webkit-box; /*old prefixed for webkit*/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display:-moz-box; /*old prefixed for mozilla*/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display:-ms-flexbox; /*inbetween prefixed for ie*/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display:-webkit-flex; /*new prefixed for webkit*/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display:flex; /*new*/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descr="C:\Users\Intelligrape\Desktop\browser-support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80" y="2031189"/>
            <a:ext cx="8712284" cy="199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justify-content Property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justify-content: </a:t>
            </a:r>
            <a:r>
              <a:rPr lang="en-IN" sz="1600"/>
              <a:t>aligns items horizontally, (along the main axis) and accepts the following values: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flex-start</a:t>
            </a:r>
            <a:r>
              <a:rPr lang="en-IN" sz="1600"/>
              <a:t>: Items align to the left side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flex-end</a:t>
            </a:r>
            <a:r>
              <a:rPr lang="en-IN" sz="1600"/>
              <a:t>: Items align to the right side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center</a:t>
            </a:r>
            <a:r>
              <a:rPr lang="en-IN" sz="1600"/>
              <a:t>: Items align at the center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space-between</a:t>
            </a:r>
            <a:r>
              <a:rPr lang="en-IN" sz="1600"/>
              <a:t>: Items display with equal spacing between them.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space-around</a:t>
            </a:r>
            <a:r>
              <a:rPr lang="en-IN" sz="1600"/>
              <a:t>: Items display with equal spacing around them.</a:t>
            </a:r>
            <a:endParaRPr/>
          </a:p>
        </p:txBody>
      </p:sp>
      <p:pic>
        <p:nvPicPr>
          <p:cNvPr descr="justify-content-illustration"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707" y="3659074"/>
            <a:ext cx="2970276" cy="245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align-items/align-self Property (same)</a:t>
            </a:r>
            <a:endParaRPr b="1"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align-items:</a:t>
            </a:r>
            <a:r>
              <a:rPr lang="en-IN" sz="1600"/>
              <a:t> aligns items vertically (along the cross axis) and accepts the following values: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flex-start</a:t>
            </a:r>
            <a:r>
              <a:rPr lang="en-IN" sz="1600"/>
              <a:t>: Items align to the top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flex-end</a:t>
            </a:r>
            <a:r>
              <a:rPr lang="en-IN" sz="1600"/>
              <a:t>: Items align to the bottom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center</a:t>
            </a:r>
            <a:r>
              <a:rPr lang="en-IN" sz="1600"/>
              <a:t>: Items align at the vertical center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baseline</a:t>
            </a:r>
            <a:r>
              <a:rPr lang="en-IN" sz="1600"/>
              <a:t>: Items display at the baseline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stretch</a:t>
            </a:r>
            <a:r>
              <a:rPr lang="en-IN" sz="1600"/>
              <a:t>: Items are stretched to fit the container.</a:t>
            </a:r>
            <a:endParaRPr/>
          </a:p>
        </p:txBody>
      </p:sp>
      <p:pic>
        <p:nvPicPr>
          <p:cNvPr descr="align-items-illustration"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586" y="2182524"/>
            <a:ext cx="2748980" cy="398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280559" y="697501"/>
            <a:ext cx="8564424" cy="596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/>
              <a:t>align-content  Property</a:t>
            </a:r>
            <a:endParaRPr b="1"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280559" y="1477107"/>
            <a:ext cx="8564424" cy="425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align-content to set how multiple lines are spaced apart from each other. This property takes the following values: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flex-start:</a:t>
            </a:r>
            <a:r>
              <a:rPr lang="en-IN" sz="1600"/>
              <a:t> Lines are packed at the top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flex-end: </a:t>
            </a:r>
            <a:r>
              <a:rPr lang="en-IN" sz="1600"/>
              <a:t>Lines are packed at the bottom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center: </a:t>
            </a:r>
            <a:r>
              <a:rPr lang="en-IN" sz="1600"/>
              <a:t>Lines are packed at the vertical center of the container.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space-between:</a:t>
            </a:r>
            <a:r>
              <a:rPr lang="en-IN" sz="1600"/>
              <a:t> Lines display with equal spacing between them.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space-around: </a:t>
            </a:r>
            <a:r>
              <a:rPr lang="en-IN" sz="1600"/>
              <a:t>Lines display with equal spacing around them.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/>
              <a:t>Stretch:</a:t>
            </a:r>
            <a:r>
              <a:rPr lang="en-IN" sz="1600"/>
              <a:t> Lines are stretched to fit the container.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NOTE: When there is only one line, align-content has no effect.</a:t>
            </a:r>
            <a:endParaRPr/>
          </a:p>
        </p:txBody>
      </p:sp>
      <p:pic>
        <p:nvPicPr>
          <p:cNvPr descr="C:\Users\Intelligrape\Desktop\align-center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641" y="3498545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