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Roboto"/>
      <p:regular r:id="rId33"/>
      <p:bold r:id="rId34"/>
      <p:italic r:id="rId35"/>
      <p:boldItalic r:id="rId36"/>
    </p:embeddedFont>
    <p:embeddedFont>
      <p:font typeface="Tahoma"/>
      <p:regular r:id="rId37"/>
      <p:bold r:id="rId38"/>
    </p:embeddedFont>
    <p:embeddedFont>
      <p:font typeface="Roboto Mono"/>
      <p:regular r:id="rId39"/>
      <p:bold r:id="rId40"/>
      <p:italic r:id="rId41"/>
      <p:boldItalic r:id="rId42"/>
    </p:embeddedFont>
    <p:embeddedFont>
      <p:font typeface="Questrial"/>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6.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Questrial-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obo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italic.fntdata"/><Relationship Id="rId12" Type="http://schemas.openxmlformats.org/officeDocument/2006/relationships/slide" Target="slides/slide8.xml"/><Relationship Id="rId34" Type="http://schemas.openxmlformats.org/officeDocument/2006/relationships/font" Target="fonts/Roboto-bold.fntdata"/><Relationship Id="rId15" Type="http://schemas.openxmlformats.org/officeDocument/2006/relationships/slide" Target="slides/slide11.xml"/><Relationship Id="rId37" Type="http://schemas.openxmlformats.org/officeDocument/2006/relationships/font" Target="fonts/Tahoma-regular.fntdata"/><Relationship Id="rId14" Type="http://schemas.openxmlformats.org/officeDocument/2006/relationships/slide" Target="slides/slide10.xml"/><Relationship Id="rId36" Type="http://schemas.openxmlformats.org/officeDocument/2006/relationships/font" Target="fonts/Roboto-boldItalic.fntdata"/><Relationship Id="rId17" Type="http://schemas.openxmlformats.org/officeDocument/2006/relationships/slide" Target="slides/slide13.xml"/><Relationship Id="rId39" Type="http://schemas.openxmlformats.org/officeDocument/2006/relationships/font" Target="fonts/RobotoMono-regular.fntdata"/><Relationship Id="rId16" Type="http://schemas.openxmlformats.org/officeDocument/2006/relationships/slide" Target="slides/slide12.xml"/><Relationship Id="rId38" Type="http://schemas.openxmlformats.org/officeDocument/2006/relationships/font" Target="fonts/Tahom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1c554bc32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554bc32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203a6f363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03a6f36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203a6f363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03a6f363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203a6f363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03a6f363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203a6f363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03a6f363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203a6f363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03a6f363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203a6f363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03a6f363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203a6f363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03a6f363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203a6f363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03a6f363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203a6f363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03a6f363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203a6f363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03a6f363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1c554bc32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c554bc32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203a6f363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03a6f363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203a6f3631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03a6f3631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203a6f363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03a6f363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203a6f363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203a6f363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203a6f363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03a6f363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203a6f363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03a6f3631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g203a6f363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03a6f363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2100">
                <a:solidFill>
                  <a:schemeClr val="dk1"/>
                </a:solidFill>
                <a:latin typeface="Tahoma"/>
                <a:ea typeface="Tahoma"/>
                <a:cs typeface="Tahoma"/>
                <a:sym typeface="Tahoma"/>
              </a:rPr>
              <a:t>Point to Remember</a:t>
            </a:r>
            <a:endParaRPr b="1" sz="21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45000"/>
              </a:lnSpc>
              <a:spcBef>
                <a:spcPts val="0"/>
              </a:spcBef>
              <a:spcAft>
                <a:spcPts val="0"/>
              </a:spcAft>
              <a:buClr>
                <a:schemeClr val="dk1"/>
              </a:buClr>
              <a:buSzPts val="1100"/>
              <a:buFont typeface="Arial"/>
              <a:buNone/>
            </a:pP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'views'</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__dirname</a:t>
            </a:r>
            <a:r>
              <a:rPr lang="en" sz="1000">
                <a:solidFill>
                  <a:srgbClr val="24292E"/>
                </a:solidFill>
                <a:highlight>
                  <a:srgbClr val="F6F8FA"/>
                </a:highlight>
                <a:latin typeface="Verdana"/>
                <a:ea typeface="Verdana"/>
                <a:cs typeface="Verdana"/>
                <a:sym typeface="Verdana"/>
              </a:rPr>
              <a:t>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'/public/'</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engine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'html'</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require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'ejs'</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renderFile</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'view engine'</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'html'</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//And</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render</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path</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resolve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'public'</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'about.html'</a:t>
            </a:r>
            <a:r>
              <a:rPr lang="en" sz="1000">
                <a:solidFill>
                  <a:srgbClr val="24292E"/>
                </a:solidFill>
                <a:highlight>
                  <a:srgbClr val="F6F8FA"/>
                </a:highlight>
                <a:latin typeface="Verdana"/>
                <a:ea typeface="Verdana"/>
                <a:cs typeface="Verdana"/>
                <a:sym typeface="Verdana"/>
              </a:rPr>
              <a:t>),{user</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"Great User"</a:t>
            </a:r>
            <a:r>
              <a:rPr lang="en" sz="1000">
                <a:solidFill>
                  <a:srgbClr val="24292E"/>
                </a:solidFill>
                <a:highlight>
                  <a:srgbClr val="F6F8FA"/>
                </a:highlight>
                <a:latin typeface="Verdana"/>
                <a:ea typeface="Verdana"/>
                <a:cs typeface="Verdana"/>
                <a:sym typeface="Verdana"/>
              </a:rPr>
              <a:t>,title</a:t>
            </a:r>
            <a:r>
              <a:rPr lang="en" sz="1000">
                <a:solidFill>
                  <a:srgbClr val="A71D5D"/>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"homepage"</a:t>
            </a:r>
            <a:r>
              <a:rPr lang="en" sz="1000">
                <a:solidFill>
                  <a:srgbClr val="24292E"/>
                </a:solidFill>
                <a:highlight>
                  <a:srgbClr val="F6F8FA"/>
                </a:highlight>
                <a:latin typeface="Verdana"/>
                <a:ea typeface="Verdana"/>
                <a:cs typeface="Verdana"/>
                <a:sym typeface="Verdana"/>
              </a:rPr>
              <a:t>});</a:t>
            </a:r>
            <a:endParaRPr sz="1000">
              <a:solidFill>
                <a:srgbClr val="24292E"/>
              </a:solidFill>
              <a:highlight>
                <a:srgbClr val="F6F8FA"/>
              </a:highlight>
              <a:latin typeface="Verdana"/>
              <a:ea typeface="Verdana"/>
              <a:cs typeface="Verdana"/>
              <a:sym typeface="Verdana"/>
            </a:endParaRPr>
          </a:p>
          <a:p>
            <a:pPr indent="0" lvl="0" marL="0" rtl="0" algn="l">
              <a:lnSpc>
                <a:spcPct val="90000"/>
              </a:lnSpc>
              <a:spcBef>
                <a:spcPts val="750"/>
              </a:spcBef>
              <a:spcAft>
                <a:spcPts val="0"/>
              </a:spcAft>
              <a:buClr>
                <a:schemeClr val="dk1"/>
              </a:buClr>
              <a:buSzPts val="1100"/>
              <a:buFont typeface="Arial"/>
              <a:buNone/>
            </a:pPr>
            <a:r>
              <a:t/>
            </a:r>
            <a:endParaRPr sz="1800">
              <a:solidFill>
                <a:srgbClr val="D9177F"/>
              </a:solidFill>
              <a:latin typeface="Questrial"/>
              <a:ea typeface="Questrial"/>
              <a:cs typeface="Questrial"/>
              <a:sym typeface="Questria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568232ae6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568232ae6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2100">
                <a:solidFill>
                  <a:schemeClr val="dk1"/>
                </a:solidFill>
                <a:latin typeface="Tahoma"/>
                <a:ea typeface="Tahoma"/>
                <a:cs typeface="Tahoma"/>
                <a:sym typeface="Tahoma"/>
              </a:rPr>
              <a:t>Point to Remember</a:t>
            </a:r>
            <a:endParaRPr b="1" sz="2100">
              <a:solidFill>
                <a:schemeClr val="dk1"/>
              </a:solidFill>
              <a:latin typeface="Tahoma"/>
              <a:ea typeface="Tahoma"/>
              <a:cs typeface="Tahoma"/>
              <a:sym typeface="Tahoma"/>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45000"/>
              </a:lnSpc>
              <a:spcBef>
                <a:spcPts val="0"/>
              </a:spcBef>
              <a:spcAft>
                <a:spcPts val="0"/>
              </a:spcAft>
              <a:buClr>
                <a:schemeClr val="dk1"/>
              </a:buClr>
              <a:buSzPts val="1100"/>
              <a:buFont typeface="Arial"/>
              <a:buNone/>
            </a:pP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'views'</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__dirname</a:t>
            </a:r>
            <a:r>
              <a:rPr lang="en" sz="1000">
                <a:solidFill>
                  <a:srgbClr val="24292E"/>
                </a:solidFill>
                <a:highlight>
                  <a:srgbClr val="F6F8FA"/>
                </a:highlight>
                <a:latin typeface="Verdana"/>
                <a:ea typeface="Verdana"/>
                <a:cs typeface="Verdana"/>
                <a:sym typeface="Verdana"/>
              </a:rPr>
              <a:t>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'/public/'</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engine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'html'</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require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'ejs'</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renderFile</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'view engine'</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'html'</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//And</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render</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path</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resolve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'public'</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'about.html'</a:t>
            </a:r>
            <a:r>
              <a:rPr lang="en" sz="1000">
                <a:solidFill>
                  <a:srgbClr val="24292E"/>
                </a:solidFill>
                <a:highlight>
                  <a:srgbClr val="F6F8FA"/>
                </a:highlight>
                <a:latin typeface="Verdana"/>
                <a:ea typeface="Verdana"/>
                <a:cs typeface="Verdana"/>
                <a:sym typeface="Verdana"/>
              </a:rPr>
              <a:t>),{user</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"Great User"</a:t>
            </a:r>
            <a:r>
              <a:rPr lang="en" sz="1000">
                <a:solidFill>
                  <a:srgbClr val="24292E"/>
                </a:solidFill>
                <a:highlight>
                  <a:srgbClr val="F6F8FA"/>
                </a:highlight>
                <a:latin typeface="Verdana"/>
                <a:ea typeface="Verdana"/>
                <a:cs typeface="Verdana"/>
                <a:sym typeface="Verdana"/>
              </a:rPr>
              <a:t>,title</a:t>
            </a:r>
            <a:r>
              <a:rPr lang="en" sz="1000">
                <a:solidFill>
                  <a:srgbClr val="A71D5D"/>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"homepage"</a:t>
            </a:r>
            <a:r>
              <a:rPr lang="en" sz="1000">
                <a:solidFill>
                  <a:srgbClr val="24292E"/>
                </a:solidFill>
                <a:highlight>
                  <a:srgbClr val="F6F8FA"/>
                </a:highlight>
                <a:latin typeface="Verdana"/>
                <a:ea typeface="Verdana"/>
                <a:cs typeface="Verdana"/>
                <a:sym typeface="Verdana"/>
              </a:rPr>
              <a:t>});</a:t>
            </a:r>
            <a:endParaRPr sz="1000">
              <a:solidFill>
                <a:srgbClr val="24292E"/>
              </a:solidFill>
              <a:highlight>
                <a:srgbClr val="F6F8FA"/>
              </a:highlight>
              <a:latin typeface="Verdana"/>
              <a:ea typeface="Verdana"/>
              <a:cs typeface="Verdana"/>
              <a:sym typeface="Verdana"/>
            </a:endParaRPr>
          </a:p>
          <a:p>
            <a:pPr indent="0" lvl="0" marL="0" rtl="0" algn="l">
              <a:lnSpc>
                <a:spcPct val="90000"/>
              </a:lnSpc>
              <a:spcBef>
                <a:spcPts val="750"/>
              </a:spcBef>
              <a:spcAft>
                <a:spcPts val="0"/>
              </a:spcAft>
              <a:buClr>
                <a:schemeClr val="dk1"/>
              </a:buClr>
              <a:buSzPts val="1100"/>
              <a:buFont typeface="Arial"/>
              <a:buNone/>
            </a:pPr>
            <a:r>
              <a:t/>
            </a:r>
            <a:endParaRPr sz="1800">
              <a:solidFill>
                <a:srgbClr val="D9177F"/>
              </a:solidFill>
              <a:latin typeface="Questrial"/>
              <a:ea typeface="Questrial"/>
              <a:cs typeface="Questrial"/>
              <a:sym typeface="Questria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1c66f475f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c66f475f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1c66f475f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c66f475f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203a6f36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03a6f36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203a6f363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03a6f363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203a6f363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03a6f363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203a6f363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03a6f363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203a6f363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03a6f363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203a6f363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03a6f363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7" y="2084520"/>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8"/>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p:nvPr/>
        </p:nvSpPr>
        <p:spPr>
          <a:xfrm>
            <a:off x="48637" y="68092"/>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3" y="2183996"/>
            <a:ext cx="2805774" cy="2312054"/>
            <a:chOff x="671589" y="1726449"/>
            <a:chExt cx="3047436" cy="2511191"/>
          </a:xfrm>
        </p:grpSpPr>
        <p:grpSp>
          <p:nvGrpSpPr>
            <p:cNvPr id="311" name="Google Shape;311;p11"/>
            <p:cNvGrpSpPr/>
            <p:nvPr/>
          </p:nvGrpSpPr>
          <p:grpSpPr>
            <a:xfrm>
              <a:off x="671589" y="1726449"/>
              <a:ext cx="3047436" cy="2511191"/>
              <a:chOff x="5978838" y="1358253"/>
              <a:chExt cx="6047700" cy="4984500"/>
            </a:xfrm>
          </p:grpSpPr>
          <p:pic>
            <p:nvPicPr>
              <p:cNvPr descr="http://gigapple.files.wordpress.com/2010/07/2010imac.png" id="312" name="Google Shape;312;p11"/>
              <p:cNvPicPr preferRelativeResize="0"/>
              <p:nvPr/>
            </p:nvPicPr>
            <p:blipFill rotWithShape="1">
              <a:blip r:embed="rId2">
                <a:alphaModFix/>
              </a:blip>
              <a:srcRect b="9447" l="14702" r="15758" t="539"/>
              <a:stretch/>
            </p:blipFill>
            <p:spPr>
              <a:xfrm>
                <a:off x="5978838" y="1358253"/>
                <a:ext cx="6047700" cy="4984500"/>
              </a:xfrm>
              <a:prstGeom prst="rect">
                <a:avLst/>
              </a:prstGeom>
              <a:noFill/>
              <a:ln>
                <a:noFill/>
              </a:ln>
            </p:spPr>
          </p:pic>
          <p:sp>
            <p:nvSpPr>
              <p:cNvPr id="313" name="Google Shape;313;p11"/>
              <p:cNvSpPr/>
              <p:nvPr/>
            </p:nvSpPr>
            <p:spPr>
              <a:xfrm>
                <a:off x="8755784" y="5125572"/>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4" name="Google Shape;314;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16" name="Google Shape;316;p11"/>
          <p:cNvGrpSpPr/>
          <p:nvPr/>
        </p:nvGrpSpPr>
        <p:grpSpPr>
          <a:xfrm>
            <a:off x="239143" y="1970776"/>
            <a:ext cx="1078621" cy="1078387"/>
            <a:chOff x="508000" y="1302693"/>
            <a:chExt cx="2336700" cy="2336700"/>
          </a:xfrm>
        </p:grpSpPr>
        <p:sp>
          <p:nvSpPr>
            <p:cNvPr id="317" name="Google Shape;317;p11"/>
            <p:cNvSpPr/>
            <p:nvPr/>
          </p:nvSpPr>
          <p:spPr>
            <a:xfrm>
              <a:off x="613218" y="1432380"/>
              <a:ext cx="2126400" cy="2097000"/>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8" name="Google Shape;318;p11"/>
            <p:cNvSpPr/>
            <p:nvPr/>
          </p:nvSpPr>
          <p:spPr>
            <a:xfrm>
              <a:off x="508000" y="1302693"/>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60"/>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9"/>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4"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4"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5" name="Google Shape;325;p11"/>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6" name="Google Shape;326;p11"/>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8"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8" y="1863978"/>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20"/>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1" name="Shape 331"/>
        <p:cNvGrpSpPr/>
        <p:nvPr/>
      </p:nvGrpSpPr>
      <p:grpSpPr>
        <a:xfrm>
          <a:off x="0" y="0"/>
          <a:ext cx="0" cy="0"/>
          <a:chOff x="0" y="0"/>
          <a:chExt cx="0" cy="0"/>
        </a:xfrm>
      </p:grpSpPr>
      <p:sp>
        <p:nvSpPr>
          <p:cNvPr id="332" name="Google Shape;33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33" name="Google Shape;33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4" name="Google Shape;3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9" name="Shape 19"/>
        <p:cNvGrpSpPr/>
        <p:nvPr/>
      </p:nvGrpSpPr>
      <p:grpSpPr>
        <a:xfrm>
          <a:off x="0" y="0"/>
          <a:ext cx="0" cy="0"/>
          <a:chOff x="0" y="0"/>
          <a:chExt cx="0" cy="0"/>
        </a:xfrm>
      </p:grpSpPr>
      <p:sp>
        <p:nvSpPr>
          <p:cNvPr id="20" name="Google Shape;20;p4"/>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1" name="Google Shape;21;p4"/>
          <p:cNvGrpSpPr/>
          <p:nvPr/>
        </p:nvGrpSpPr>
        <p:grpSpPr>
          <a:xfrm>
            <a:off x="1382064" y="1428750"/>
            <a:ext cx="6500400" cy="2702100"/>
            <a:chOff x="1382064" y="1207082"/>
            <a:chExt cx="6500400" cy="2702100"/>
          </a:xfrm>
        </p:grpSpPr>
        <p:cxnSp>
          <p:nvCxnSpPr>
            <p:cNvPr id="22" name="Google Shape;22;p4"/>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3" name="Google Shape;23;p4"/>
            <p:cNvCxnSpPr/>
            <p:nvPr/>
          </p:nvCxnSpPr>
          <p:spPr>
            <a:xfrm rot="10800000">
              <a:off x="1382064" y="2545417"/>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4" name="Google Shape;24;p4"/>
            <p:cNvSpPr/>
            <p:nvPr/>
          </p:nvSpPr>
          <p:spPr>
            <a:xfrm>
              <a:off x="4545164" y="2386470"/>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5" name="Google Shape;25;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 name="Google Shape;28;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6360"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Google Shape;38;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39" name="Google Shape;39;p5"/>
          <p:cNvCxnSpPr/>
          <p:nvPr/>
        </p:nvCxnSpPr>
        <p:spPr>
          <a:xfrm>
            <a:off x="3056210" y="1259077"/>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0" name="Google Shape;40;p5"/>
          <p:cNvCxnSpPr/>
          <p:nvPr/>
        </p:nvCxnSpPr>
        <p:spPr>
          <a:xfrm>
            <a:off x="5943600" y="1259077"/>
            <a:ext cx="0" cy="1572000"/>
          </a:xfrm>
          <a:prstGeom prst="straightConnector1">
            <a:avLst/>
          </a:prstGeom>
          <a:noFill/>
          <a:ln cap="flat" cmpd="sng" w="19050">
            <a:solidFill>
              <a:srgbClr val="7F7F7F"/>
            </a:solidFill>
            <a:prstDash val="dot"/>
            <a:miter lim="8000"/>
            <a:headEnd len="sm" w="sm" type="none"/>
            <a:tailEnd len="sm" w="sm" type="none"/>
          </a:ln>
        </p:spPr>
      </p:cxnSp>
      <p:sp>
        <p:nvSpPr>
          <p:cNvPr id="41" name="Google Shape;41;p5"/>
          <p:cNvSpPr/>
          <p:nvPr>
            <p:ph idx="5" type="pic"/>
          </p:nvPr>
        </p:nvSpPr>
        <p:spPr>
          <a:xfrm>
            <a:off x="131964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6" type="pic"/>
          </p:nvPr>
        </p:nvSpPr>
        <p:spPr>
          <a:xfrm>
            <a:off x="42558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p:nvPr>
            <p:ph idx="7" type="pic"/>
          </p:nvPr>
        </p:nvSpPr>
        <p:spPr>
          <a:xfrm>
            <a:off x="71514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Google Shape;44;p5"/>
          <p:cNvSpPr txBox="1"/>
          <p:nvPr>
            <p:ph idx="8" type="body"/>
          </p:nvPr>
        </p:nvSpPr>
        <p:spPr>
          <a:xfrm>
            <a:off x="45720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5"/>
          <p:cNvSpPr txBox="1"/>
          <p:nvPr>
            <p:ph idx="9" type="body"/>
          </p:nvPr>
        </p:nvSpPr>
        <p:spPr>
          <a:xfrm>
            <a:off x="336296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Google Shape;46;p5"/>
          <p:cNvSpPr txBox="1"/>
          <p:nvPr>
            <p:ph idx="13" type="body"/>
          </p:nvPr>
        </p:nvSpPr>
        <p:spPr>
          <a:xfrm>
            <a:off x="626872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 name="Google Shape;47;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0" name="Google Shape;50;p5"/>
          <p:cNvCxnSpPr/>
          <p:nvPr/>
        </p:nvCxnSpPr>
        <p:spPr>
          <a:xfrm>
            <a:off x="3056210"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1" name="Google Shape;51;p5"/>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2" name="Google Shape;52;p5"/>
          <p:cNvSpPr/>
          <p:nvPr>
            <p:ph idx="17" type="pic"/>
          </p:nvPr>
        </p:nvSpPr>
        <p:spPr>
          <a:xfrm>
            <a:off x="131964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5"/>
          <p:cNvSpPr/>
          <p:nvPr>
            <p:ph idx="18" type="pic"/>
          </p:nvPr>
        </p:nvSpPr>
        <p:spPr>
          <a:xfrm>
            <a:off x="42558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5"/>
          <p:cNvSpPr/>
          <p:nvPr>
            <p:ph idx="19" type="pic"/>
          </p:nvPr>
        </p:nvSpPr>
        <p:spPr>
          <a:xfrm>
            <a:off x="71514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 name="Google Shape;55;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7" name="Google Shape;57;p5"/>
          <p:cNvSpPr txBox="1"/>
          <p:nvPr>
            <p:ph idx="22" type="body"/>
          </p:nvPr>
        </p:nvSpPr>
        <p:spPr>
          <a:xfrm>
            <a:off x="626872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8" name="Shape 58"/>
        <p:cNvGrpSpPr/>
        <p:nvPr/>
      </p:nvGrpSpPr>
      <p:grpSpPr>
        <a:xfrm>
          <a:off x="0" y="0"/>
          <a:ext cx="0" cy="0"/>
          <a:chOff x="0" y="0"/>
          <a:chExt cx="0" cy="0"/>
        </a:xfrm>
      </p:grpSpPr>
      <p:sp>
        <p:nvSpPr>
          <p:cNvPr id="59" name="Google Shape;59;p6"/>
          <p:cNvSpPr txBox="1"/>
          <p:nvPr>
            <p:ph idx="1" type="body"/>
          </p:nvPr>
        </p:nvSpPr>
        <p:spPr>
          <a:xfrm>
            <a:off x="86360"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7"/>
          <p:cNvSpPr txBox="1"/>
          <p:nvPr>
            <p:ph idx="1" type="body"/>
          </p:nvPr>
        </p:nvSpPr>
        <p:spPr>
          <a:xfrm>
            <a:off x="835688"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825" u="none" cap="none" strike="noStrike">
                <a:solidFill>
                  <a:schemeClr val="lt1"/>
                </a:solidFill>
                <a:latin typeface="Questrial"/>
                <a:ea typeface="Questrial"/>
                <a:cs typeface="Questrial"/>
                <a:sym typeface="Questrial"/>
              </a:rPr>
              <a:t>www.tothenew.com </a:t>
            </a:r>
            <a:endParaRPr/>
          </a:p>
        </p:txBody>
      </p:sp>
      <p:sp>
        <p:nvSpPr>
          <p:cNvPr id="68" name="Google Shape;68;p8"/>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1" name="Google Shape;71;p9"/>
          <p:cNvGrpSpPr/>
          <p:nvPr/>
        </p:nvGrpSpPr>
        <p:grpSpPr>
          <a:xfrm>
            <a:off x="881813" y="1179053"/>
            <a:ext cx="5362956" cy="3200522"/>
            <a:chOff x="881813" y="1179053"/>
            <a:chExt cx="5362956" cy="3200522"/>
          </a:xfrm>
        </p:grpSpPr>
        <p:grpSp>
          <p:nvGrpSpPr>
            <p:cNvPr id="72" name="Google Shape;72;p9"/>
            <p:cNvGrpSpPr/>
            <p:nvPr/>
          </p:nvGrpSpPr>
          <p:grpSpPr>
            <a:xfrm>
              <a:off x="881813" y="1179053"/>
              <a:ext cx="5362956" cy="3200522"/>
              <a:chOff x="-12406313" y="784225"/>
              <a:chExt cx="10563238" cy="6303963"/>
            </a:xfrm>
          </p:grpSpPr>
          <p:sp>
            <p:nvSpPr>
              <p:cNvPr id="73" name="Google Shape;73;p9"/>
              <p:cNvSpPr/>
              <p:nvPr/>
            </p:nvSpPr>
            <p:spPr>
              <a:xfrm>
                <a:off x="-6191251" y="5287963"/>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4" name="Google Shape;74;p9"/>
              <p:cNvSpPr/>
              <p:nvPr/>
            </p:nvSpPr>
            <p:spPr>
              <a:xfrm>
                <a:off x="-5110163"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6" name="Google Shape;76;p9"/>
              <p:cNvSpPr/>
              <p:nvPr/>
            </p:nvSpPr>
            <p:spPr>
              <a:xfrm>
                <a:off x="-4241801" y="4592638"/>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3919538"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010026" y="5141913"/>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41763"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032251" y="5138738"/>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810001" y="5145088"/>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3503613" y="5040313"/>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735388"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697288"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600451" y="4852988"/>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2989263" y="4935538"/>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2882901" y="5037138"/>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2681288" y="5202238"/>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2725738" y="5183188"/>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782888" y="5103813"/>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3187701" y="6373813"/>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3089276"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3427413" y="6170613"/>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3619501" y="5246688"/>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4117976" y="5227638"/>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2541588" y="6373813"/>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2189163" y="5427663"/>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3927476" y="4179888"/>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3795713"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6038" y="4421188"/>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836988"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8888" y="4484688"/>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900488" y="4364038"/>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916363"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4257676" y="4116388"/>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4351338" y="4894263"/>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4276726" y="4935538"/>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4543426" y="4878388"/>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579938"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3630613" y="3586163"/>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3551238" y="3563938"/>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3592513" y="3278188"/>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3325813"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101976"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270251"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5943601" y="1328738"/>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5770563"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5770563"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7966076" y="1287463"/>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2181226"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3462338" y="1411288"/>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4159251" y="1506538"/>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4122738" y="1528763"/>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4527551" y="1141413"/>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4779963"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648201" y="1322388"/>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805363" y="995363"/>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313238"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6161088"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5611813" y="976313"/>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5710238" y="1014413"/>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815013" y="1062038"/>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7148513" y="1100138"/>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6934201" y="1058863"/>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7162801"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597776"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9959976"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9759951" y="4195763"/>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647238" y="4138613"/>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272588" y="4481513"/>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8950326" y="4856163"/>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640888" y="6456363"/>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11093451"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771063" y="3951288"/>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9632951"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10988676"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11187113" y="1528763"/>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0947401"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864851"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823576"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818813" y="1262063"/>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71201"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398126"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290176" y="1554163"/>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601326" y="1287463"/>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587038" y="1163638"/>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315576" y="1446213"/>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304463" y="1287463"/>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9839326"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813926"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10125076"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775826"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10177463" y="836613"/>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077326"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9204326"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3408363" y="1385888"/>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877426"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12023726"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7204076"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7212013" y="3297238"/>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162801"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6753226" y="3538538"/>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6502401" y="3522663"/>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5886451" y="4402138"/>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5735638"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5399088"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3319463" y="1547813"/>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3130551" y="1430338"/>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3319463"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9264651"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12395201"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47" name="Google Shape;247;p9"/>
            <p:cNvSpPr/>
            <p:nvPr/>
          </p:nvSpPr>
          <p:spPr>
            <a:xfrm flipH="1">
              <a:off x="5511778"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flipH="1">
              <a:off x="4828172"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flipH="1">
              <a:off x="4457800"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flipH="1">
              <a:off x="4456600"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1" name="Google Shape;251;p9"/>
            <p:cNvSpPr/>
            <p:nvPr/>
          </p:nvSpPr>
          <p:spPr>
            <a:xfrm flipH="1">
              <a:off x="4519729" y="2892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523302"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5147352"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4" name="Google Shape;254;p9"/>
            <p:cNvSpPr/>
            <p:nvPr/>
          </p:nvSpPr>
          <p:spPr>
            <a:xfrm flipH="1">
              <a:off x="5012776" y="26158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5" name="Google Shape;255;p9"/>
            <p:cNvSpPr/>
            <p:nvPr/>
          </p:nvSpPr>
          <p:spPr>
            <a:xfrm flipH="1">
              <a:off x="4834145" y="2894410"/>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6" name="Google Shape;256;p9"/>
            <p:cNvSpPr/>
            <p:nvPr/>
          </p:nvSpPr>
          <p:spPr>
            <a:xfrm flipH="1">
              <a:off x="4894873"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4519738"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4887737" y="315991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5402212"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0" name="Google Shape;260;p9"/>
            <p:cNvSpPr/>
            <p:nvPr/>
          </p:nvSpPr>
          <p:spPr>
            <a:xfrm flipH="1">
              <a:off x="1450689"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2" name="Google Shape;262;p9"/>
            <p:cNvSpPr/>
            <p:nvPr/>
          </p:nvSpPr>
          <p:spPr>
            <a:xfrm flipH="1">
              <a:off x="3457415"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3" name="Google Shape;263;p9"/>
            <p:cNvSpPr/>
            <p:nvPr/>
          </p:nvSpPr>
          <p:spPr>
            <a:xfrm flipH="1">
              <a:off x="3594372"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2023529" y="24919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811542"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522916" y="19204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08625"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1530481"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495944"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1712695" y="233005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1840125"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2096176" y="24645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606701" y="2511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2208124" y="233243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520954"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4875818"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78" name="Google Shape;278;p9"/>
            <p:cNvSpPr/>
            <p:nvPr/>
          </p:nvSpPr>
          <p:spPr>
            <a:xfrm flipH="1">
              <a:off x="3378813" y="21586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3394295" y="226456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3563408"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3433596" y="18168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2" name="Google Shape;282;p9"/>
            <p:cNvSpPr/>
            <p:nvPr/>
          </p:nvSpPr>
          <p:spPr>
            <a:xfrm flipH="1">
              <a:off x="3303784"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5543933"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4045746" y="1902619"/>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5042549"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3270438"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5957187" y="389810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4" name="Google Shape;294;p9"/>
            <p:cNvSpPr/>
            <p:nvPr/>
          </p:nvSpPr>
          <p:spPr>
            <a:xfrm flipH="1">
              <a:off x="4500674"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5" name="Google Shape;295;p9"/>
          <p:cNvSpPr/>
          <p:nvPr/>
        </p:nvSpPr>
        <p:spPr>
          <a:xfrm>
            <a:off x="645487" y="3768329"/>
            <a:ext cx="14697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Questrial"/>
                <a:ea typeface="Questrial"/>
                <a:cs typeface="Questrial"/>
                <a:sym typeface="Questrial"/>
              </a:rPr>
              <a:t>Client Location</a:t>
            </a:r>
            <a:endParaRPr/>
          </a:p>
        </p:txBody>
      </p:sp>
      <p:sp>
        <p:nvSpPr>
          <p:cNvPr id="296" name="Google Shape;296;p9"/>
          <p:cNvSpPr/>
          <p:nvPr/>
        </p:nvSpPr>
        <p:spPr>
          <a:xfrm>
            <a:off x="683597" y="3414713"/>
            <a:ext cx="9861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D9177F"/>
                </a:solidFill>
                <a:latin typeface="Questrial"/>
                <a:ea typeface="Questrial"/>
                <a:cs typeface="Questrial"/>
                <a:sym typeface="Questrial"/>
              </a:rPr>
              <a:t>Our Office</a:t>
            </a:r>
            <a:endParaRPr/>
          </a:p>
        </p:txBody>
      </p:sp>
      <p:sp>
        <p:nvSpPr>
          <p:cNvPr id="297" name="Google Shape;297;p9"/>
          <p:cNvSpPr/>
          <p:nvPr/>
        </p:nvSpPr>
        <p:spPr>
          <a:xfrm flipH="1">
            <a:off x="508615" y="37778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8" name="Google Shape;298;p9"/>
          <p:cNvSpPr/>
          <p:nvPr/>
        </p:nvSpPr>
        <p:spPr>
          <a:xfrm flipH="1">
            <a:off x="508615" y="34349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299" name="Google Shape;299;p9"/>
          <p:cNvSpPr txBox="1"/>
          <p:nvPr/>
        </p:nvSpPr>
        <p:spPr>
          <a:xfrm>
            <a:off x="6397704"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 sz="1300">
                <a:solidFill>
                  <a:schemeClr val="dk1"/>
                </a:solidFill>
                <a:latin typeface="Questrial"/>
                <a:ea typeface="Questrial"/>
                <a:cs typeface="Questrial"/>
                <a:sym typeface="Questrial"/>
              </a:rPr>
              <a:t>Email us at: </a:t>
            </a:r>
            <a:endParaRPr/>
          </a:p>
        </p:txBody>
      </p:sp>
      <p:sp>
        <p:nvSpPr>
          <p:cNvPr id="300" name="Google Shape;300;p9"/>
          <p:cNvSpPr txBox="1"/>
          <p:nvPr>
            <p:ph idx="1" type="body"/>
          </p:nvPr>
        </p:nvSpPr>
        <p:spPr>
          <a:xfrm>
            <a:off x="6285468" y="3113485"/>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5"/>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3" name="Google Shape;303;p9"/>
          <p:cNvSpPr txBox="1"/>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 sz="2100">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8"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800" u="none" cap="none" strike="noStrike">
                <a:solidFill>
                  <a:schemeClr val="lt1"/>
                </a:solidFill>
                <a:latin typeface="Questrial"/>
                <a:ea typeface="Questrial"/>
                <a:cs typeface="Questrial"/>
                <a:sym typeface="Questrial"/>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3"/>
          <p:cNvSpPr txBox="1"/>
          <p:nvPr>
            <p:ph type="title"/>
          </p:nvPr>
        </p:nvSpPr>
        <p:spPr>
          <a:xfrm>
            <a:off x="3791175" y="2089300"/>
            <a:ext cx="43815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Express + Middleware</a:t>
            </a:r>
            <a:endParaRPr/>
          </a:p>
        </p:txBody>
      </p:sp>
      <p:sp>
        <p:nvSpPr>
          <p:cNvPr id="340" name="Google Shape;340;p13"/>
          <p:cNvSpPr txBox="1"/>
          <p:nvPr>
            <p:ph type="title"/>
          </p:nvPr>
        </p:nvSpPr>
        <p:spPr>
          <a:xfrm>
            <a:off x="7331125" y="160075"/>
            <a:ext cx="1673100" cy="39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t>19 Apr 2019</a:t>
            </a:r>
            <a:endParaRPr sz="1200"/>
          </a:p>
        </p:txBody>
      </p:sp>
      <p:sp>
        <p:nvSpPr>
          <p:cNvPr id="341" name="Google Shape;341;p13"/>
          <p:cNvSpPr txBox="1"/>
          <p:nvPr/>
        </p:nvSpPr>
        <p:spPr>
          <a:xfrm>
            <a:off x="5872725" y="4228825"/>
            <a:ext cx="2890800" cy="33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a:solidFill>
                  <a:schemeClr val="dk1"/>
                </a:solidFill>
                <a:latin typeface="Tahoma"/>
                <a:ea typeface="Tahoma"/>
                <a:cs typeface="Tahoma"/>
                <a:sym typeface="Tahoma"/>
              </a:rPr>
              <a:t>By : Khan M. Tabish &amp; Rajesh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22"/>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Routing in Depth</a:t>
            </a:r>
            <a:endParaRPr b="1" sz="2800"/>
          </a:p>
        </p:txBody>
      </p:sp>
      <p:sp>
        <p:nvSpPr>
          <p:cNvPr id="396" name="Google Shape;396;p22"/>
          <p:cNvSpPr txBox="1"/>
          <p:nvPr/>
        </p:nvSpPr>
        <p:spPr>
          <a:xfrm>
            <a:off x="308525" y="379975"/>
            <a:ext cx="4098000" cy="41931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1200"/>
              </a:spcAft>
              <a:buNone/>
            </a:pPr>
            <a:r>
              <a:rPr lang="en" sz="1000">
                <a:solidFill>
                  <a:srgbClr val="969896"/>
                </a:solidFill>
                <a:highlight>
                  <a:srgbClr val="F6F8FA"/>
                </a:highlight>
                <a:latin typeface="Verdana"/>
                <a:ea typeface="Verdana"/>
                <a:cs typeface="Verdana"/>
                <a:sym typeface="Verdana"/>
              </a:rPr>
              <a:t>//router/users.js</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//"use strict";</a:t>
            </a:r>
            <a:br>
              <a:rPr lang="en" sz="1000">
                <a:solidFill>
                  <a:srgbClr val="24292E"/>
                </a:solidFill>
                <a:highlight>
                  <a:srgbClr val="F6F8FA"/>
                </a:highlight>
                <a:latin typeface="Verdana"/>
                <a:ea typeface="Verdana"/>
                <a:cs typeface="Verdana"/>
                <a:sym typeface="Verdana"/>
              </a:rPr>
            </a:br>
            <a:r>
              <a:rPr lang="en" sz="1000">
                <a:solidFill>
                  <a:srgbClr val="0086B3"/>
                </a:solidFill>
                <a:highlight>
                  <a:srgbClr val="F6F8FA"/>
                </a:highlight>
                <a:latin typeface="Verdana"/>
                <a:ea typeface="Verdana"/>
                <a:cs typeface="Verdana"/>
                <a:sym typeface="Verdana"/>
              </a:rPr>
              <a:t>module</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exports</a:t>
            </a:r>
            <a:r>
              <a:rPr lang="en" sz="1000">
                <a:solidFill>
                  <a:srgbClr val="24292E"/>
                </a:solidFill>
                <a:highlight>
                  <a:srgbClr val="F6F8FA"/>
                </a:highlight>
                <a:latin typeface="Verdana"/>
                <a:ea typeface="Verdana"/>
                <a:cs typeface="Verdana"/>
                <a:sym typeface="Verdana"/>
              </a:rPr>
              <a:t>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'/user'</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JSON</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stringify</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{name</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User-1’</a:t>
            </a:r>
            <a:r>
              <a:rPr lang="en" sz="1000">
                <a:solidFill>
                  <a:srgbClr val="24292E"/>
                </a:solidFill>
                <a:highlight>
                  <a:srgbClr val="F6F8FA"/>
                </a:highlight>
                <a:latin typeface="Verdana"/>
                <a:ea typeface="Verdana"/>
                <a:cs typeface="Verdana"/>
                <a:sym typeface="Verdana"/>
              </a:rPr>
              <a:t>, id</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1</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{name</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‘User-2’</a:t>
            </a:r>
            <a:r>
              <a:rPr lang="en" sz="1000">
                <a:solidFill>
                  <a:srgbClr val="24292E"/>
                </a:solidFill>
                <a:highlight>
                  <a:srgbClr val="F6F8FA"/>
                </a:highlight>
                <a:latin typeface="Verdana"/>
                <a:ea typeface="Verdana"/>
                <a:cs typeface="Verdana"/>
                <a:sym typeface="Verdana"/>
              </a:rPr>
              <a:t>, id</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2</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{name</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‘User-3’</a:t>
            </a:r>
            <a:r>
              <a:rPr lang="en" sz="1000">
                <a:solidFill>
                  <a:srgbClr val="24292E"/>
                </a:solidFill>
                <a:highlight>
                  <a:srgbClr val="F6F8FA"/>
                </a:highlight>
                <a:latin typeface="Verdana"/>
                <a:ea typeface="Verdana"/>
                <a:cs typeface="Verdana"/>
                <a:sym typeface="Verdana"/>
              </a:rPr>
              <a:t>, id</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3</a:t>
            </a:r>
            <a:r>
              <a:rPr lang="en" sz="1000">
                <a:solidFill>
                  <a:srgbClr val="24292E"/>
                </a:solidFill>
                <a:highlight>
                  <a:srgbClr val="F6F8FA"/>
                </a:highlight>
                <a:latin typeface="Verdana"/>
                <a:ea typeface="Verdana"/>
                <a:cs typeface="Verdana"/>
                <a:sym typeface="Verdana"/>
              </a:rPr>
              <a:t>} ]));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post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'/user'</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'Got a POST request'</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put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'/user'</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'Got a PUT request at /user'</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delete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'/user'</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'Got a DELETE request at /user'</a:t>
            </a: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endParaRPr sz="1200" u="sng">
              <a:solidFill>
                <a:srgbClr val="24292E"/>
              </a:solidFill>
            </a:endParaRPr>
          </a:p>
        </p:txBody>
      </p:sp>
      <p:sp>
        <p:nvSpPr>
          <p:cNvPr id="397" name="Google Shape;397;p22"/>
          <p:cNvSpPr txBox="1"/>
          <p:nvPr/>
        </p:nvSpPr>
        <p:spPr>
          <a:xfrm>
            <a:off x="4858400" y="534550"/>
            <a:ext cx="3682500" cy="41814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en" sz="1000">
                <a:solidFill>
                  <a:srgbClr val="969896"/>
                </a:solidFill>
                <a:highlight>
                  <a:srgbClr val="F6F8FA"/>
                </a:highlight>
                <a:latin typeface="Verdana"/>
                <a:ea typeface="Verdana"/>
                <a:cs typeface="Verdana"/>
                <a:sym typeface="Verdana"/>
              </a:rPr>
              <a:t>//server.js</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const</a:t>
            </a:r>
            <a:r>
              <a:rPr lang="en" sz="1000">
                <a:solidFill>
                  <a:srgbClr val="24292E"/>
                </a:solidFill>
                <a:highlight>
                  <a:srgbClr val="F6F8FA"/>
                </a:highlight>
                <a:latin typeface="Verdana"/>
                <a:ea typeface="Verdana"/>
                <a:cs typeface="Verdana"/>
                <a:sym typeface="Verdana"/>
              </a:rPr>
              <a:t> router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require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//...require new routes</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const</a:t>
            </a:r>
            <a:r>
              <a:rPr lang="en" sz="1000">
                <a:solidFill>
                  <a:srgbClr val="24292E"/>
                </a:solidFill>
                <a:highlight>
                  <a:srgbClr val="F6F8FA"/>
                </a:highlight>
                <a:latin typeface="Verdana"/>
                <a:ea typeface="Verdana"/>
                <a:cs typeface="Verdana"/>
                <a:sym typeface="Verdana"/>
              </a:rPr>
              <a:t> userRouter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require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'./router/users'</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795DA3"/>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(app);</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//...ad user routes</a:t>
            </a:r>
            <a:br>
              <a:rPr lang="en" sz="1000">
                <a:solidFill>
                  <a:srgbClr val="24292E"/>
                </a:solidFill>
                <a:highlight>
                  <a:srgbClr val="F6F8FA"/>
                </a:highlight>
                <a:latin typeface="Verdana"/>
                <a:ea typeface="Verdana"/>
                <a:cs typeface="Verdana"/>
                <a:sym typeface="Verdana"/>
              </a:rPr>
            </a:br>
            <a:r>
              <a:rPr lang="en" sz="1000">
                <a:solidFill>
                  <a:srgbClr val="795DA3"/>
                </a:solidFill>
                <a:highlight>
                  <a:srgbClr val="F6F8FA"/>
                </a:highlight>
                <a:latin typeface="Verdana"/>
                <a:ea typeface="Verdana"/>
                <a:cs typeface="Verdana"/>
                <a:sym typeface="Verdana"/>
              </a:rPr>
              <a:t>userRouter</a:t>
            </a:r>
            <a:r>
              <a:rPr lang="en" sz="1000">
                <a:solidFill>
                  <a:srgbClr val="24292E"/>
                </a:solidFill>
                <a:highlight>
                  <a:srgbClr val="F6F8FA"/>
                </a:highlight>
                <a:latin typeface="Verdana"/>
                <a:ea typeface="Verdana"/>
                <a:cs typeface="Verdana"/>
                <a:sym typeface="Verdana"/>
              </a:rPr>
              <a:t>(app);</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listen</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PORT</a:t>
            </a:r>
            <a:r>
              <a:rPr lang="en" sz="1000">
                <a:solidFill>
                  <a:srgbClr val="24292E"/>
                </a:solidFill>
                <a:highlight>
                  <a:srgbClr val="F6F8FA"/>
                </a:highlight>
                <a:latin typeface="Verdana"/>
                <a:ea typeface="Verdana"/>
                <a:cs typeface="Verdana"/>
                <a:sym typeface="Verdana"/>
              </a:rPr>
              <a:t>, ()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endParaRPr sz="1000">
              <a:solidFill>
                <a:srgbClr val="24292E"/>
              </a:solidFill>
              <a:highlight>
                <a:srgbClr val="F6F8FA"/>
              </a:highlight>
              <a:latin typeface="Verdana"/>
              <a:ea typeface="Verdana"/>
              <a:cs typeface="Verdana"/>
              <a:sym typeface="Verdana"/>
            </a:endParaRPr>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23"/>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Routing in Depth</a:t>
            </a:r>
            <a:endParaRPr b="1" sz="2800"/>
          </a:p>
        </p:txBody>
      </p:sp>
      <p:sp>
        <p:nvSpPr>
          <p:cNvPr id="403" name="Google Shape;403;p23"/>
          <p:cNvSpPr txBox="1"/>
          <p:nvPr/>
        </p:nvSpPr>
        <p:spPr>
          <a:xfrm>
            <a:off x="403900" y="964675"/>
            <a:ext cx="4098000" cy="33711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b="1" lang="en" sz="1200" u="sng">
                <a:solidFill>
                  <a:srgbClr val="24292E"/>
                </a:solidFill>
                <a:highlight>
                  <a:srgbClr val="FFFFFF"/>
                </a:highlight>
              </a:rPr>
              <a:t>Chainable Routing- app.route()</a:t>
            </a:r>
            <a:endParaRPr b="1" sz="1200" u="sng">
              <a:solidFill>
                <a:srgbClr val="24292E"/>
              </a:solidFill>
              <a:highlight>
                <a:srgbClr val="FFFFFF"/>
              </a:highlight>
            </a:endParaRPr>
          </a:p>
          <a:p>
            <a:pPr indent="0" lvl="0" marL="0" rtl="0" algn="l">
              <a:lnSpc>
                <a:spcPct val="145000"/>
              </a:lnSpc>
              <a:spcBef>
                <a:spcPts val="1200"/>
              </a:spcBef>
              <a:spcAft>
                <a:spcPts val="0"/>
              </a:spcAft>
              <a:buNone/>
            </a:pPr>
            <a:r>
              <a:rPr lang="en" sz="1000">
                <a:solidFill>
                  <a:srgbClr val="969896"/>
                </a:solidFill>
                <a:highlight>
                  <a:srgbClr val="F6F8FA"/>
                </a:highlight>
                <a:latin typeface="Verdana"/>
                <a:ea typeface="Verdana"/>
                <a:cs typeface="Verdana"/>
                <a:sym typeface="Verdana"/>
              </a:rPr>
              <a:t>//router/books.js</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route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'/book'</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'Get a random book'</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post</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'Add a book'</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put</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'Update the book'</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0"/>
              </a:spcBef>
              <a:spcAft>
                <a:spcPts val="1200"/>
              </a:spcAft>
              <a:buNone/>
            </a:pPr>
            <a:r>
              <a:t/>
            </a:r>
            <a:endParaRPr b="1" sz="1200" u="sng">
              <a:solidFill>
                <a:srgbClr val="24292E"/>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24"/>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Routing in Depth</a:t>
            </a:r>
            <a:endParaRPr b="1" sz="2800"/>
          </a:p>
        </p:txBody>
      </p:sp>
      <p:sp>
        <p:nvSpPr>
          <p:cNvPr id="409" name="Google Shape;409;p24"/>
          <p:cNvSpPr txBox="1"/>
          <p:nvPr/>
        </p:nvSpPr>
        <p:spPr>
          <a:xfrm>
            <a:off x="437500" y="1140850"/>
            <a:ext cx="4098000" cy="30054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b="1" lang="en" sz="1200" u="sng">
                <a:solidFill>
                  <a:srgbClr val="24292E"/>
                </a:solidFill>
                <a:highlight>
                  <a:srgbClr val="FFFFFF"/>
                </a:highlight>
              </a:rPr>
              <a:t>Express Router- express.Router()</a:t>
            </a:r>
            <a:endParaRPr b="1" sz="1200" u="sng">
              <a:solidFill>
                <a:srgbClr val="24292E"/>
              </a:solidFill>
              <a:highlight>
                <a:srgbClr val="FFFFFF"/>
              </a:highlight>
            </a:endParaRPr>
          </a:p>
          <a:p>
            <a:pPr indent="0" lvl="0" marL="0" rtl="0" algn="l">
              <a:lnSpc>
                <a:spcPct val="145000"/>
              </a:lnSpc>
              <a:spcBef>
                <a:spcPts val="1200"/>
              </a:spcBef>
              <a:spcAft>
                <a:spcPts val="1200"/>
              </a:spcAft>
              <a:buNone/>
            </a:pPr>
            <a:r>
              <a:rPr lang="en" sz="1000">
                <a:solidFill>
                  <a:srgbClr val="969896"/>
                </a:solidFill>
                <a:highlight>
                  <a:srgbClr val="F6F8FA"/>
                </a:highlight>
                <a:latin typeface="Verdana"/>
                <a:ea typeface="Verdana"/>
                <a:cs typeface="Verdana"/>
                <a:sym typeface="Verdana"/>
              </a:rPr>
              <a:t>//router/birds.js</a:t>
            </a:r>
            <a:br>
              <a:rPr lang="en" sz="1000">
                <a:solidFill>
                  <a:srgbClr val="24292E"/>
                </a:solidFill>
                <a:highlight>
                  <a:srgbClr val="F6F8FA"/>
                </a:highlight>
                <a:latin typeface="Verdana"/>
                <a:ea typeface="Verdana"/>
                <a:cs typeface="Verdana"/>
                <a:sym typeface="Verdana"/>
              </a:rPr>
            </a:br>
            <a:r>
              <a:rPr lang="en" sz="1000">
                <a:solidFill>
                  <a:srgbClr val="183691"/>
                </a:solidFill>
                <a:highlight>
                  <a:srgbClr val="F6F8FA"/>
                </a:highlight>
                <a:latin typeface="Verdana"/>
                <a:ea typeface="Verdana"/>
                <a:cs typeface="Verdana"/>
                <a:sym typeface="Verdana"/>
              </a:rPr>
              <a:t>"use strict"</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const</a:t>
            </a:r>
            <a:r>
              <a:rPr lang="en" sz="1000">
                <a:solidFill>
                  <a:srgbClr val="24292E"/>
                </a:solidFill>
                <a:highlight>
                  <a:srgbClr val="F6F8FA"/>
                </a:highlight>
                <a:latin typeface="Verdana"/>
                <a:ea typeface="Verdana"/>
                <a:cs typeface="Verdana"/>
                <a:sym typeface="Verdana"/>
              </a:rPr>
              <a:t> express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require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'express'</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const</a:t>
            </a:r>
            <a:r>
              <a:rPr lang="en" sz="1000">
                <a:solidFill>
                  <a:srgbClr val="24292E"/>
                </a:solidFill>
                <a:highlight>
                  <a:srgbClr val="F6F8FA"/>
                </a:highlight>
                <a:latin typeface="Verdana"/>
                <a:ea typeface="Verdana"/>
                <a:cs typeface="Verdana"/>
                <a:sym typeface="Verdana"/>
              </a:rPr>
              <a:t> router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express</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 middleware that is specific to this router</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use</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next</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console</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log</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'Time: '</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Date</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now</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next</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endParaRPr sz="1000">
              <a:solidFill>
                <a:srgbClr val="969896"/>
              </a:solidFill>
              <a:highlight>
                <a:srgbClr val="F6F8FA"/>
              </a:highlight>
              <a:latin typeface="Verdana"/>
              <a:ea typeface="Verdana"/>
              <a:cs typeface="Verdana"/>
              <a:sym typeface="Verdana"/>
            </a:endParaRPr>
          </a:p>
        </p:txBody>
      </p:sp>
      <p:sp>
        <p:nvSpPr>
          <p:cNvPr id="410" name="Google Shape;410;p24"/>
          <p:cNvSpPr txBox="1"/>
          <p:nvPr/>
        </p:nvSpPr>
        <p:spPr>
          <a:xfrm>
            <a:off x="4630725" y="1292775"/>
            <a:ext cx="3872400" cy="30054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1200"/>
              </a:spcAft>
              <a:buNone/>
            </a:pPr>
            <a:r>
              <a:rPr lang="en" sz="1000">
                <a:solidFill>
                  <a:srgbClr val="969896"/>
                </a:solidFill>
                <a:highlight>
                  <a:srgbClr val="F6F8FA"/>
                </a:highlight>
                <a:latin typeface="Verdana"/>
                <a:ea typeface="Verdana"/>
                <a:cs typeface="Verdana"/>
                <a:sym typeface="Verdana"/>
              </a:rPr>
              <a:t>// define the home page route</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'Birds home page'</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 define the about route</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'/about'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'About birds'</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0086B3"/>
                </a:solidFill>
                <a:highlight>
                  <a:srgbClr val="F6F8FA"/>
                </a:highlight>
                <a:latin typeface="Verdana"/>
                <a:ea typeface="Verdana"/>
                <a:cs typeface="Verdana"/>
                <a:sym typeface="Verdana"/>
              </a:rPr>
              <a:t>module</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exports</a:t>
            </a:r>
            <a:r>
              <a:rPr lang="en" sz="1000">
                <a:solidFill>
                  <a:srgbClr val="24292E"/>
                </a:solidFill>
                <a:highlight>
                  <a:srgbClr val="F6F8FA"/>
                </a:highlight>
                <a:latin typeface="Verdana"/>
                <a:ea typeface="Verdana"/>
                <a:cs typeface="Verdana"/>
                <a:sym typeface="Verdana"/>
              </a:rPr>
              <a:t>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use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'/birds'</a:t>
            </a:r>
            <a:r>
              <a:rPr lang="en" sz="1000">
                <a:solidFill>
                  <a:srgbClr val="24292E"/>
                </a:solidFill>
                <a:highlight>
                  <a:srgbClr val="F6F8FA"/>
                </a:highlight>
                <a:latin typeface="Verdana"/>
                <a:ea typeface="Verdana"/>
                <a:cs typeface="Verdana"/>
                <a:sym typeface="Verdana"/>
              </a:rPr>
              <a:t>, router);</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25"/>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Middleware</a:t>
            </a:r>
            <a:endParaRPr b="1" sz="2800"/>
          </a:p>
        </p:txBody>
      </p:sp>
      <p:pic>
        <p:nvPicPr>
          <p:cNvPr descr="Middlewares.png" id="416" name="Google Shape;416;p25"/>
          <p:cNvPicPr preferRelativeResize="0"/>
          <p:nvPr/>
        </p:nvPicPr>
        <p:blipFill rotWithShape="1">
          <a:blip r:embed="rId3">
            <a:alphaModFix/>
          </a:blip>
          <a:srcRect b="-2943" l="-1810" r="1810" t="-2943"/>
          <a:stretch/>
        </p:blipFill>
        <p:spPr>
          <a:xfrm>
            <a:off x="128450" y="523175"/>
            <a:ext cx="8520600" cy="4266000"/>
          </a:xfrm>
          <a:prstGeom prst="rect">
            <a:avLst/>
          </a:prstGeom>
          <a:noFill/>
          <a:ln>
            <a:noFill/>
          </a:ln>
        </p:spPr>
      </p:pic>
      <p:sp>
        <p:nvSpPr>
          <p:cNvPr id="417" name="Google Shape;417;p25"/>
          <p:cNvSpPr/>
          <p:nvPr/>
        </p:nvSpPr>
        <p:spPr>
          <a:xfrm>
            <a:off x="3563625" y="807750"/>
            <a:ext cx="18888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Middleware : </a:t>
            </a:r>
            <a:r>
              <a:rPr lang="en"/>
              <a:t>Overview</a:t>
            </a:r>
            <a:endParaRPr/>
          </a:p>
        </p:txBody>
      </p:sp>
      <p:sp>
        <p:nvSpPr>
          <p:cNvPr id="423" name="Google Shape;423;p26"/>
          <p:cNvSpPr txBox="1"/>
          <p:nvPr/>
        </p:nvSpPr>
        <p:spPr>
          <a:xfrm>
            <a:off x="273200" y="890900"/>
            <a:ext cx="8386500" cy="3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Middleware functions are functions that have access to the request object (req), the response object (res), and the next function in the application’s request-response cycle. The next function is a function in the Express router which, when invoked, executes the middleware succeeding the current middleware.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Middleware functions can perform the following tasks: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Execute any code.</a:t>
            </a:r>
            <a:endParaRPr/>
          </a:p>
          <a:p>
            <a:pPr indent="0" lvl="0" marL="0" rtl="0" algn="l">
              <a:spcBef>
                <a:spcPts val="0"/>
              </a:spcBef>
              <a:spcAft>
                <a:spcPts val="0"/>
              </a:spcAft>
              <a:buClr>
                <a:schemeClr val="dk1"/>
              </a:buClr>
              <a:buSzPts val="1100"/>
              <a:buFont typeface="Arial"/>
              <a:buNone/>
            </a:pPr>
            <a:r>
              <a:rPr lang="en"/>
              <a:t>Make changes to the request and the response objects.</a:t>
            </a:r>
            <a:endParaRPr/>
          </a:p>
          <a:p>
            <a:pPr indent="0" lvl="0" marL="0" rtl="0" algn="l">
              <a:spcBef>
                <a:spcPts val="0"/>
              </a:spcBef>
              <a:spcAft>
                <a:spcPts val="0"/>
              </a:spcAft>
              <a:buClr>
                <a:schemeClr val="dk1"/>
              </a:buClr>
              <a:buSzPts val="1100"/>
              <a:buFont typeface="Arial"/>
              <a:buNone/>
            </a:pPr>
            <a:r>
              <a:rPr lang="en"/>
              <a:t>End the request-response cycle.</a:t>
            </a:r>
            <a:endParaRPr/>
          </a:p>
          <a:p>
            <a:pPr indent="0" lvl="0" marL="0" rtl="0" algn="l">
              <a:spcBef>
                <a:spcPts val="0"/>
              </a:spcBef>
              <a:spcAft>
                <a:spcPts val="0"/>
              </a:spcAft>
              <a:buClr>
                <a:schemeClr val="dk1"/>
              </a:buClr>
              <a:buSzPts val="1100"/>
              <a:buFont typeface="Arial"/>
              <a:buNone/>
            </a:pPr>
            <a:r>
              <a:rPr lang="en"/>
              <a:t>Call the next middleware in the stack.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2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Middleware</a:t>
            </a:r>
            <a:endParaRPr/>
          </a:p>
        </p:txBody>
      </p:sp>
      <p:sp>
        <p:nvSpPr>
          <p:cNvPr id="429" name="Google Shape;429;p27"/>
          <p:cNvSpPr txBox="1"/>
          <p:nvPr/>
        </p:nvSpPr>
        <p:spPr>
          <a:xfrm>
            <a:off x="285100" y="819625"/>
            <a:ext cx="8143200" cy="1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the current middleware function does not end the request-response cycle, it must call next() to pass control to the next middleware function. Otherwise, the request will be left hanging.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following figure shows the elements of a middleware function call:</a:t>
            </a:r>
            <a:endParaRPr/>
          </a:p>
        </p:txBody>
      </p:sp>
      <p:pic>
        <p:nvPicPr>
          <p:cNvPr id="430" name="Google Shape;430;p27"/>
          <p:cNvPicPr preferRelativeResize="0"/>
          <p:nvPr/>
        </p:nvPicPr>
        <p:blipFill>
          <a:blip r:embed="rId3">
            <a:alphaModFix/>
          </a:blip>
          <a:stretch>
            <a:fillRect/>
          </a:stretch>
        </p:blipFill>
        <p:spPr>
          <a:xfrm>
            <a:off x="235550" y="1886825"/>
            <a:ext cx="8388425" cy="3046275"/>
          </a:xfrm>
          <a:prstGeom prst="rect">
            <a:avLst/>
          </a:prstGeom>
          <a:noFill/>
          <a:ln>
            <a:noFill/>
          </a:ln>
        </p:spPr>
      </p:pic>
      <p:sp>
        <p:nvSpPr>
          <p:cNvPr id="431" name="Google Shape;431;p27"/>
          <p:cNvSpPr/>
          <p:nvPr/>
        </p:nvSpPr>
        <p:spPr>
          <a:xfrm>
            <a:off x="5523625" y="2233200"/>
            <a:ext cx="3100500" cy="42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txBox="1"/>
          <p:nvPr/>
        </p:nvSpPr>
        <p:spPr>
          <a:xfrm>
            <a:off x="5381125" y="2066900"/>
            <a:ext cx="3385500" cy="28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HTTP method for which the middleware function applies.</a:t>
            </a:r>
            <a:endParaRPr sz="1200"/>
          </a:p>
          <a:p>
            <a:pPr indent="0" lvl="0" marL="0" rtl="0" algn="l">
              <a:spcBef>
                <a:spcPts val="0"/>
              </a:spcBef>
              <a:spcAft>
                <a:spcPts val="0"/>
              </a:spcAft>
              <a:buNone/>
            </a:pPr>
            <a:r>
              <a:rPr lang="en" sz="1200"/>
              <a:t>Path (route) for which the middleware function applies.</a:t>
            </a:r>
            <a:endParaRPr sz="1200"/>
          </a:p>
          <a:p>
            <a:pPr indent="0" lvl="0" marL="0" rtl="0" algn="l">
              <a:spcBef>
                <a:spcPts val="0"/>
              </a:spcBef>
              <a:spcAft>
                <a:spcPts val="0"/>
              </a:spcAft>
              <a:buNone/>
            </a:pPr>
            <a:r>
              <a:rPr lang="en" sz="1200"/>
              <a:t>The middleware function.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Callback argument to the middleware function, called "next" by convention.</a:t>
            </a:r>
            <a:endParaRPr sz="1200"/>
          </a:p>
          <a:p>
            <a:pPr indent="0" lvl="0" marL="0" rtl="0" algn="l">
              <a:spcBef>
                <a:spcPts val="0"/>
              </a:spcBef>
              <a:spcAft>
                <a:spcPts val="0"/>
              </a:spcAft>
              <a:buNone/>
            </a:pPr>
            <a:r>
              <a:rPr lang="en" sz="1200"/>
              <a:t>HTTP response argument to the middleware function, called "res" by convention.</a:t>
            </a:r>
            <a:endParaRPr sz="1200"/>
          </a:p>
          <a:p>
            <a:pPr indent="0" lvl="0" marL="0" rtl="0" algn="l">
              <a:spcBef>
                <a:spcPts val="0"/>
              </a:spcBef>
              <a:spcAft>
                <a:spcPts val="0"/>
              </a:spcAft>
              <a:buNone/>
            </a:pPr>
            <a:r>
              <a:rPr lang="en" sz="1200"/>
              <a:t>HTTP request argument to the middleware function, called "req" by convention.</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2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Middleware function myLogger</a:t>
            </a:r>
            <a:endParaRPr/>
          </a:p>
        </p:txBody>
      </p:sp>
      <p:sp>
        <p:nvSpPr>
          <p:cNvPr id="438" name="Google Shape;438;p28"/>
          <p:cNvSpPr txBox="1"/>
          <p:nvPr/>
        </p:nvSpPr>
        <p:spPr>
          <a:xfrm>
            <a:off x="296975" y="843400"/>
            <a:ext cx="7554900" cy="3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 is a simple example of a middleware function called “myLogger”. This function just prints “LOGGED” when a request to the app passes through it. The middleware function is assigned to a variable named myLogger.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myLogger = (req, res, next) =&gt; {</a:t>
            </a:r>
            <a:endParaRPr/>
          </a:p>
          <a:p>
            <a:pPr indent="0" lvl="0" marL="0" rtl="0" algn="l">
              <a:spcBef>
                <a:spcPts val="0"/>
              </a:spcBef>
              <a:spcAft>
                <a:spcPts val="0"/>
              </a:spcAft>
              <a:buClr>
                <a:schemeClr val="dk1"/>
              </a:buClr>
              <a:buSzPts val="1100"/>
              <a:buFont typeface="Arial"/>
              <a:buNone/>
            </a:pPr>
            <a:r>
              <a:rPr lang="en"/>
              <a:t>  console.log('LOGGED');</a:t>
            </a:r>
            <a:endParaRPr/>
          </a:p>
          <a:p>
            <a:pPr indent="0" lvl="0" marL="0" rtl="0" algn="l">
              <a:spcBef>
                <a:spcPts val="0"/>
              </a:spcBef>
              <a:spcAft>
                <a:spcPts val="0"/>
              </a:spcAft>
              <a:buClr>
                <a:schemeClr val="dk1"/>
              </a:buClr>
              <a:buSzPts val="1100"/>
              <a:buFont typeface="Arial"/>
              <a:buNone/>
            </a:pPr>
            <a:r>
              <a:rPr lang="en"/>
              <a:t>  next();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Notice the call above to next(). Calling this function invokes the next middleware function in the app. The next() function is not a part of the Node.js or Express API, but is the third argument that is passed to the middleware function. The next() function could be named anything, but by convention it is always named “next”. To avoid confusion, always use this convention.</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p2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Middleware function myLogger</a:t>
            </a:r>
            <a:endParaRPr/>
          </a:p>
          <a:p>
            <a:pPr indent="0" lvl="0" marL="0" rtl="0" algn="l">
              <a:spcBef>
                <a:spcPts val="0"/>
              </a:spcBef>
              <a:spcAft>
                <a:spcPts val="0"/>
              </a:spcAft>
              <a:buNone/>
            </a:pPr>
            <a:r>
              <a:t/>
            </a:r>
            <a:endParaRPr/>
          </a:p>
        </p:txBody>
      </p:sp>
      <p:sp>
        <p:nvSpPr>
          <p:cNvPr id="444" name="Google Shape;444;p29"/>
          <p:cNvSpPr txBox="1"/>
          <p:nvPr/>
        </p:nvSpPr>
        <p:spPr>
          <a:xfrm>
            <a:off x="285100" y="879025"/>
            <a:ext cx="7944300" cy="3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Every time the app receives a request, it prints the message “LOGGED” to the terminal.</a:t>
            </a:r>
            <a:endParaRPr/>
          </a:p>
          <a:p>
            <a:pPr indent="0" lvl="0" marL="0" rtl="0" algn="l">
              <a:spcBef>
                <a:spcPts val="0"/>
              </a:spcBef>
              <a:spcAft>
                <a:spcPts val="0"/>
              </a:spcAft>
              <a:buClr>
                <a:schemeClr val="dk1"/>
              </a:buClr>
              <a:buSzPts val="1100"/>
              <a:buFont typeface="Arial"/>
              <a:buNone/>
            </a:pPr>
            <a:r>
              <a:rPr lang="en"/>
              <a:t>The order of middleware loading is important: middleware functions that are loaded first are also executed first.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myLogger is loaded after the route to the root path, the request never reaches it and the app doesn’t print “LOGGED”, because the route handler of the root path terminates the request-response cycle.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middleware function myLogger simply prints a message, then passes on the request to the next middleware function in the stack by calling the next() function.</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3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Middleware</a:t>
            </a:r>
            <a:endParaRPr/>
          </a:p>
        </p:txBody>
      </p:sp>
      <p:sp>
        <p:nvSpPr>
          <p:cNvPr id="450" name="Google Shape;450;p30"/>
          <p:cNvSpPr txBox="1"/>
          <p:nvPr/>
        </p:nvSpPr>
        <p:spPr>
          <a:xfrm>
            <a:off x="296975" y="855275"/>
            <a:ext cx="7932600" cy="38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 load the middleware function, call app.use(), specifying the middleware function. For example, the following code loads the myLoggermiddleware function before the route to the root path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express = require('express')</a:t>
            </a:r>
            <a:endParaRPr/>
          </a:p>
          <a:p>
            <a:pPr indent="0" lvl="0" marL="0" rtl="0" algn="l">
              <a:spcBef>
                <a:spcPts val="0"/>
              </a:spcBef>
              <a:spcAft>
                <a:spcPts val="0"/>
              </a:spcAft>
              <a:buClr>
                <a:schemeClr val="dk1"/>
              </a:buClr>
              <a:buSzPts val="1100"/>
              <a:buFont typeface="Arial"/>
              <a:buNone/>
            </a:pPr>
            <a:r>
              <a:rPr lang="en"/>
              <a:t>const app = express()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myLogger = (req, res, next) =&gt; {</a:t>
            </a:r>
            <a:endParaRPr/>
          </a:p>
          <a:p>
            <a:pPr indent="0" lvl="0" marL="0" rtl="0" algn="l">
              <a:spcBef>
                <a:spcPts val="0"/>
              </a:spcBef>
              <a:spcAft>
                <a:spcPts val="0"/>
              </a:spcAft>
              <a:buClr>
                <a:schemeClr val="dk1"/>
              </a:buClr>
              <a:buSzPts val="1100"/>
              <a:buFont typeface="Arial"/>
              <a:buNone/>
            </a:pPr>
            <a:r>
              <a:rPr lang="en"/>
              <a:t>  	console.log('LOGGED');</a:t>
            </a:r>
            <a:endParaRPr/>
          </a:p>
          <a:p>
            <a:pPr indent="0" lvl="0" marL="0" rtl="0" algn="l">
              <a:spcBef>
                <a:spcPts val="0"/>
              </a:spcBef>
              <a:spcAft>
                <a:spcPts val="0"/>
              </a:spcAft>
              <a:buClr>
                <a:schemeClr val="dk1"/>
              </a:buClr>
              <a:buSzPts val="1100"/>
              <a:buFont typeface="Arial"/>
              <a:buNone/>
            </a:pPr>
            <a:r>
              <a:rPr lang="en"/>
              <a:t>  	next();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app.use(myLogger)</a:t>
            </a:r>
            <a:endParaRPr/>
          </a:p>
          <a:p>
            <a:pPr indent="0" lvl="0" marL="0" rtl="0" algn="l">
              <a:spcBef>
                <a:spcPts val="0"/>
              </a:spcBef>
              <a:spcAft>
                <a:spcPts val="0"/>
              </a:spcAft>
              <a:buClr>
                <a:schemeClr val="dk1"/>
              </a:buClr>
              <a:buSzPts val="1100"/>
              <a:buFont typeface="Arial"/>
              <a:buNone/>
            </a:pPr>
            <a:r>
              <a:rPr lang="en"/>
              <a:t>app.get('/', (req, res) =&gt; {</a:t>
            </a:r>
            <a:endParaRPr/>
          </a:p>
          <a:p>
            <a:pPr indent="0" lvl="0" marL="0" rtl="0" algn="l">
              <a:spcBef>
                <a:spcPts val="0"/>
              </a:spcBef>
              <a:spcAft>
                <a:spcPts val="0"/>
              </a:spcAft>
              <a:buClr>
                <a:schemeClr val="dk1"/>
              </a:buClr>
              <a:buSzPts val="1100"/>
              <a:buFont typeface="Arial"/>
              <a:buNone/>
            </a:pPr>
            <a:r>
              <a:rPr lang="en"/>
              <a:t>  	res.send('Hello World!');</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app.listen(3000);</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Middleware functions request time.</a:t>
            </a:r>
            <a:endParaRPr/>
          </a:p>
        </p:txBody>
      </p:sp>
      <p:sp>
        <p:nvSpPr>
          <p:cNvPr id="456" name="Google Shape;456;p31"/>
          <p:cNvSpPr txBox="1"/>
          <p:nvPr/>
        </p:nvSpPr>
        <p:spPr>
          <a:xfrm>
            <a:off x="249475" y="659250"/>
            <a:ext cx="7578600" cy="41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we’ll create a middleware function called “requestTime” and add it as a property called requestTime to the request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express = require('express')</a:t>
            </a:r>
            <a:endParaRPr/>
          </a:p>
          <a:p>
            <a:pPr indent="0" lvl="0" marL="0" rtl="0" algn="l">
              <a:spcBef>
                <a:spcPts val="0"/>
              </a:spcBef>
              <a:spcAft>
                <a:spcPts val="0"/>
              </a:spcAft>
              <a:buClr>
                <a:schemeClr val="dk1"/>
              </a:buClr>
              <a:buSzPts val="1100"/>
              <a:buFont typeface="Arial"/>
              <a:buNone/>
            </a:pPr>
            <a:r>
              <a:rPr lang="en"/>
              <a:t>const app = express()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requestTime = (req, res, next) =&gt; {</a:t>
            </a:r>
            <a:endParaRPr/>
          </a:p>
          <a:p>
            <a:pPr indent="0" lvl="0" marL="0" rtl="0" algn="l">
              <a:spcBef>
                <a:spcPts val="0"/>
              </a:spcBef>
              <a:spcAft>
                <a:spcPts val="0"/>
              </a:spcAft>
              <a:buClr>
                <a:schemeClr val="dk1"/>
              </a:buClr>
              <a:buSzPts val="1100"/>
              <a:buFont typeface="Arial"/>
              <a:buNone/>
            </a:pPr>
            <a:r>
              <a:rPr lang="en"/>
              <a:t>  req.requestTime = Date.now();</a:t>
            </a:r>
            <a:endParaRPr/>
          </a:p>
          <a:p>
            <a:pPr indent="0" lvl="0" marL="0" rtl="0" algn="l">
              <a:spcBef>
                <a:spcPts val="0"/>
              </a:spcBef>
              <a:spcAft>
                <a:spcPts val="0"/>
              </a:spcAft>
              <a:buClr>
                <a:schemeClr val="dk1"/>
              </a:buClr>
              <a:buSzPts val="1100"/>
              <a:buFont typeface="Arial"/>
              <a:buNone/>
            </a:pPr>
            <a:r>
              <a:rPr lang="en"/>
              <a:t>  next();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app.use(requestTime);</a:t>
            </a:r>
            <a:endParaRPr/>
          </a:p>
          <a:p>
            <a:pPr indent="0" lvl="0" marL="0" rtl="0" algn="l">
              <a:spcBef>
                <a:spcPts val="0"/>
              </a:spcBef>
              <a:spcAft>
                <a:spcPts val="0"/>
              </a:spcAft>
              <a:buClr>
                <a:schemeClr val="dk1"/>
              </a:buClr>
              <a:buSzPts val="1100"/>
              <a:buFont typeface="Arial"/>
              <a:buNone/>
            </a:pPr>
            <a:r>
              <a:rPr lang="en"/>
              <a:t>app.get('/', (req, res) =&gt; {</a:t>
            </a:r>
            <a:endParaRPr/>
          </a:p>
          <a:p>
            <a:pPr indent="0" lvl="0" marL="0" rtl="0" algn="l">
              <a:spcBef>
                <a:spcPts val="0"/>
              </a:spcBef>
              <a:spcAft>
                <a:spcPts val="0"/>
              </a:spcAft>
              <a:buClr>
                <a:schemeClr val="dk1"/>
              </a:buClr>
              <a:buSzPts val="1100"/>
              <a:buFont typeface="Arial"/>
              <a:buNone/>
            </a:pPr>
            <a:r>
              <a:rPr lang="en"/>
              <a:t>  var responseText = 'Hello World!&lt;br&gt;'</a:t>
            </a:r>
            <a:endParaRPr/>
          </a:p>
          <a:p>
            <a:pPr indent="0" lvl="0" marL="0" rtl="0" algn="l">
              <a:spcBef>
                <a:spcPts val="0"/>
              </a:spcBef>
              <a:spcAft>
                <a:spcPts val="0"/>
              </a:spcAft>
              <a:buClr>
                <a:schemeClr val="dk1"/>
              </a:buClr>
              <a:buSzPts val="1100"/>
              <a:buFont typeface="Arial"/>
              <a:buNone/>
            </a:pPr>
            <a:r>
              <a:rPr lang="en"/>
              <a:t>  responseText += '&lt;small&gt;Requested at: ' + req.requestTime + '&lt;/small&gt;'</a:t>
            </a:r>
            <a:endParaRPr/>
          </a:p>
          <a:p>
            <a:pPr indent="0" lvl="0" marL="0" rtl="0" algn="l">
              <a:spcBef>
                <a:spcPts val="0"/>
              </a:spcBef>
              <a:spcAft>
                <a:spcPts val="0"/>
              </a:spcAft>
              <a:buClr>
                <a:schemeClr val="dk1"/>
              </a:buClr>
              <a:buSzPts val="1100"/>
              <a:buFont typeface="Arial"/>
              <a:buNone/>
            </a:pPr>
            <a:r>
              <a:rPr lang="en"/>
              <a:t>  res.send(responseText);</a:t>
            </a:r>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app.listen(3000);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14"/>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Agenda</a:t>
            </a:r>
            <a:endParaRPr sz="2800">
              <a:solidFill>
                <a:srgbClr val="000000"/>
              </a:solidFill>
            </a:endParaRPr>
          </a:p>
        </p:txBody>
      </p:sp>
      <p:sp>
        <p:nvSpPr>
          <p:cNvPr id="347" name="Google Shape;347;p14"/>
          <p:cNvSpPr txBox="1"/>
          <p:nvPr/>
        </p:nvSpPr>
        <p:spPr>
          <a:xfrm>
            <a:off x="215000" y="789600"/>
            <a:ext cx="5866800" cy="356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Understanding of Project Structure</a:t>
            </a:r>
            <a:endParaRPr sz="1800"/>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Creating Express Server</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Basic Routing</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highlight>
                  <a:srgbClr val="FFFFFF"/>
                </a:highlight>
              </a:rPr>
              <a:t>Your own Tomcat</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Routing in depth</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Middleware</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Error Handling</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Starting with express-generator</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Exercises on ExpressJs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animEffect filter="fade" transition="in">
                                      <p:cBhvr>
                                        <p:cTn dur="1000"/>
                                        <p:tgtEl>
                                          <p:spTgt spid="3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animEffect filter="fade" transition="in">
                                      <p:cBhvr>
                                        <p:cTn dur="1000"/>
                                        <p:tgtEl>
                                          <p:spTgt spid="3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animEffect filter="fade" transition="in">
                                      <p:cBhvr>
                                        <p:cTn dur="1000"/>
                                        <p:tgtEl>
                                          <p:spTgt spid="3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3" st="3"/>
                                            </p:txEl>
                                          </p:spTgt>
                                        </p:tgtEl>
                                        <p:attrNameLst>
                                          <p:attrName>style.visibility</p:attrName>
                                        </p:attrNameLst>
                                      </p:cBhvr>
                                      <p:to>
                                        <p:strVal val="visible"/>
                                      </p:to>
                                    </p:set>
                                    <p:animEffect filter="fade" transition="in">
                                      <p:cBhvr>
                                        <p:cTn dur="1000"/>
                                        <p:tgtEl>
                                          <p:spTgt spid="3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4" st="4"/>
                                            </p:txEl>
                                          </p:spTgt>
                                        </p:tgtEl>
                                        <p:attrNameLst>
                                          <p:attrName>style.visibility</p:attrName>
                                        </p:attrNameLst>
                                      </p:cBhvr>
                                      <p:to>
                                        <p:strVal val="visible"/>
                                      </p:to>
                                    </p:set>
                                    <p:animEffect filter="fade" transition="in">
                                      <p:cBhvr>
                                        <p:cTn dur="1000"/>
                                        <p:tgtEl>
                                          <p:spTgt spid="3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5" st="5"/>
                                            </p:txEl>
                                          </p:spTgt>
                                        </p:tgtEl>
                                        <p:attrNameLst>
                                          <p:attrName>style.visibility</p:attrName>
                                        </p:attrNameLst>
                                      </p:cBhvr>
                                      <p:to>
                                        <p:strVal val="visible"/>
                                      </p:to>
                                    </p:set>
                                    <p:animEffect filter="fade" transition="in">
                                      <p:cBhvr>
                                        <p:cTn dur="1000"/>
                                        <p:tgtEl>
                                          <p:spTgt spid="3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6" st="6"/>
                                            </p:txEl>
                                          </p:spTgt>
                                        </p:tgtEl>
                                        <p:attrNameLst>
                                          <p:attrName>style.visibility</p:attrName>
                                        </p:attrNameLst>
                                      </p:cBhvr>
                                      <p:to>
                                        <p:strVal val="visible"/>
                                      </p:to>
                                    </p:set>
                                    <p:animEffect filter="fade" transition="in">
                                      <p:cBhvr>
                                        <p:cTn dur="1000"/>
                                        <p:tgtEl>
                                          <p:spTgt spid="3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7" st="7"/>
                                            </p:txEl>
                                          </p:spTgt>
                                        </p:tgtEl>
                                        <p:attrNameLst>
                                          <p:attrName>style.visibility</p:attrName>
                                        </p:attrNameLst>
                                      </p:cBhvr>
                                      <p:to>
                                        <p:strVal val="visible"/>
                                      </p:to>
                                    </p:set>
                                    <p:animEffect filter="fade" transition="in">
                                      <p:cBhvr>
                                        <p:cTn dur="1000"/>
                                        <p:tgtEl>
                                          <p:spTgt spid="3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8" st="8"/>
                                            </p:txEl>
                                          </p:spTgt>
                                        </p:tgtEl>
                                        <p:attrNameLst>
                                          <p:attrName>style.visibility</p:attrName>
                                        </p:attrNameLst>
                                      </p:cBhvr>
                                      <p:to>
                                        <p:strVal val="visible"/>
                                      </p:to>
                                    </p:set>
                                    <p:animEffect filter="fade" transition="in">
                                      <p:cBhvr>
                                        <p:cTn dur="1000"/>
                                        <p:tgtEl>
                                          <p:spTgt spid="3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xEl>
                                              <p:pRg end="9" st="9"/>
                                            </p:txEl>
                                          </p:spTgt>
                                        </p:tgtEl>
                                        <p:attrNameLst>
                                          <p:attrName>style.visibility</p:attrName>
                                        </p:attrNameLst>
                                      </p:cBhvr>
                                      <p:to>
                                        <p:strVal val="visible"/>
                                      </p:to>
                                    </p:set>
                                    <p:animEffect filter="fade" transition="in">
                                      <p:cBhvr>
                                        <p:cTn dur="1000"/>
                                        <p:tgtEl>
                                          <p:spTgt spid="34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32"/>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Middleware</a:t>
            </a:r>
            <a:endParaRPr b="1" sz="2800"/>
          </a:p>
        </p:txBody>
      </p:sp>
      <p:sp>
        <p:nvSpPr>
          <p:cNvPr id="462" name="Google Shape;462;p32"/>
          <p:cNvSpPr txBox="1"/>
          <p:nvPr/>
        </p:nvSpPr>
        <p:spPr>
          <a:xfrm>
            <a:off x="332625" y="964700"/>
            <a:ext cx="4098000" cy="29910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000">
                <a:solidFill>
                  <a:srgbClr val="969896"/>
                </a:solidFill>
                <a:highlight>
                  <a:srgbClr val="F6F8FA"/>
                </a:highlight>
                <a:latin typeface="Verdana"/>
                <a:ea typeface="Verdana"/>
                <a:cs typeface="Verdana"/>
                <a:sym typeface="Verdana"/>
              </a:rPr>
              <a:t>//server.js</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//logging middleware</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function</a:t>
            </a: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middleware</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next</a:t>
            </a: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console</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info</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'inside middleware'</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969896"/>
                </a:solidFill>
                <a:highlight>
                  <a:srgbClr val="F6F8FA"/>
                </a:highlight>
                <a:latin typeface="Verdana"/>
                <a:ea typeface="Verdana"/>
                <a:cs typeface="Verdana"/>
                <a:sym typeface="Verdana"/>
              </a:rPr>
              <a:t>//do something with req, call next once done</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next</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//how to use it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use</a:t>
            </a:r>
            <a:r>
              <a:rPr lang="en" sz="1000">
                <a:solidFill>
                  <a:srgbClr val="24292E"/>
                </a:solidFill>
                <a:highlight>
                  <a:srgbClr val="F6F8FA"/>
                </a:highlight>
                <a:latin typeface="Verdana"/>
                <a:ea typeface="Verdana"/>
                <a:cs typeface="Verdana"/>
                <a:sym typeface="Verdana"/>
              </a:rPr>
              <a:t>(middleware);</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//add static server</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use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'/static'</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Express</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static</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'views'</a:t>
            </a:r>
            <a:r>
              <a:rPr lang="en" sz="1000">
                <a:solidFill>
                  <a:srgbClr val="24292E"/>
                </a:solidFill>
                <a:highlight>
                  <a:srgbClr val="F6F8FA"/>
                </a:highlight>
                <a:latin typeface="Verdana"/>
                <a:ea typeface="Verdana"/>
                <a:cs typeface="Verdana"/>
                <a:sym typeface="Verdana"/>
              </a:rPr>
              <a:t>));</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0"/>
              </a:spcBef>
              <a:spcAft>
                <a:spcPts val="1200"/>
              </a:spcAft>
              <a:buNone/>
            </a:pPr>
            <a:r>
              <a:t/>
            </a:r>
            <a:endParaRPr sz="1000">
              <a:solidFill>
                <a:srgbClr val="969896"/>
              </a:solidFill>
              <a:highlight>
                <a:srgbClr val="F6F8FA"/>
              </a:highlight>
              <a:latin typeface="Verdana"/>
              <a:ea typeface="Verdana"/>
              <a:cs typeface="Verdana"/>
              <a:sym typeface="Verdana"/>
            </a:endParaRPr>
          </a:p>
        </p:txBody>
      </p:sp>
      <p:sp>
        <p:nvSpPr>
          <p:cNvPr id="463" name="Google Shape;463;p32"/>
          <p:cNvSpPr txBox="1"/>
          <p:nvPr/>
        </p:nvSpPr>
        <p:spPr>
          <a:xfrm>
            <a:off x="4371375" y="1900600"/>
            <a:ext cx="4228800" cy="9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200" u="sng">
                <a:solidFill>
                  <a:srgbClr val="24292E"/>
                </a:solidFill>
              </a:rPr>
              <a:t>Exercise- Create a request logging middleware</a:t>
            </a:r>
            <a:endParaRPr b="1"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3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Error-handling Middleware</a:t>
            </a:r>
            <a:endParaRPr/>
          </a:p>
        </p:txBody>
      </p:sp>
      <p:sp>
        <p:nvSpPr>
          <p:cNvPr id="469" name="Google Shape;469;p33"/>
          <p:cNvSpPr txBox="1"/>
          <p:nvPr/>
        </p:nvSpPr>
        <p:spPr>
          <a:xfrm>
            <a:off x="237575" y="807750"/>
            <a:ext cx="8065800" cy="38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Error-handling middleware always takes four arguments. You must provide four arguments to identify it as an error-handling middleware function. Even if you don’t need to use the next object, you must specify it to maintain the signature. Otherwise, the next object will be interpreted as regular middleware and will fail to handle errors.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Define error-handling middleware functions in the same way as other middleware functions, except with four arguments instead of three, specifically with the signature (err, req, res, next)):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app.use((err, req, res, next) =&gt; {</a:t>
            </a:r>
            <a:endParaRPr/>
          </a:p>
          <a:p>
            <a:pPr indent="0" lvl="0" marL="0" rtl="0" algn="l">
              <a:spcBef>
                <a:spcPts val="0"/>
              </a:spcBef>
              <a:spcAft>
                <a:spcPts val="0"/>
              </a:spcAft>
              <a:buClr>
                <a:schemeClr val="dk1"/>
              </a:buClr>
              <a:buSzPts val="1100"/>
              <a:buFont typeface="Arial"/>
              <a:buNone/>
            </a:pPr>
            <a:r>
              <a:rPr lang="en"/>
              <a:t>  console.error(err.stack);</a:t>
            </a:r>
            <a:endParaRPr/>
          </a:p>
          <a:p>
            <a:pPr indent="0" lvl="0" marL="0" rtl="0" algn="l">
              <a:spcBef>
                <a:spcPts val="0"/>
              </a:spcBef>
              <a:spcAft>
                <a:spcPts val="0"/>
              </a:spcAft>
              <a:buClr>
                <a:schemeClr val="dk1"/>
              </a:buClr>
              <a:buSzPts val="1100"/>
              <a:buFont typeface="Arial"/>
              <a:buNone/>
            </a:pPr>
            <a:r>
              <a:rPr lang="en"/>
              <a:t>  res.status(500).send('Something broke!');</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3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Error Handler</a:t>
            </a:r>
            <a:endParaRPr/>
          </a:p>
        </p:txBody>
      </p:sp>
      <p:sp>
        <p:nvSpPr>
          <p:cNvPr id="475" name="Google Shape;475;p34"/>
          <p:cNvSpPr txBox="1"/>
          <p:nvPr/>
        </p:nvSpPr>
        <p:spPr>
          <a:xfrm>
            <a:off x="213825" y="700850"/>
            <a:ext cx="8015700" cy="40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t>Express comes with a built-in error handler, which takes care of any errors that might be encountered in the app. This default error-handling middleware function is added at the end of the middleware function stack.</a:t>
            </a:r>
            <a:endParaRPr sz="1200"/>
          </a:p>
          <a:p>
            <a:pPr indent="0" lvl="0" marL="0" rtl="0" algn="l">
              <a:spcBef>
                <a:spcPts val="0"/>
              </a:spcBef>
              <a:spcAft>
                <a:spcPts val="0"/>
              </a:spcAft>
              <a:buClr>
                <a:schemeClr val="dk1"/>
              </a:buClr>
              <a:buSzPts val="1100"/>
              <a:buFont typeface="Arial"/>
              <a:buNone/>
            </a:pPr>
            <a:r>
              <a:rPr lang="en" sz="1200"/>
              <a:t>If you pass an error to next() and you do not handle it in an error handler, it will be handled by the built-in error handler; the error will be written to the client with the stack trace. The stack trace is not included in the production environment.</a:t>
            </a:r>
            <a:endParaRPr sz="1200"/>
          </a:p>
          <a:p>
            <a:pPr indent="0" lvl="0" marL="0" rtl="0" algn="l">
              <a:spcBef>
                <a:spcPts val="0"/>
              </a:spcBef>
              <a:spcAft>
                <a:spcPts val="0"/>
              </a:spcAft>
              <a:buClr>
                <a:schemeClr val="dk1"/>
              </a:buClr>
              <a:buSzPts val="1100"/>
              <a:buFont typeface="Arial"/>
              <a:buNone/>
            </a:pPr>
            <a:r>
              <a:rPr lang="en" sz="1200"/>
              <a:t>If you call next() with an error after you have started writing the response (for example, if you encounter an error while streaming the response to the client) the Express default error handler closes the connection and fails the request.</a:t>
            </a:r>
            <a:endParaRPr sz="1200"/>
          </a:p>
          <a:p>
            <a:pPr indent="0" lvl="0" marL="0" rtl="0" algn="l">
              <a:spcBef>
                <a:spcPts val="0"/>
              </a:spcBef>
              <a:spcAft>
                <a:spcPts val="0"/>
              </a:spcAft>
              <a:buClr>
                <a:schemeClr val="dk1"/>
              </a:buClr>
              <a:buSzPts val="1100"/>
              <a:buFont typeface="Arial"/>
              <a:buNone/>
            </a:pPr>
            <a:r>
              <a:rPr lang="en" sz="1200"/>
              <a:t>So when you add a custom error handler, you will want to delegate to the default error handling mechanisms in Express, when the headers have already been sent to the client: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function errorHandler (err, req, res, next) {</a:t>
            </a:r>
            <a:endParaRPr sz="1200"/>
          </a:p>
          <a:p>
            <a:pPr indent="0" lvl="0" marL="0" rtl="0" algn="l">
              <a:spcBef>
                <a:spcPts val="0"/>
              </a:spcBef>
              <a:spcAft>
                <a:spcPts val="0"/>
              </a:spcAft>
              <a:buClr>
                <a:schemeClr val="dk1"/>
              </a:buClr>
              <a:buSzPts val="1100"/>
              <a:buFont typeface="Arial"/>
              <a:buNone/>
            </a:pPr>
            <a:r>
              <a:rPr lang="en" sz="1200"/>
              <a:t>  if (res.headersSent) {</a:t>
            </a:r>
            <a:endParaRPr sz="1200"/>
          </a:p>
          <a:p>
            <a:pPr indent="0" lvl="0" marL="0" rtl="0" algn="l">
              <a:spcBef>
                <a:spcPts val="0"/>
              </a:spcBef>
              <a:spcAft>
                <a:spcPts val="0"/>
              </a:spcAft>
              <a:buClr>
                <a:schemeClr val="dk1"/>
              </a:buClr>
              <a:buSzPts val="1100"/>
              <a:buFont typeface="Arial"/>
              <a:buNone/>
            </a:pPr>
            <a:r>
              <a:rPr lang="en" sz="1200"/>
              <a:t>    return next(err);</a:t>
            </a:r>
            <a:endParaRPr sz="1200"/>
          </a:p>
          <a:p>
            <a:pPr indent="0" lvl="0" marL="0" rtl="0" algn="l">
              <a:spcBef>
                <a:spcPts val="0"/>
              </a:spcBef>
              <a:spcAft>
                <a:spcPts val="0"/>
              </a:spcAft>
              <a:buClr>
                <a:schemeClr val="dk1"/>
              </a:buClr>
              <a:buSzPts val="1100"/>
              <a:buFont typeface="Arial"/>
              <a:buNone/>
            </a:pPr>
            <a:r>
              <a:rPr lang="en" sz="1200"/>
              <a:t>  }</a:t>
            </a:r>
            <a:endParaRPr sz="1200"/>
          </a:p>
          <a:p>
            <a:pPr indent="0" lvl="0" marL="0" rtl="0" algn="l">
              <a:spcBef>
                <a:spcPts val="0"/>
              </a:spcBef>
              <a:spcAft>
                <a:spcPts val="0"/>
              </a:spcAft>
              <a:buClr>
                <a:schemeClr val="dk1"/>
              </a:buClr>
              <a:buSzPts val="1100"/>
              <a:buFont typeface="Arial"/>
              <a:buNone/>
            </a:pPr>
            <a:r>
              <a:rPr lang="en" sz="1200"/>
              <a:t>  res.status(500);</a:t>
            </a:r>
            <a:endParaRPr sz="1200"/>
          </a:p>
          <a:p>
            <a:pPr indent="0" lvl="0" marL="0" rtl="0" algn="l">
              <a:spcBef>
                <a:spcPts val="0"/>
              </a:spcBef>
              <a:spcAft>
                <a:spcPts val="0"/>
              </a:spcAft>
              <a:buClr>
                <a:schemeClr val="dk1"/>
              </a:buClr>
              <a:buSzPts val="1100"/>
              <a:buFont typeface="Arial"/>
              <a:buNone/>
            </a:pPr>
            <a:r>
              <a:rPr lang="en" sz="1200"/>
              <a:t>  res.render('error', { error: err });</a:t>
            </a:r>
            <a:endParaRPr sz="1200"/>
          </a:p>
          <a:p>
            <a:pPr indent="0" lvl="0" marL="0" rtl="0" algn="l">
              <a:spcBef>
                <a:spcPts val="0"/>
              </a:spcBef>
              <a:spcAft>
                <a:spcPts val="0"/>
              </a:spcAft>
              <a:buClr>
                <a:schemeClr val="dk1"/>
              </a:buClr>
              <a:buSzPts val="1100"/>
              <a:buFont typeface="Arial"/>
              <a:buNone/>
            </a:pPr>
            <a:r>
              <a:rPr lang="en" sz="1200"/>
              <a:t>}</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Clr>
                <a:schemeClr val="dk1"/>
              </a:buClr>
              <a:buSzPts val="1100"/>
              <a:buFont typeface="Arial"/>
              <a:buNone/>
            </a:pPr>
            <a:r>
              <a:rPr lang="en" sz="1200"/>
              <a:t>Note that the default error handler can get triggered if you call next() with an error in your code more than once, even if custom error handling middleware is in place</a:t>
            </a:r>
            <a:endParaRPr sz="1200"/>
          </a:p>
          <a:p>
            <a:pPr indent="0" lvl="0" marL="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35"/>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Error Handling</a:t>
            </a:r>
            <a:endParaRPr b="1" sz="2800"/>
          </a:p>
        </p:txBody>
      </p:sp>
      <p:sp>
        <p:nvSpPr>
          <p:cNvPr id="481" name="Google Shape;481;p35"/>
          <p:cNvSpPr txBox="1"/>
          <p:nvPr/>
        </p:nvSpPr>
        <p:spPr>
          <a:xfrm>
            <a:off x="332625" y="572700"/>
            <a:ext cx="4098000" cy="40482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000">
                <a:solidFill>
                  <a:srgbClr val="969896"/>
                </a:solidFill>
                <a:highlight>
                  <a:srgbClr val="F6F8FA"/>
                </a:highlight>
                <a:latin typeface="Verdana"/>
                <a:ea typeface="Verdana"/>
                <a:cs typeface="Verdana"/>
                <a:sym typeface="Verdana"/>
              </a:rPr>
              <a:t>//server.js</a:t>
            </a:r>
            <a:br>
              <a:rPr lang="en" sz="1000">
                <a:solidFill>
                  <a:srgbClr val="24292E"/>
                </a:solidFill>
                <a:highlight>
                  <a:srgbClr val="F6F8FA"/>
                </a:highlight>
                <a:latin typeface="Verdana"/>
                <a:ea typeface="Verdana"/>
                <a:cs typeface="Verdana"/>
                <a:sym typeface="Verdana"/>
              </a:rPr>
            </a:br>
            <a:r>
              <a:rPr lang="en" sz="1000">
                <a:solidFill>
                  <a:srgbClr val="795DA3"/>
                </a:solidFill>
                <a:highlight>
                  <a:srgbClr val="F6F8FA"/>
                </a:highlight>
                <a:latin typeface="Verdana"/>
                <a:ea typeface="Verdana"/>
                <a:cs typeface="Verdana"/>
                <a:sym typeface="Verdana"/>
              </a:rPr>
              <a:t>userRouter</a:t>
            </a:r>
            <a:r>
              <a:rPr lang="en" sz="1000">
                <a:solidFill>
                  <a:srgbClr val="24292E"/>
                </a:solidFill>
                <a:highlight>
                  <a:srgbClr val="F6F8FA"/>
                </a:highlight>
                <a:latin typeface="Verdana"/>
                <a:ea typeface="Verdana"/>
                <a:cs typeface="Verdana"/>
                <a:sym typeface="Verdana"/>
              </a:rPr>
              <a:t>(app);</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//error handling middleware</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//This should be after last app.use</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function</a:t>
            </a: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errorHandler</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err</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next</a:t>
            </a: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console</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info</a:t>
            </a:r>
            <a:r>
              <a:rPr lang="en" sz="1000">
                <a:solidFill>
                  <a:srgbClr val="24292E"/>
                </a:solidFill>
                <a:highlight>
                  <a:srgbClr val="F6F8FA"/>
                </a:highlight>
                <a:latin typeface="Verdana"/>
                <a:ea typeface="Verdana"/>
                <a:cs typeface="Verdana"/>
                <a:sym typeface="Verdana"/>
              </a:rPr>
              <a:t>(err);</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status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500</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err</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message</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use</a:t>
            </a:r>
            <a:r>
              <a:rPr lang="en" sz="1000">
                <a:solidFill>
                  <a:srgbClr val="24292E"/>
                </a:solidFill>
                <a:highlight>
                  <a:srgbClr val="F6F8FA"/>
                </a:highlight>
                <a:latin typeface="Verdana"/>
                <a:ea typeface="Verdana"/>
                <a:cs typeface="Verdana"/>
                <a:sym typeface="Verdana"/>
              </a:rPr>
              <a:t>(errorHandler);</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//route/index.js</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'/error'</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 next</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A71D5D"/>
                </a:solidFill>
                <a:highlight>
                  <a:srgbClr val="F6F8FA"/>
                </a:highlight>
                <a:latin typeface="Verdana"/>
                <a:ea typeface="Verdana"/>
                <a:cs typeface="Verdana"/>
                <a:sym typeface="Verdana"/>
              </a:rPr>
              <a:t>return</a:t>
            </a: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next</a:t>
            </a:r>
            <a:r>
              <a:rPr lang="en" sz="1000">
                <a:solidFill>
                  <a:srgbClr val="24292E"/>
                </a:solidFill>
                <a:highlight>
                  <a:srgbClr val="F6F8FA"/>
                </a:highlight>
                <a:latin typeface="Verdana"/>
                <a:ea typeface="Verdana"/>
                <a:cs typeface="Verdana"/>
                <a:sym typeface="Verdana"/>
              </a:rPr>
              <a:t>(new Error(</a:t>
            </a:r>
            <a:r>
              <a:rPr lang="en" sz="1000">
                <a:solidFill>
                  <a:srgbClr val="183691"/>
                </a:solidFill>
                <a:highlight>
                  <a:srgbClr val="F6F8FA"/>
                </a:highlight>
                <a:latin typeface="Verdana"/>
                <a:ea typeface="Verdana"/>
                <a:cs typeface="Verdana"/>
                <a:sym typeface="Verdana"/>
              </a:rPr>
              <a:t>"Throwing error from /error")</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'This wil never reached'</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0"/>
              </a:spcBef>
              <a:spcAft>
                <a:spcPts val="1200"/>
              </a:spcAft>
              <a:buNone/>
            </a:pPr>
            <a:r>
              <a:t/>
            </a:r>
            <a:endParaRPr sz="1000">
              <a:solidFill>
                <a:srgbClr val="969896"/>
              </a:solidFill>
              <a:highlight>
                <a:srgbClr val="F6F8FA"/>
              </a:highlight>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3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party Middleware</a:t>
            </a:r>
            <a:endParaRPr/>
          </a:p>
        </p:txBody>
      </p:sp>
      <p:sp>
        <p:nvSpPr>
          <p:cNvPr id="487" name="Google Shape;487;p36"/>
          <p:cNvSpPr txBox="1"/>
          <p:nvPr/>
        </p:nvSpPr>
        <p:spPr>
          <a:xfrm>
            <a:off x="344475" y="795875"/>
            <a:ext cx="7685700" cy="3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following example illustrates installing and loading the cookie-parsing middleware function cookie-parser.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npm install cookie-parser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express = require('express');</a:t>
            </a:r>
            <a:endParaRPr/>
          </a:p>
          <a:p>
            <a:pPr indent="0" lvl="0" marL="0" rtl="0" algn="l">
              <a:spcBef>
                <a:spcPts val="0"/>
              </a:spcBef>
              <a:spcAft>
                <a:spcPts val="0"/>
              </a:spcAft>
              <a:buClr>
                <a:schemeClr val="dk1"/>
              </a:buClr>
              <a:buSzPts val="1100"/>
              <a:buFont typeface="Arial"/>
              <a:buNone/>
            </a:pPr>
            <a:r>
              <a:rPr lang="en"/>
              <a:t>const app = express();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cookieParser = require('cookie-parser');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load the cookie-parsing middleware</a:t>
            </a:r>
            <a:endParaRPr/>
          </a:p>
          <a:p>
            <a:pPr indent="0" lvl="0" marL="0" rtl="0" algn="l">
              <a:spcBef>
                <a:spcPts val="0"/>
              </a:spcBef>
              <a:spcAft>
                <a:spcPts val="0"/>
              </a:spcAft>
              <a:buClr>
                <a:schemeClr val="dk1"/>
              </a:buClr>
              <a:buSzPts val="1100"/>
              <a:buFont typeface="Arial"/>
              <a:buNone/>
            </a:pPr>
            <a:r>
              <a:rPr lang="en"/>
              <a:t>app.use(cookieParser());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Parse Cookie header and populate req.cookies with an object keyed by the cookie names. Optionally you may enable signed cookie support by passing a secret string, which assigns req.secret so it may be used by other middleware.</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3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party Middleware</a:t>
            </a:r>
            <a:endParaRPr/>
          </a:p>
        </p:txBody>
      </p:sp>
      <p:sp>
        <p:nvSpPr>
          <p:cNvPr id="493" name="Google Shape;493;p37"/>
          <p:cNvSpPr txBox="1"/>
          <p:nvPr/>
        </p:nvSpPr>
        <p:spPr>
          <a:xfrm>
            <a:off x="344475" y="795875"/>
            <a:ext cx="7685700" cy="38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Parse incoming request bodies in a middleware before your handlers, availabe under the req.body property.</a:t>
            </a:r>
            <a:endParaRPr/>
          </a:p>
          <a:p>
            <a:pPr indent="0" lvl="0" marL="0" rtl="0" algn="l">
              <a:spcBef>
                <a:spcPts val="0"/>
              </a:spcBef>
              <a:spcAft>
                <a:spcPts val="0"/>
              </a:spcAft>
              <a:buNone/>
            </a:pPr>
            <a:r>
              <a:rPr lang="en"/>
              <a:t>This does not handle multipart bodies, due to their complex and typically large nature.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npm install body-parser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38"/>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rPr b="1" lang="en" sz="2800">
                <a:solidFill>
                  <a:srgbClr val="24292E"/>
                </a:solidFill>
              </a:rPr>
              <a:t>Starting with express-generator</a:t>
            </a:r>
            <a:endParaRPr b="1" sz="2800"/>
          </a:p>
        </p:txBody>
      </p:sp>
      <p:sp>
        <p:nvSpPr>
          <p:cNvPr id="499" name="Google Shape;499;p38"/>
          <p:cNvSpPr txBox="1"/>
          <p:nvPr/>
        </p:nvSpPr>
        <p:spPr>
          <a:xfrm>
            <a:off x="344525" y="774625"/>
            <a:ext cx="4098000" cy="215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u="sng">
                <a:solidFill>
                  <a:srgbClr val="24292E"/>
                </a:solidFill>
              </a:rPr>
              <a:t>##Express Generator ###Instal</a:t>
            </a:r>
            <a:r>
              <a:rPr lang="en" sz="1200">
                <a:solidFill>
                  <a:srgbClr val="24292E"/>
                </a:solidFill>
              </a:rPr>
              <a:t>l</a:t>
            </a:r>
            <a:endParaRPr sz="1200">
              <a:solidFill>
                <a:srgbClr val="24292E"/>
              </a:solidFill>
            </a:endParaRPr>
          </a:p>
          <a:p>
            <a:pPr indent="0" lvl="0" marL="0" rtl="0" algn="l">
              <a:lnSpc>
                <a:spcPct val="145000"/>
              </a:lnSpc>
              <a:spcBef>
                <a:spcPts val="1200"/>
              </a:spcBef>
              <a:spcAft>
                <a:spcPts val="0"/>
              </a:spcAft>
              <a:buNone/>
            </a:pPr>
            <a:r>
              <a:rPr lang="en" sz="1000">
                <a:solidFill>
                  <a:srgbClr val="24292E"/>
                </a:solidFill>
                <a:highlight>
                  <a:srgbClr val="F6F8FA"/>
                </a:highlight>
                <a:latin typeface="Verdana"/>
                <a:ea typeface="Verdana"/>
                <a:cs typeface="Verdana"/>
                <a:sym typeface="Verdana"/>
              </a:rPr>
              <a:t>$ npm i express-generator -g</a:t>
            </a:r>
            <a:endParaRPr sz="1000">
              <a:solidFill>
                <a:srgbClr val="24292E"/>
              </a:solidFill>
              <a:highlight>
                <a:srgbClr val="F6F8FA"/>
              </a:highlight>
              <a:latin typeface="Verdana"/>
              <a:ea typeface="Verdana"/>
              <a:cs typeface="Verdana"/>
              <a:sym typeface="Verdana"/>
            </a:endParaRPr>
          </a:p>
          <a:p>
            <a:pPr indent="0" lvl="0" marL="0" rtl="0" algn="l">
              <a:lnSpc>
                <a:spcPct val="115000"/>
              </a:lnSpc>
              <a:spcBef>
                <a:spcPts val="1200"/>
              </a:spcBef>
              <a:spcAft>
                <a:spcPts val="0"/>
              </a:spcAft>
              <a:buNone/>
            </a:pPr>
            <a:r>
              <a:rPr b="1" lang="en" sz="1200" u="sng">
                <a:solidFill>
                  <a:srgbClr val="24292E"/>
                </a:solidFill>
              </a:rPr>
              <a:t>###Create gapp</a:t>
            </a:r>
            <a:endParaRPr b="1" sz="1200" u="sng">
              <a:solidFill>
                <a:srgbClr val="24292E"/>
              </a:solidFill>
            </a:endParaRPr>
          </a:p>
          <a:p>
            <a:pPr indent="0" lvl="0" marL="0" rtl="0" algn="l">
              <a:lnSpc>
                <a:spcPct val="145000"/>
              </a:lnSpc>
              <a:spcBef>
                <a:spcPts val="1200"/>
              </a:spcBef>
              <a:spcAft>
                <a:spcPts val="0"/>
              </a:spcAft>
              <a:buNone/>
            </a:pPr>
            <a:r>
              <a:rPr lang="en" sz="1000">
                <a:solidFill>
                  <a:srgbClr val="24292E"/>
                </a:solidFill>
                <a:highlight>
                  <a:srgbClr val="F6F8FA"/>
                </a:highlight>
                <a:latin typeface="Verdana"/>
                <a:ea typeface="Verdana"/>
                <a:cs typeface="Verdana"/>
                <a:sym typeface="Verdana"/>
              </a:rPr>
              <a:t>$ express &lt;app-name&gt;</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1200"/>
              </a:spcBef>
              <a:spcAft>
                <a:spcPts val="1200"/>
              </a:spcAft>
              <a:buNone/>
            </a:pPr>
            <a:r>
              <a:t/>
            </a:r>
            <a:endParaRPr sz="1000">
              <a:solidFill>
                <a:srgbClr val="969896"/>
              </a:solidFill>
              <a:highlight>
                <a:srgbClr val="F6F8FA"/>
              </a:highlight>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39"/>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rPr b="1" lang="en" sz="2800">
                <a:solidFill>
                  <a:srgbClr val="24292E"/>
                </a:solidFill>
              </a:rPr>
              <a:t>Exercise</a:t>
            </a:r>
            <a:endParaRPr b="1" sz="2800"/>
          </a:p>
        </p:txBody>
      </p:sp>
      <p:sp>
        <p:nvSpPr>
          <p:cNvPr id="505" name="Google Shape;505;p39"/>
          <p:cNvSpPr txBox="1"/>
          <p:nvPr/>
        </p:nvSpPr>
        <p:spPr>
          <a:xfrm>
            <a:off x="344525" y="774625"/>
            <a:ext cx="7701900" cy="21594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a:solidFill>
                  <a:srgbClr val="263238"/>
                </a:solidFill>
                <a:latin typeface="Roboto"/>
                <a:ea typeface="Roboto"/>
                <a:cs typeface="Roboto"/>
                <a:sym typeface="Roboto"/>
              </a:rPr>
              <a:t>1. </a:t>
            </a:r>
            <a:r>
              <a:rPr lang="en" sz="1200">
                <a:solidFill>
                  <a:srgbClr val="263238"/>
                </a:solidFill>
                <a:latin typeface="Roboto"/>
                <a:ea typeface="Roboto"/>
                <a:cs typeface="Roboto"/>
                <a:sym typeface="Roboto"/>
              </a:rPr>
              <a:t>Create a user application which will have a home page, add user page and about us page</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rPr lang="en" sz="1200">
                <a:solidFill>
                  <a:srgbClr val="263238"/>
                </a:solidFill>
                <a:latin typeface="Roboto"/>
                <a:ea typeface="Roboto"/>
                <a:cs typeface="Roboto"/>
                <a:sym typeface="Roboto"/>
              </a:rPr>
              <a:t>2.</a:t>
            </a:r>
            <a:r>
              <a:rPr lang="en" sz="1200">
                <a:solidFill>
                  <a:srgbClr val="263238"/>
                </a:solidFill>
                <a:latin typeface="Roboto"/>
                <a:ea typeface="Roboto"/>
                <a:cs typeface="Roboto"/>
                <a:sym typeface="Roboto"/>
              </a:rPr>
              <a:t> On Home, It will list all user in a table. There will be one more column Action in a table which will have a delete option to delete the user.</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rPr lang="en" sz="1200">
                <a:solidFill>
                  <a:srgbClr val="263238"/>
                </a:solidFill>
                <a:latin typeface="Roboto"/>
                <a:ea typeface="Roboto"/>
                <a:cs typeface="Roboto"/>
                <a:sym typeface="Roboto"/>
              </a:rPr>
              <a:t>3. </a:t>
            </a:r>
            <a:r>
              <a:rPr lang="en" sz="1200">
                <a:solidFill>
                  <a:srgbClr val="263238"/>
                </a:solidFill>
                <a:latin typeface="Roboto"/>
                <a:ea typeface="Roboto"/>
                <a:cs typeface="Roboto"/>
                <a:sym typeface="Roboto"/>
              </a:rPr>
              <a:t>On add New user page, there will be form to create a new user. There will be a middleware that will add the created_on date in user when new user will be created.</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1200"/>
              </a:spcAft>
              <a:buNone/>
            </a:pPr>
            <a:r>
              <a:rPr lang="en" sz="1200">
                <a:solidFill>
                  <a:srgbClr val="263238"/>
                </a:solidFill>
                <a:latin typeface="Roboto"/>
                <a:ea typeface="Roboto"/>
                <a:cs typeface="Roboto"/>
                <a:sym typeface="Roboto"/>
              </a:rPr>
              <a:t>4. </a:t>
            </a:r>
            <a:r>
              <a:rPr lang="en" sz="1200">
                <a:solidFill>
                  <a:srgbClr val="263238"/>
                </a:solidFill>
                <a:latin typeface="Roboto"/>
                <a:ea typeface="Roboto"/>
                <a:cs typeface="Roboto"/>
                <a:sym typeface="Roboto"/>
              </a:rPr>
              <a:t>On About-us page, there will some description of app and app creator. </a:t>
            </a:r>
            <a:endParaRPr b="1" sz="1200" u="sng">
              <a:solidFill>
                <a:srgbClr val="24292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40"/>
          <p:cNvSpPr txBox="1"/>
          <p:nvPr/>
        </p:nvSpPr>
        <p:spPr>
          <a:xfrm>
            <a:off x="214125" y="14491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t>Thank You</a:t>
            </a:r>
            <a:endParaRPr sz="2800">
              <a:solidFill>
                <a:srgbClr val="000000"/>
              </a:solidFill>
            </a:endParaRPr>
          </a:p>
        </p:txBody>
      </p:sp>
      <p:sp>
        <p:nvSpPr>
          <p:cNvPr id="511" name="Google Shape;511;p40"/>
          <p:cNvSpPr txBox="1"/>
          <p:nvPr/>
        </p:nvSpPr>
        <p:spPr>
          <a:xfrm>
            <a:off x="311700" y="2320613"/>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t>Any queries? Open to Q&amp;A</a:t>
            </a:r>
            <a:endParaRPr sz="2800">
              <a:solidFill>
                <a:srgbClr val="000000"/>
              </a:solidFill>
            </a:endParaRPr>
          </a:p>
        </p:txBody>
      </p:sp>
      <p:sp>
        <p:nvSpPr>
          <p:cNvPr id="512" name="Google Shape;512;p40"/>
          <p:cNvSpPr txBox="1"/>
          <p:nvPr/>
        </p:nvSpPr>
        <p:spPr>
          <a:xfrm>
            <a:off x="387900" y="3997013"/>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15"/>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400">
                <a:solidFill>
                  <a:srgbClr val="24292E"/>
                </a:solidFill>
              </a:rPr>
              <a:t>Understanding of Project Structure</a:t>
            </a:r>
            <a:endParaRPr b="1" sz="2400"/>
          </a:p>
        </p:txBody>
      </p:sp>
      <p:pic>
        <p:nvPicPr>
          <p:cNvPr descr="understanding-of-project-structure.png" id="353" name="Google Shape;353;p15"/>
          <p:cNvPicPr preferRelativeResize="0"/>
          <p:nvPr/>
        </p:nvPicPr>
        <p:blipFill rotWithShape="1">
          <a:blip r:embed="rId3">
            <a:alphaModFix/>
          </a:blip>
          <a:srcRect b="2444" l="0" r="0" t="17157"/>
          <a:stretch/>
        </p:blipFill>
        <p:spPr>
          <a:xfrm>
            <a:off x="623400" y="1159250"/>
            <a:ext cx="8520600" cy="339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16"/>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Creating Express Server</a:t>
            </a:r>
            <a:endParaRPr b="1" sz="2800"/>
          </a:p>
        </p:txBody>
      </p:sp>
      <p:sp>
        <p:nvSpPr>
          <p:cNvPr id="359" name="Google Shape;359;p16"/>
          <p:cNvSpPr txBox="1"/>
          <p:nvPr/>
        </p:nvSpPr>
        <p:spPr>
          <a:xfrm>
            <a:off x="407850" y="883175"/>
            <a:ext cx="8328300" cy="415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u="sng">
                <a:solidFill>
                  <a:srgbClr val="24292E"/>
                </a:solidFill>
              </a:rPr>
              <a:t>Create Project &amp; Install Express-Js</a:t>
            </a:r>
            <a:endParaRPr sz="1200" u="sng">
              <a:solidFill>
                <a:srgbClr val="24292E"/>
              </a:solidFill>
            </a:endParaRPr>
          </a:p>
          <a:p>
            <a:pPr indent="0" lvl="0" marL="0" rtl="0" algn="l">
              <a:lnSpc>
                <a:spcPct val="150000"/>
              </a:lnSpc>
              <a:spcBef>
                <a:spcPts val="1200"/>
              </a:spcBef>
              <a:spcAft>
                <a:spcPts val="0"/>
              </a:spcAft>
              <a:buClr>
                <a:schemeClr val="dk1"/>
              </a:buClr>
              <a:buSzPts val="1100"/>
              <a:buFont typeface="Arial"/>
              <a:buNone/>
            </a:pPr>
            <a:r>
              <a:rPr lang="en" sz="1150">
                <a:solidFill>
                  <a:srgbClr val="37474F"/>
                </a:solidFill>
                <a:latin typeface="Roboto Mono"/>
                <a:ea typeface="Roboto Mono"/>
                <a:cs typeface="Roboto Mono"/>
                <a:sym typeface="Roboto Mono"/>
              </a:rPr>
              <a:t>$ mkdir express-app &amp;&amp; cd express-app</a:t>
            </a:r>
            <a:endParaRPr sz="11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150">
                <a:solidFill>
                  <a:srgbClr val="37474F"/>
                </a:solidFill>
                <a:latin typeface="Roboto Mono"/>
                <a:ea typeface="Roboto Mono"/>
                <a:cs typeface="Roboto Mono"/>
                <a:sym typeface="Roboto Mono"/>
              </a:rPr>
              <a:t>$ mkdir -p router views</a:t>
            </a:r>
            <a:endParaRPr sz="11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150">
                <a:solidFill>
                  <a:srgbClr val="37474F"/>
                </a:solidFill>
                <a:latin typeface="Roboto Mono"/>
                <a:ea typeface="Roboto Mono"/>
                <a:cs typeface="Roboto Mono"/>
                <a:sym typeface="Roboto Mono"/>
              </a:rPr>
              <a:t>$ touch router/index.js views/index.html views/about.html server.js</a:t>
            </a:r>
            <a:endParaRPr sz="115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150">
                <a:solidFill>
                  <a:srgbClr val="37474F"/>
                </a:solidFill>
                <a:latin typeface="Roboto Mono"/>
                <a:ea typeface="Roboto Mono"/>
                <a:cs typeface="Roboto Mono"/>
                <a:sym typeface="Roboto Mono"/>
              </a:rPr>
              <a:t>$ npm init</a:t>
            </a:r>
            <a:endParaRPr sz="1150">
              <a:solidFill>
                <a:srgbClr val="37474F"/>
              </a:solidFill>
              <a:latin typeface="Roboto Mono"/>
              <a:ea typeface="Roboto Mono"/>
              <a:cs typeface="Roboto Mono"/>
              <a:sym typeface="Roboto Mono"/>
            </a:endParaRPr>
          </a:p>
          <a:p>
            <a:pPr indent="0" lvl="0" marL="0" rtl="0" algn="l">
              <a:lnSpc>
                <a:spcPct val="146739"/>
              </a:lnSpc>
              <a:spcBef>
                <a:spcPts val="0"/>
              </a:spcBef>
              <a:spcAft>
                <a:spcPts val="0"/>
              </a:spcAft>
              <a:buClr>
                <a:schemeClr val="dk1"/>
              </a:buClr>
              <a:buSzPts val="1100"/>
              <a:buFont typeface="Arial"/>
              <a:buNone/>
            </a:pPr>
            <a:r>
              <a:rPr lang="en" sz="1150">
                <a:solidFill>
                  <a:srgbClr val="37474F"/>
                </a:solidFill>
                <a:latin typeface="Roboto Mono"/>
                <a:ea typeface="Roboto Mono"/>
                <a:cs typeface="Roboto Mono"/>
                <a:sym typeface="Roboto Mono"/>
              </a:rPr>
              <a:t>$ npm i express --save</a:t>
            </a:r>
            <a:endParaRPr sz="1150">
              <a:solidFill>
                <a:srgbClr val="37474F"/>
              </a:solidFill>
              <a:latin typeface="Roboto Mono"/>
              <a:ea typeface="Roboto Mono"/>
              <a:cs typeface="Roboto Mono"/>
              <a:sym typeface="Roboto Mono"/>
            </a:endParaRPr>
          </a:p>
          <a:p>
            <a:pPr indent="0" lvl="0" marL="0" rtl="0" algn="l">
              <a:lnSpc>
                <a:spcPct val="145000"/>
              </a:lnSpc>
              <a:spcBef>
                <a:spcPts val="0"/>
              </a:spcBef>
              <a:spcAft>
                <a:spcPts val="0"/>
              </a:spcAft>
              <a:buClr>
                <a:schemeClr val="dk1"/>
              </a:buClr>
              <a:buSzPts val="1100"/>
              <a:buFont typeface="Arial"/>
              <a:buNone/>
            </a:pPr>
            <a:r>
              <a:t/>
            </a:r>
            <a:endParaRPr sz="1200">
              <a:solidFill>
                <a:srgbClr val="24292E"/>
              </a:solidFill>
              <a:highlight>
                <a:srgbClr val="F6F8FA"/>
              </a:highlight>
            </a:endParaRPr>
          </a:p>
          <a:p>
            <a:pPr indent="0" lvl="0" marL="0" rtl="0" algn="l">
              <a:lnSpc>
                <a:spcPct val="115000"/>
              </a:lnSpc>
              <a:spcBef>
                <a:spcPts val="0"/>
              </a:spcBef>
              <a:spcAft>
                <a:spcPts val="0"/>
              </a:spcAft>
              <a:buClr>
                <a:schemeClr val="dk1"/>
              </a:buClr>
              <a:buSzPts val="1100"/>
              <a:buFont typeface="Arial"/>
              <a:buNone/>
            </a:pPr>
            <a:r>
              <a:rPr lang="en" sz="1200" u="sng">
                <a:solidFill>
                  <a:srgbClr val="24292E"/>
                </a:solidFill>
              </a:rPr>
              <a:t>Add dependencies in package.json</a:t>
            </a:r>
            <a:endParaRPr sz="1200" u="sng">
              <a:solidFill>
                <a:srgbClr val="24292E"/>
              </a:solidFill>
            </a:endParaRPr>
          </a:p>
          <a:p>
            <a:pPr indent="0" lvl="0" marL="0" rtl="0" algn="l">
              <a:lnSpc>
                <a:spcPct val="145000"/>
              </a:lnSpc>
              <a:spcBef>
                <a:spcPts val="1200"/>
              </a:spcBef>
              <a:spcAft>
                <a:spcPts val="0"/>
              </a:spcAft>
              <a:buClr>
                <a:schemeClr val="dk1"/>
              </a:buClr>
              <a:buSzPts val="1100"/>
              <a:buFont typeface="Arial"/>
              <a:buNone/>
            </a:pPr>
            <a:r>
              <a:rPr lang="en" sz="1200">
                <a:solidFill>
                  <a:srgbClr val="183691"/>
                </a:solidFill>
                <a:highlight>
                  <a:srgbClr val="F6F8FA"/>
                </a:highlight>
              </a:rPr>
              <a:t>"dependencies"</a:t>
            </a:r>
            <a:r>
              <a:rPr lang="en" sz="1200">
                <a:solidFill>
                  <a:srgbClr val="A71D5D"/>
                </a:solidFill>
                <a:highlight>
                  <a:srgbClr val="F6F8FA"/>
                </a:highlight>
              </a:rPr>
              <a:t>:</a:t>
            </a:r>
            <a:br>
              <a:rPr lang="en" sz="1200">
                <a:solidFill>
                  <a:srgbClr val="24292E"/>
                </a:solidFill>
                <a:highlight>
                  <a:srgbClr val="F6F8FA"/>
                </a:highlight>
              </a:rPr>
            </a:br>
            <a:r>
              <a:rPr lang="en" sz="1200">
                <a:solidFill>
                  <a:srgbClr val="24292E"/>
                </a:solidFill>
                <a:highlight>
                  <a:srgbClr val="F6F8FA"/>
                </a:highlight>
              </a:rPr>
              <a:t>  {</a:t>
            </a:r>
            <a:br>
              <a:rPr lang="en" sz="1200">
                <a:solidFill>
                  <a:srgbClr val="24292E"/>
                </a:solidFill>
                <a:highlight>
                  <a:srgbClr val="F6F8FA"/>
                </a:highlight>
              </a:rPr>
            </a:br>
            <a:r>
              <a:rPr lang="en" sz="1200">
                <a:solidFill>
                  <a:srgbClr val="24292E"/>
                </a:solidFill>
                <a:highlight>
                  <a:srgbClr val="F6F8FA"/>
                </a:highlight>
              </a:rPr>
              <a:t>    </a:t>
            </a:r>
            <a:r>
              <a:rPr lang="en" sz="1200">
                <a:solidFill>
                  <a:srgbClr val="183691"/>
                </a:solidFill>
                <a:highlight>
                  <a:srgbClr val="F6F8FA"/>
                </a:highlight>
              </a:rPr>
              <a:t>"express"</a:t>
            </a:r>
            <a:r>
              <a:rPr lang="en" sz="1200">
                <a:solidFill>
                  <a:srgbClr val="A71D5D"/>
                </a:solidFill>
                <a:highlight>
                  <a:srgbClr val="F6F8FA"/>
                </a:highlight>
              </a:rPr>
              <a:t>:</a:t>
            </a:r>
            <a:r>
              <a:rPr lang="en" sz="1200">
                <a:solidFill>
                  <a:srgbClr val="24292E"/>
                </a:solidFill>
                <a:highlight>
                  <a:srgbClr val="F6F8FA"/>
                </a:highlight>
              </a:rPr>
              <a:t> </a:t>
            </a:r>
            <a:r>
              <a:rPr lang="en" sz="1200">
                <a:solidFill>
                  <a:srgbClr val="183691"/>
                </a:solidFill>
                <a:highlight>
                  <a:srgbClr val="F6F8FA"/>
                </a:highlight>
              </a:rPr>
              <a:t>"~4.15.2"</a:t>
            </a:r>
            <a:r>
              <a:rPr lang="en" sz="1200">
                <a:solidFill>
                  <a:srgbClr val="24292E"/>
                </a:solidFill>
                <a:highlight>
                  <a:srgbClr val="F6F8FA"/>
                </a:highlight>
              </a:rPr>
              <a:t>,</a:t>
            </a:r>
            <a:br>
              <a:rPr lang="en" sz="1200">
                <a:solidFill>
                  <a:srgbClr val="24292E"/>
                </a:solidFill>
                <a:highlight>
                  <a:srgbClr val="F6F8FA"/>
                </a:highlight>
              </a:rPr>
            </a:br>
            <a:r>
              <a:rPr lang="en" sz="1200">
                <a:solidFill>
                  <a:srgbClr val="24292E"/>
                </a:solidFill>
                <a:highlight>
                  <a:srgbClr val="F6F8FA"/>
                </a:highlight>
              </a:rPr>
              <a:t>    </a:t>
            </a:r>
            <a:r>
              <a:rPr lang="en" sz="1200">
                <a:solidFill>
                  <a:srgbClr val="183691"/>
                </a:solidFill>
                <a:highlight>
                  <a:srgbClr val="F6F8FA"/>
                </a:highlight>
              </a:rPr>
              <a:t>"ejs"</a:t>
            </a:r>
            <a:r>
              <a:rPr lang="en" sz="1200">
                <a:solidFill>
                  <a:srgbClr val="A71D5D"/>
                </a:solidFill>
                <a:highlight>
                  <a:srgbClr val="F6F8FA"/>
                </a:highlight>
              </a:rPr>
              <a:t>:</a:t>
            </a:r>
            <a:r>
              <a:rPr lang="en" sz="1200">
                <a:solidFill>
                  <a:srgbClr val="183691"/>
                </a:solidFill>
                <a:highlight>
                  <a:srgbClr val="F6F8FA"/>
                </a:highlight>
              </a:rPr>
              <a:t>"~2.5.6"</a:t>
            </a:r>
            <a:br>
              <a:rPr lang="en" sz="1200">
                <a:solidFill>
                  <a:srgbClr val="24292E"/>
                </a:solidFill>
                <a:highlight>
                  <a:srgbClr val="F6F8FA"/>
                </a:highlight>
              </a:rPr>
            </a:br>
            <a:r>
              <a:rPr lang="en" sz="1200">
                <a:solidFill>
                  <a:srgbClr val="24292E"/>
                </a:solidFill>
                <a:highlight>
                  <a:srgbClr val="F6F8FA"/>
                </a:highlight>
              </a:rPr>
              <a:t>}</a:t>
            </a:r>
            <a:endParaRPr sz="1200">
              <a:solidFill>
                <a:srgbClr val="24292E"/>
              </a:solidFill>
              <a:highlight>
                <a:srgbClr val="F6F8FA"/>
              </a:highlight>
            </a:endParaRPr>
          </a:p>
          <a:p>
            <a:pPr indent="0" lvl="0" marL="0" rtl="0" algn="l">
              <a:lnSpc>
                <a:spcPct val="145000"/>
              </a:lnSpc>
              <a:spcBef>
                <a:spcPts val="1200"/>
              </a:spcBef>
              <a:spcAft>
                <a:spcPts val="1200"/>
              </a:spcAft>
              <a:buClr>
                <a:schemeClr val="dk1"/>
              </a:buClr>
              <a:buSzPts val="1100"/>
              <a:buFont typeface="Arial"/>
              <a:buNone/>
            </a:pPr>
            <a:r>
              <a:rPr lang="en" sz="1200">
                <a:solidFill>
                  <a:srgbClr val="24292E"/>
                </a:solidFill>
                <a:highlight>
                  <a:srgbClr val="F6F8FA"/>
                </a:highlight>
              </a:rPr>
              <a:t>$ npm install</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17"/>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Creating Express Server</a:t>
            </a:r>
            <a:endParaRPr b="1" sz="2800"/>
          </a:p>
        </p:txBody>
      </p:sp>
      <p:sp>
        <p:nvSpPr>
          <p:cNvPr id="365" name="Google Shape;365;p17"/>
          <p:cNvSpPr txBox="1"/>
          <p:nvPr/>
        </p:nvSpPr>
        <p:spPr>
          <a:xfrm>
            <a:off x="320725" y="700850"/>
            <a:ext cx="8328300" cy="393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u="sng">
                <a:solidFill>
                  <a:srgbClr val="24292E"/>
                </a:solidFill>
              </a:rPr>
              <a:t>Creating Express Server(Hello.World!)</a:t>
            </a:r>
            <a:endParaRPr sz="1200" u="sng">
              <a:solidFill>
                <a:srgbClr val="24292E"/>
              </a:solidFill>
            </a:endParaRPr>
          </a:p>
          <a:p>
            <a:pPr indent="0" lvl="0" marL="0" rtl="0" algn="l">
              <a:lnSpc>
                <a:spcPct val="145000"/>
              </a:lnSpc>
              <a:spcBef>
                <a:spcPts val="1200"/>
              </a:spcBef>
              <a:spcAft>
                <a:spcPts val="0"/>
              </a:spcAft>
              <a:buNone/>
            </a:pPr>
            <a:r>
              <a:rPr lang="en" sz="1200">
                <a:solidFill>
                  <a:srgbClr val="183691"/>
                </a:solidFill>
                <a:highlight>
                  <a:srgbClr val="F6F8FA"/>
                </a:highlight>
              </a:rPr>
              <a:t>"use strict"</a:t>
            </a:r>
            <a:r>
              <a:rPr lang="en" sz="1200">
                <a:solidFill>
                  <a:srgbClr val="24292E"/>
                </a:solidFill>
                <a:highlight>
                  <a:srgbClr val="F6F8FA"/>
                </a:highlight>
              </a:rPr>
              <a:t>;</a:t>
            </a:r>
            <a:br>
              <a:rPr lang="en" sz="1200">
                <a:solidFill>
                  <a:srgbClr val="24292E"/>
                </a:solidFill>
                <a:highlight>
                  <a:srgbClr val="F6F8FA"/>
                </a:highlight>
              </a:rPr>
            </a:br>
            <a:r>
              <a:rPr lang="en" sz="1200">
                <a:solidFill>
                  <a:srgbClr val="969896"/>
                </a:solidFill>
                <a:highlight>
                  <a:srgbClr val="F6F8FA"/>
                </a:highlight>
              </a:rPr>
              <a:t>//Step1:start app at port 3000</a:t>
            </a:r>
            <a:br>
              <a:rPr lang="en" sz="1200">
                <a:solidFill>
                  <a:srgbClr val="24292E"/>
                </a:solidFill>
                <a:highlight>
                  <a:srgbClr val="F6F8FA"/>
                </a:highlight>
              </a:rPr>
            </a:br>
            <a:r>
              <a:rPr lang="en" sz="1200">
                <a:solidFill>
                  <a:srgbClr val="969896"/>
                </a:solidFill>
                <a:highlight>
                  <a:srgbClr val="F6F8FA"/>
                </a:highlight>
              </a:rPr>
              <a:t>//server.js</a:t>
            </a:r>
            <a:br>
              <a:rPr lang="en" sz="1200">
                <a:solidFill>
                  <a:srgbClr val="24292E"/>
                </a:solidFill>
                <a:highlight>
                  <a:srgbClr val="F6F8FA"/>
                </a:highlight>
              </a:rPr>
            </a:br>
            <a:r>
              <a:rPr lang="en" sz="1200">
                <a:solidFill>
                  <a:srgbClr val="A71D5D"/>
                </a:solidFill>
                <a:highlight>
                  <a:srgbClr val="F6F8FA"/>
                </a:highlight>
              </a:rPr>
              <a:t>const</a:t>
            </a:r>
            <a:r>
              <a:rPr lang="en" sz="1200">
                <a:solidFill>
                  <a:srgbClr val="24292E"/>
                </a:solidFill>
                <a:highlight>
                  <a:srgbClr val="F6F8FA"/>
                </a:highlight>
              </a:rPr>
              <a:t> Express </a:t>
            </a:r>
            <a:r>
              <a:rPr lang="en" sz="1200">
                <a:solidFill>
                  <a:srgbClr val="A71D5D"/>
                </a:solidFill>
                <a:highlight>
                  <a:srgbClr val="F6F8FA"/>
                </a:highlight>
              </a:rPr>
              <a:t>=</a:t>
            </a:r>
            <a:r>
              <a:rPr lang="en" sz="1200">
                <a:solidFill>
                  <a:srgbClr val="24292E"/>
                </a:solidFill>
                <a:highlight>
                  <a:srgbClr val="F6F8FA"/>
                </a:highlight>
              </a:rPr>
              <a:t> </a:t>
            </a:r>
            <a:r>
              <a:rPr lang="en" sz="1200">
                <a:solidFill>
                  <a:srgbClr val="0086B3"/>
                </a:solidFill>
                <a:highlight>
                  <a:srgbClr val="F6F8FA"/>
                </a:highlight>
              </a:rPr>
              <a:t>require</a:t>
            </a:r>
            <a:r>
              <a:rPr lang="en" sz="1200">
                <a:solidFill>
                  <a:srgbClr val="24292E"/>
                </a:solidFill>
                <a:highlight>
                  <a:srgbClr val="F6F8FA"/>
                </a:highlight>
              </a:rPr>
              <a:t>(</a:t>
            </a:r>
            <a:r>
              <a:rPr lang="en" sz="1200">
                <a:solidFill>
                  <a:srgbClr val="183691"/>
                </a:solidFill>
                <a:highlight>
                  <a:srgbClr val="F6F8FA"/>
                </a:highlight>
              </a:rPr>
              <a:t>'express'</a:t>
            </a:r>
            <a:r>
              <a:rPr lang="en" sz="1200">
                <a:solidFill>
                  <a:srgbClr val="24292E"/>
                </a:solidFill>
                <a:highlight>
                  <a:srgbClr val="F6F8FA"/>
                </a:highlight>
              </a:rPr>
              <a:t>);</a:t>
            </a:r>
            <a:br>
              <a:rPr lang="en" sz="1200">
                <a:solidFill>
                  <a:srgbClr val="24292E"/>
                </a:solidFill>
                <a:highlight>
                  <a:srgbClr val="F6F8FA"/>
                </a:highlight>
              </a:rPr>
            </a:br>
            <a:r>
              <a:rPr lang="en" sz="1200">
                <a:solidFill>
                  <a:srgbClr val="A71D5D"/>
                </a:solidFill>
                <a:highlight>
                  <a:srgbClr val="F6F8FA"/>
                </a:highlight>
              </a:rPr>
              <a:t>const</a:t>
            </a:r>
            <a:r>
              <a:rPr lang="en" sz="1200">
                <a:solidFill>
                  <a:srgbClr val="24292E"/>
                </a:solidFill>
                <a:highlight>
                  <a:srgbClr val="F6F8FA"/>
                </a:highlight>
              </a:rPr>
              <a:t> </a:t>
            </a:r>
            <a:r>
              <a:rPr lang="en" sz="1200">
                <a:solidFill>
                  <a:srgbClr val="0086B3"/>
                </a:solidFill>
                <a:highlight>
                  <a:srgbClr val="F6F8FA"/>
                </a:highlight>
              </a:rPr>
              <a:t>PORT</a:t>
            </a:r>
            <a:r>
              <a:rPr lang="en" sz="1200">
                <a:solidFill>
                  <a:srgbClr val="24292E"/>
                </a:solidFill>
                <a:highlight>
                  <a:srgbClr val="F6F8FA"/>
                </a:highlight>
              </a:rPr>
              <a:t> </a:t>
            </a:r>
            <a:r>
              <a:rPr lang="en" sz="1200">
                <a:solidFill>
                  <a:srgbClr val="A71D5D"/>
                </a:solidFill>
                <a:highlight>
                  <a:srgbClr val="F6F8FA"/>
                </a:highlight>
              </a:rPr>
              <a:t>=</a:t>
            </a:r>
            <a:r>
              <a:rPr lang="en" sz="1200">
                <a:solidFill>
                  <a:srgbClr val="24292E"/>
                </a:solidFill>
                <a:highlight>
                  <a:srgbClr val="F6F8FA"/>
                </a:highlight>
              </a:rPr>
              <a:t> </a:t>
            </a:r>
            <a:r>
              <a:rPr lang="en" sz="1200">
                <a:solidFill>
                  <a:srgbClr val="0086B3"/>
                </a:solidFill>
                <a:highlight>
                  <a:srgbClr val="F6F8FA"/>
                </a:highlight>
              </a:rPr>
              <a:t>3000</a:t>
            </a:r>
            <a:r>
              <a:rPr lang="en" sz="1200">
                <a:solidFill>
                  <a:srgbClr val="24292E"/>
                </a:solidFill>
                <a:highlight>
                  <a:srgbClr val="F6F8FA"/>
                </a:highlight>
              </a:rPr>
              <a:t>;</a:t>
            </a:r>
            <a:br>
              <a:rPr lang="en" sz="1200">
                <a:solidFill>
                  <a:srgbClr val="24292E"/>
                </a:solidFill>
                <a:highlight>
                  <a:srgbClr val="F6F8FA"/>
                </a:highlight>
              </a:rPr>
            </a:br>
            <a:r>
              <a:rPr lang="en" sz="1200">
                <a:solidFill>
                  <a:srgbClr val="A71D5D"/>
                </a:solidFill>
                <a:highlight>
                  <a:srgbClr val="F6F8FA"/>
                </a:highlight>
              </a:rPr>
              <a:t>const</a:t>
            </a:r>
            <a:r>
              <a:rPr lang="en" sz="1200">
                <a:solidFill>
                  <a:srgbClr val="24292E"/>
                </a:solidFill>
                <a:highlight>
                  <a:srgbClr val="F6F8FA"/>
                </a:highlight>
              </a:rPr>
              <a:t> app </a:t>
            </a:r>
            <a:r>
              <a:rPr lang="en" sz="1200">
                <a:solidFill>
                  <a:srgbClr val="A71D5D"/>
                </a:solidFill>
                <a:highlight>
                  <a:srgbClr val="F6F8FA"/>
                </a:highlight>
              </a:rPr>
              <a:t>=</a:t>
            </a:r>
            <a:r>
              <a:rPr lang="en" sz="1200">
                <a:solidFill>
                  <a:srgbClr val="24292E"/>
                </a:solidFill>
                <a:highlight>
                  <a:srgbClr val="F6F8FA"/>
                </a:highlight>
              </a:rPr>
              <a:t> </a:t>
            </a:r>
            <a:r>
              <a:rPr lang="en" sz="1200">
                <a:solidFill>
                  <a:srgbClr val="795DA3"/>
                </a:solidFill>
                <a:highlight>
                  <a:srgbClr val="F6F8FA"/>
                </a:highlight>
              </a:rPr>
              <a:t>Express</a:t>
            </a:r>
            <a:r>
              <a:rPr lang="en" sz="1200">
                <a:solidFill>
                  <a:srgbClr val="24292E"/>
                </a:solidFill>
                <a:highlight>
                  <a:srgbClr val="F6F8FA"/>
                </a:highlight>
              </a:rPr>
              <a:t>();</a:t>
            </a:r>
            <a:br>
              <a:rPr lang="en" sz="1200">
                <a:solidFill>
                  <a:srgbClr val="24292E"/>
                </a:solidFill>
                <a:highlight>
                  <a:srgbClr val="F6F8FA"/>
                </a:highlight>
              </a:rPr>
            </a:br>
            <a:r>
              <a:rPr lang="en" sz="1200">
                <a:solidFill>
                  <a:srgbClr val="333333"/>
                </a:solidFill>
                <a:highlight>
                  <a:srgbClr val="F6F8FA"/>
                </a:highlight>
              </a:rPr>
              <a:t>app</a:t>
            </a:r>
            <a:r>
              <a:rPr lang="en" sz="1200">
                <a:solidFill>
                  <a:srgbClr val="24292E"/>
                </a:solidFill>
                <a:highlight>
                  <a:srgbClr val="F6F8FA"/>
                </a:highlight>
              </a:rPr>
              <a:t>.</a:t>
            </a:r>
            <a:r>
              <a:rPr lang="en" sz="1200">
                <a:solidFill>
                  <a:srgbClr val="795DA3"/>
                </a:solidFill>
                <a:highlight>
                  <a:srgbClr val="F6F8FA"/>
                </a:highlight>
              </a:rPr>
              <a:t>listen</a:t>
            </a:r>
            <a:r>
              <a:rPr lang="en" sz="1200">
                <a:solidFill>
                  <a:srgbClr val="24292E"/>
                </a:solidFill>
                <a:highlight>
                  <a:srgbClr val="F6F8FA"/>
                </a:highlight>
              </a:rPr>
              <a:t>(</a:t>
            </a:r>
            <a:r>
              <a:rPr lang="en" sz="1200">
                <a:solidFill>
                  <a:srgbClr val="0086B3"/>
                </a:solidFill>
                <a:highlight>
                  <a:srgbClr val="F6F8FA"/>
                </a:highlight>
              </a:rPr>
              <a:t>PORT</a:t>
            </a:r>
            <a:r>
              <a:rPr lang="en" sz="1200">
                <a:solidFill>
                  <a:srgbClr val="24292E"/>
                </a:solidFill>
                <a:highlight>
                  <a:srgbClr val="F6F8FA"/>
                </a:highlight>
              </a:rPr>
              <a:t>);</a:t>
            </a:r>
            <a:endParaRPr sz="1200">
              <a:solidFill>
                <a:srgbClr val="24292E"/>
              </a:solidFill>
              <a:highlight>
                <a:srgbClr val="F6F8FA"/>
              </a:highlight>
            </a:endParaRPr>
          </a:p>
          <a:p>
            <a:pPr indent="0" lvl="0" marL="0" rtl="0" algn="l">
              <a:lnSpc>
                <a:spcPct val="145000"/>
              </a:lnSpc>
              <a:spcBef>
                <a:spcPts val="1200"/>
              </a:spcBef>
              <a:spcAft>
                <a:spcPts val="1200"/>
              </a:spcAft>
              <a:buNone/>
            </a:pPr>
            <a:r>
              <a:rPr lang="en" sz="1200">
                <a:solidFill>
                  <a:srgbClr val="969896"/>
                </a:solidFill>
                <a:highlight>
                  <a:srgbClr val="F6F8FA"/>
                </a:highlight>
              </a:rPr>
              <a:t>//Step2: Add callback to listen function</a:t>
            </a:r>
            <a:br>
              <a:rPr lang="en" sz="1200">
                <a:solidFill>
                  <a:srgbClr val="24292E"/>
                </a:solidFill>
                <a:highlight>
                  <a:srgbClr val="F6F8FA"/>
                </a:highlight>
              </a:rPr>
            </a:br>
            <a:r>
              <a:rPr lang="en" sz="1200">
                <a:solidFill>
                  <a:srgbClr val="969896"/>
                </a:solidFill>
                <a:highlight>
                  <a:srgbClr val="F6F8FA"/>
                </a:highlight>
              </a:rPr>
              <a:t>//server.js</a:t>
            </a:r>
            <a:br>
              <a:rPr lang="en" sz="1200">
                <a:solidFill>
                  <a:srgbClr val="24292E"/>
                </a:solidFill>
                <a:highlight>
                  <a:srgbClr val="F6F8FA"/>
                </a:highlight>
              </a:rPr>
            </a:br>
            <a:r>
              <a:rPr lang="en" sz="1200">
                <a:solidFill>
                  <a:srgbClr val="333333"/>
                </a:solidFill>
                <a:highlight>
                  <a:srgbClr val="F6F8FA"/>
                </a:highlight>
              </a:rPr>
              <a:t>app</a:t>
            </a:r>
            <a:r>
              <a:rPr lang="en" sz="1200">
                <a:solidFill>
                  <a:srgbClr val="24292E"/>
                </a:solidFill>
                <a:highlight>
                  <a:srgbClr val="F6F8FA"/>
                </a:highlight>
              </a:rPr>
              <a:t>.</a:t>
            </a:r>
            <a:r>
              <a:rPr lang="en" sz="1200">
                <a:solidFill>
                  <a:srgbClr val="795DA3"/>
                </a:solidFill>
                <a:highlight>
                  <a:srgbClr val="F6F8FA"/>
                </a:highlight>
              </a:rPr>
              <a:t>listen</a:t>
            </a:r>
            <a:r>
              <a:rPr lang="en" sz="1200">
                <a:solidFill>
                  <a:srgbClr val="24292E"/>
                </a:solidFill>
                <a:highlight>
                  <a:srgbClr val="F6F8FA"/>
                </a:highlight>
              </a:rPr>
              <a:t>(</a:t>
            </a:r>
            <a:r>
              <a:rPr lang="en" sz="1200">
                <a:solidFill>
                  <a:srgbClr val="0086B3"/>
                </a:solidFill>
                <a:highlight>
                  <a:srgbClr val="F6F8FA"/>
                </a:highlight>
              </a:rPr>
              <a:t>PORT</a:t>
            </a:r>
            <a:r>
              <a:rPr lang="en" sz="1200">
                <a:solidFill>
                  <a:srgbClr val="24292E"/>
                </a:solidFill>
                <a:highlight>
                  <a:srgbClr val="F6F8FA"/>
                </a:highlight>
              </a:rPr>
              <a:t>, () =&gt; {</a:t>
            </a:r>
            <a:br>
              <a:rPr lang="en" sz="1200">
                <a:solidFill>
                  <a:srgbClr val="24292E"/>
                </a:solidFill>
                <a:highlight>
                  <a:srgbClr val="F6F8FA"/>
                </a:highlight>
              </a:rPr>
            </a:br>
            <a:r>
              <a:rPr lang="en" sz="1200">
                <a:solidFill>
                  <a:srgbClr val="24292E"/>
                </a:solidFill>
                <a:highlight>
                  <a:srgbClr val="F6F8FA"/>
                </a:highlight>
              </a:rPr>
              <a:t>   </a:t>
            </a:r>
            <a:r>
              <a:rPr lang="en" sz="1200">
                <a:solidFill>
                  <a:srgbClr val="795DA3"/>
                </a:solidFill>
                <a:highlight>
                  <a:srgbClr val="F6F8FA"/>
                </a:highlight>
              </a:rPr>
              <a:t>console</a:t>
            </a:r>
            <a:r>
              <a:rPr lang="en" sz="1200">
                <a:solidFill>
                  <a:srgbClr val="24292E"/>
                </a:solidFill>
                <a:highlight>
                  <a:srgbClr val="F6F8FA"/>
                </a:highlight>
              </a:rPr>
              <a:t>.</a:t>
            </a:r>
            <a:r>
              <a:rPr lang="en" sz="1200">
                <a:solidFill>
                  <a:srgbClr val="0086B3"/>
                </a:solidFill>
                <a:highlight>
                  <a:srgbClr val="F6F8FA"/>
                </a:highlight>
              </a:rPr>
              <a:t>info</a:t>
            </a:r>
            <a:r>
              <a:rPr lang="en" sz="1200">
                <a:solidFill>
                  <a:srgbClr val="24292E"/>
                </a:solidFill>
                <a:highlight>
                  <a:srgbClr val="F6F8FA"/>
                </a:highlight>
              </a:rPr>
              <a:t>(</a:t>
            </a:r>
            <a:r>
              <a:rPr lang="en" sz="1200">
                <a:solidFill>
                  <a:srgbClr val="183691"/>
                </a:solidFill>
                <a:highlight>
                  <a:srgbClr val="F6F8FA"/>
                </a:highlight>
              </a:rPr>
              <a:t>"Server is running @:http://localhost:%d"</a:t>
            </a:r>
            <a:r>
              <a:rPr lang="en" sz="1200">
                <a:solidFill>
                  <a:srgbClr val="24292E"/>
                </a:solidFill>
                <a:highlight>
                  <a:srgbClr val="F6F8FA"/>
                </a:highlight>
              </a:rPr>
              <a:t>, </a:t>
            </a:r>
            <a:r>
              <a:rPr lang="en" sz="1200">
                <a:solidFill>
                  <a:srgbClr val="0086B3"/>
                </a:solidFill>
                <a:highlight>
                  <a:srgbClr val="F6F8FA"/>
                </a:highlight>
              </a:rPr>
              <a:t>PORT</a:t>
            </a:r>
            <a:r>
              <a:rPr lang="en" sz="1200">
                <a:solidFill>
                  <a:srgbClr val="24292E"/>
                </a:solidFill>
                <a:highlight>
                  <a:srgbClr val="F6F8FA"/>
                </a:highlight>
              </a:rPr>
              <a:t>);</a:t>
            </a:r>
            <a:br>
              <a:rPr lang="en" sz="1200">
                <a:solidFill>
                  <a:srgbClr val="24292E"/>
                </a:solidFill>
                <a:highlight>
                  <a:srgbClr val="F6F8FA"/>
                </a:highlight>
              </a:rPr>
            </a:br>
            <a:r>
              <a:rPr lang="en" sz="1200">
                <a:solidFill>
                  <a:srgbClr val="24292E"/>
                </a:solidFill>
                <a:highlight>
                  <a:srgbClr val="F6F8FA"/>
                </a:highlight>
              </a:rPr>
              <a:t>});</a:t>
            </a:r>
            <a:endParaRPr sz="1200" u="sng">
              <a:solidFill>
                <a:srgbClr val="24292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18"/>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Basic Routing(Exposure to REST)</a:t>
            </a:r>
            <a:endParaRPr b="1" sz="2800"/>
          </a:p>
        </p:txBody>
      </p:sp>
      <p:sp>
        <p:nvSpPr>
          <p:cNvPr id="371" name="Google Shape;371;p18"/>
          <p:cNvSpPr txBox="1"/>
          <p:nvPr/>
        </p:nvSpPr>
        <p:spPr>
          <a:xfrm>
            <a:off x="320725" y="700850"/>
            <a:ext cx="8328300" cy="34212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000">
                <a:solidFill>
                  <a:srgbClr val="969896"/>
                </a:solidFill>
                <a:highlight>
                  <a:srgbClr val="F6F8FA"/>
                </a:highlight>
                <a:latin typeface="Verdana"/>
                <a:ea typeface="Verdana"/>
                <a:cs typeface="Verdana"/>
                <a:sym typeface="Verdana"/>
              </a:rPr>
              <a:t>//server.js</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const</a:t>
            </a:r>
            <a:r>
              <a:rPr lang="en" sz="1000">
                <a:solidFill>
                  <a:srgbClr val="24292E"/>
                </a:solidFill>
                <a:highlight>
                  <a:srgbClr val="F6F8FA"/>
                </a:highlight>
                <a:latin typeface="Verdana"/>
                <a:ea typeface="Verdana"/>
                <a:cs typeface="Verdana"/>
                <a:sym typeface="Verdana"/>
              </a:rPr>
              <a:t> app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Express</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'Hello World!'</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listen</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PORT</a:t>
            </a:r>
            <a:r>
              <a:rPr lang="en" sz="1000">
                <a:solidFill>
                  <a:srgbClr val="24292E"/>
                </a:solidFill>
                <a:highlight>
                  <a:srgbClr val="F6F8FA"/>
                </a:highlight>
                <a:latin typeface="Verdana"/>
                <a:ea typeface="Verdana"/>
                <a:cs typeface="Verdana"/>
                <a:sym typeface="Verdana"/>
              </a:rPr>
              <a:t>, () =&gt; {</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0"/>
              </a:spcBef>
              <a:spcAft>
                <a:spcPts val="0"/>
              </a:spcAft>
              <a:buNone/>
            </a:pPr>
            <a:r>
              <a:rPr lang="en" sz="1000">
                <a:solidFill>
                  <a:srgbClr val="24292E"/>
                </a:solidFill>
                <a:highlight>
                  <a:srgbClr val="F6F8FA"/>
                </a:highlight>
                <a:latin typeface="Verdana"/>
                <a:ea typeface="Verdana"/>
                <a:cs typeface="Verdana"/>
                <a:sym typeface="Verdana"/>
              </a:rPr>
              <a:t>    </a:t>
            </a:r>
            <a:r>
              <a:rPr lang="en" sz="1200">
                <a:solidFill>
                  <a:srgbClr val="795DA3"/>
                </a:solidFill>
                <a:highlight>
                  <a:srgbClr val="F6F8FA"/>
                </a:highlight>
              </a:rPr>
              <a:t>console</a:t>
            </a:r>
            <a:r>
              <a:rPr lang="en" sz="1200">
                <a:solidFill>
                  <a:srgbClr val="24292E"/>
                </a:solidFill>
                <a:highlight>
                  <a:srgbClr val="F6F8FA"/>
                </a:highlight>
              </a:rPr>
              <a:t>.</a:t>
            </a:r>
            <a:r>
              <a:rPr lang="en" sz="1200">
                <a:solidFill>
                  <a:srgbClr val="0086B3"/>
                </a:solidFill>
                <a:highlight>
                  <a:srgbClr val="F6F8FA"/>
                </a:highlight>
              </a:rPr>
              <a:t>info</a:t>
            </a:r>
            <a:r>
              <a:rPr lang="en" sz="1200">
                <a:solidFill>
                  <a:srgbClr val="24292E"/>
                </a:solidFill>
                <a:highlight>
                  <a:srgbClr val="F6F8FA"/>
                </a:highlight>
              </a:rPr>
              <a:t>(</a:t>
            </a:r>
            <a:r>
              <a:rPr lang="en" sz="1200">
                <a:solidFill>
                  <a:srgbClr val="183691"/>
                </a:solidFill>
                <a:highlight>
                  <a:srgbClr val="F6F8FA"/>
                </a:highlight>
              </a:rPr>
              <a:t>"Server is running @:http://localhost:%d"</a:t>
            </a:r>
            <a:r>
              <a:rPr lang="en" sz="1200">
                <a:solidFill>
                  <a:srgbClr val="24292E"/>
                </a:solidFill>
                <a:highlight>
                  <a:srgbClr val="F6F8FA"/>
                </a:highlight>
              </a:rPr>
              <a:t>, </a:t>
            </a:r>
            <a:r>
              <a:rPr lang="en" sz="1200">
                <a:solidFill>
                  <a:srgbClr val="0086B3"/>
                </a:solidFill>
                <a:highlight>
                  <a:srgbClr val="F6F8FA"/>
                </a:highlight>
              </a:rPr>
              <a:t>PORT</a:t>
            </a:r>
            <a:r>
              <a:rPr lang="en" sz="1200">
                <a:solidFill>
                  <a:srgbClr val="24292E"/>
                </a:solidFill>
                <a:highlight>
                  <a:srgbClr val="F6F8FA"/>
                </a:highlight>
              </a:rPr>
              <a:t>);</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0"/>
              </a:spcBef>
              <a:spcAft>
                <a:spcPts val="0"/>
              </a:spcAft>
              <a:buNone/>
            </a:pPr>
            <a:r>
              <a:rPr lang="en" sz="1000">
                <a:solidFill>
                  <a:srgbClr val="24292E"/>
                </a:solidFill>
                <a:highlight>
                  <a:srgbClr val="F6F8FA"/>
                </a:highlight>
                <a:latin typeface="Verdana"/>
                <a:ea typeface="Verdana"/>
                <a:cs typeface="Verdana"/>
                <a:sym typeface="Verdana"/>
              </a:rPr>
              <a:t>});</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0"/>
              </a:spcBef>
              <a:spcAft>
                <a:spcPts val="0"/>
              </a:spcAft>
              <a:buNone/>
            </a:pPr>
            <a:r>
              <a:rPr lang="en" sz="1000">
                <a:solidFill>
                  <a:srgbClr val="969896"/>
                </a:solidFill>
                <a:highlight>
                  <a:srgbClr val="F6F8FA"/>
                </a:highlight>
                <a:latin typeface="Verdana"/>
                <a:ea typeface="Verdana"/>
                <a:cs typeface="Verdana"/>
                <a:sym typeface="Verdana"/>
              </a:rPr>
              <a:t>//...</a:t>
            </a:r>
            <a:endParaRPr sz="1200" u="sng">
              <a:solidFill>
                <a:srgbClr val="24292E"/>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19"/>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Basic Routing(Exposure to REST)</a:t>
            </a:r>
            <a:endParaRPr b="1" sz="2800"/>
          </a:p>
        </p:txBody>
      </p:sp>
      <p:sp>
        <p:nvSpPr>
          <p:cNvPr id="377" name="Google Shape;377;p19"/>
          <p:cNvSpPr txBox="1"/>
          <p:nvPr/>
        </p:nvSpPr>
        <p:spPr>
          <a:xfrm>
            <a:off x="320725" y="700850"/>
            <a:ext cx="3777300" cy="41931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u="sng">
                <a:solidFill>
                  <a:srgbClr val="24292E"/>
                </a:solidFill>
                <a:highlight>
                  <a:srgbClr val="FFFFFF"/>
                </a:highlight>
              </a:rPr>
              <a:t>Routing module</a:t>
            </a:r>
            <a:endParaRPr sz="1000" u="sng">
              <a:solidFill>
                <a:srgbClr val="969896"/>
              </a:solidFill>
              <a:highlight>
                <a:srgbClr val="F6F8FA"/>
              </a:highlight>
              <a:latin typeface="Verdana"/>
              <a:ea typeface="Verdana"/>
              <a:cs typeface="Verdana"/>
              <a:sym typeface="Verdana"/>
            </a:endParaRPr>
          </a:p>
          <a:p>
            <a:pPr indent="0" lvl="0" marL="0" rtl="0" algn="l">
              <a:lnSpc>
                <a:spcPct val="145000"/>
              </a:lnSpc>
              <a:spcBef>
                <a:spcPts val="1200"/>
              </a:spcBef>
              <a:spcAft>
                <a:spcPts val="1200"/>
              </a:spcAft>
              <a:buNone/>
            </a:pPr>
            <a:r>
              <a:rPr lang="en" sz="1000">
                <a:solidFill>
                  <a:srgbClr val="969896"/>
                </a:solidFill>
                <a:highlight>
                  <a:srgbClr val="F6F8FA"/>
                </a:highlight>
                <a:latin typeface="Verdana"/>
                <a:ea typeface="Verdana"/>
                <a:cs typeface="Verdana"/>
                <a:sym typeface="Verdana"/>
              </a:rPr>
              <a:t>//router/index.js</a:t>
            </a:r>
            <a:br>
              <a:rPr lang="en" sz="1000">
                <a:solidFill>
                  <a:srgbClr val="24292E"/>
                </a:solidFill>
                <a:highlight>
                  <a:srgbClr val="F6F8FA"/>
                </a:highlight>
                <a:latin typeface="Verdana"/>
                <a:ea typeface="Verdana"/>
                <a:cs typeface="Verdana"/>
                <a:sym typeface="Verdana"/>
              </a:rPr>
            </a:br>
            <a:r>
              <a:rPr lang="en" sz="1000">
                <a:solidFill>
                  <a:srgbClr val="0086B3"/>
                </a:solidFill>
                <a:highlight>
                  <a:srgbClr val="F6F8FA"/>
                </a:highlight>
                <a:latin typeface="Verdana"/>
                <a:ea typeface="Verdana"/>
                <a:cs typeface="Verdana"/>
                <a:sym typeface="Verdana"/>
              </a:rPr>
              <a:t>module</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exports</a:t>
            </a:r>
            <a:r>
              <a:rPr lang="en" sz="1000">
                <a:solidFill>
                  <a:srgbClr val="24292E"/>
                </a:solidFill>
                <a:highlight>
                  <a:srgbClr val="F6F8FA"/>
                </a:highlight>
                <a:latin typeface="Verdana"/>
                <a:ea typeface="Verdana"/>
                <a:cs typeface="Verdana"/>
                <a:sym typeface="Verdana"/>
              </a:rPr>
              <a:t>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'Hello World!'</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'/emp.json'</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send</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JSON</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stringify</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{name</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‘EMP-1’</a:t>
            </a:r>
            <a:r>
              <a:rPr lang="en" sz="1000">
                <a:solidFill>
                  <a:srgbClr val="24292E"/>
                </a:solidFill>
                <a:highlight>
                  <a:srgbClr val="F6F8FA"/>
                </a:highlight>
                <a:latin typeface="Verdana"/>
                <a:ea typeface="Verdana"/>
                <a:cs typeface="Verdana"/>
                <a:sym typeface="Verdana"/>
              </a:rPr>
              <a:t>, id</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1</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{name</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EMP-2’</a:t>
            </a:r>
            <a:r>
              <a:rPr lang="en" sz="1000">
                <a:solidFill>
                  <a:srgbClr val="24292E"/>
                </a:solidFill>
                <a:highlight>
                  <a:srgbClr val="F6F8FA"/>
                </a:highlight>
                <a:latin typeface="Verdana"/>
                <a:ea typeface="Verdana"/>
                <a:cs typeface="Verdana"/>
                <a:sym typeface="Verdana"/>
              </a:rPr>
              <a:t>, id</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2</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{name</a:t>
            </a:r>
            <a:r>
              <a:rPr lang="en" sz="1000">
                <a:solidFill>
                  <a:srgbClr val="A71D5D"/>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‘EMP-1’</a:t>
            </a:r>
            <a:r>
              <a:rPr lang="en" sz="1000">
                <a:solidFill>
                  <a:srgbClr val="24292E"/>
                </a:solidFill>
                <a:highlight>
                  <a:srgbClr val="F6F8FA"/>
                </a:highlight>
                <a:latin typeface="Verdana"/>
                <a:ea typeface="Verdana"/>
                <a:cs typeface="Verdana"/>
                <a:sym typeface="Verdana"/>
              </a:rPr>
              <a:t>, id</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3</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endParaRPr sz="1000">
              <a:solidFill>
                <a:srgbClr val="969896"/>
              </a:solidFill>
              <a:highlight>
                <a:srgbClr val="F6F8FA"/>
              </a:highlight>
              <a:latin typeface="Verdana"/>
              <a:ea typeface="Verdana"/>
              <a:cs typeface="Verdana"/>
              <a:sym typeface="Verdana"/>
            </a:endParaRPr>
          </a:p>
        </p:txBody>
      </p:sp>
      <p:sp>
        <p:nvSpPr>
          <p:cNvPr id="378" name="Google Shape;378;p19"/>
          <p:cNvSpPr txBox="1"/>
          <p:nvPr/>
        </p:nvSpPr>
        <p:spPr>
          <a:xfrm>
            <a:off x="4276350" y="688975"/>
            <a:ext cx="4062600" cy="36111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t/>
            </a:r>
            <a:endParaRPr sz="1000">
              <a:solidFill>
                <a:srgbClr val="969896"/>
              </a:solidFill>
              <a:highlight>
                <a:srgbClr val="F6F8FA"/>
              </a:highlight>
              <a:latin typeface="Verdana"/>
              <a:ea typeface="Verdana"/>
              <a:cs typeface="Verdana"/>
              <a:sym typeface="Verdana"/>
            </a:endParaRPr>
          </a:p>
          <a:p>
            <a:pPr indent="0" lvl="0" marL="0" rtl="0" algn="l">
              <a:lnSpc>
                <a:spcPct val="145000"/>
              </a:lnSpc>
              <a:spcBef>
                <a:spcPts val="1200"/>
              </a:spcBef>
              <a:spcAft>
                <a:spcPts val="0"/>
              </a:spcAft>
              <a:buClr>
                <a:schemeClr val="dk1"/>
              </a:buClr>
              <a:buSzPts val="1100"/>
              <a:buFont typeface="Arial"/>
              <a:buNone/>
            </a:pPr>
            <a:r>
              <a:rPr lang="en" sz="1000">
                <a:solidFill>
                  <a:srgbClr val="969896"/>
                </a:solidFill>
                <a:highlight>
                  <a:srgbClr val="F6F8FA"/>
                </a:highlight>
                <a:latin typeface="Verdana"/>
                <a:ea typeface="Verdana"/>
                <a:cs typeface="Verdana"/>
                <a:sym typeface="Verdana"/>
              </a:rPr>
              <a:t>//server.js</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//require router module</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const</a:t>
            </a:r>
            <a:r>
              <a:rPr lang="en" sz="1000">
                <a:solidFill>
                  <a:srgbClr val="24292E"/>
                </a:solidFill>
                <a:highlight>
                  <a:srgbClr val="F6F8FA"/>
                </a:highlight>
                <a:latin typeface="Verdana"/>
                <a:ea typeface="Verdana"/>
                <a:cs typeface="Verdana"/>
                <a:sym typeface="Verdana"/>
              </a:rPr>
              <a:t> router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require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//add routes</a:t>
            </a:r>
            <a:br>
              <a:rPr lang="en" sz="1000">
                <a:solidFill>
                  <a:srgbClr val="24292E"/>
                </a:solidFill>
                <a:highlight>
                  <a:srgbClr val="F6F8FA"/>
                </a:highlight>
                <a:latin typeface="Verdana"/>
                <a:ea typeface="Verdana"/>
                <a:cs typeface="Verdana"/>
                <a:sym typeface="Verdana"/>
              </a:rPr>
            </a:br>
            <a:r>
              <a:rPr lang="en" sz="1000">
                <a:solidFill>
                  <a:srgbClr val="795DA3"/>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(app);</a:t>
            </a:r>
            <a:endParaRPr sz="1000">
              <a:solidFill>
                <a:srgbClr val="24292E"/>
              </a:solidFill>
              <a:highlight>
                <a:srgbClr val="F6F8FA"/>
              </a:highlight>
              <a:latin typeface="Verdana"/>
              <a:ea typeface="Verdana"/>
              <a:cs typeface="Verdana"/>
              <a:sym typeface="Verdana"/>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0"/>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Basic Routing(Exposure to REST)</a:t>
            </a:r>
            <a:endParaRPr b="1" sz="2800"/>
          </a:p>
        </p:txBody>
      </p:sp>
      <p:sp>
        <p:nvSpPr>
          <p:cNvPr id="384" name="Google Shape;384;p20"/>
          <p:cNvSpPr txBox="1"/>
          <p:nvPr/>
        </p:nvSpPr>
        <p:spPr>
          <a:xfrm>
            <a:off x="320725" y="700850"/>
            <a:ext cx="5903700" cy="41931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u="sng">
                <a:solidFill>
                  <a:srgbClr val="24292E"/>
                </a:solidFill>
                <a:highlight>
                  <a:srgbClr val="FFFFFF"/>
                </a:highlight>
              </a:rPr>
              <a:t>Routing module- Send file</a:t>
            </a:r>
            <a:endParaRPr sz="1000" u="sng">
              <a:solidFill>
                <a:srgbClr val="969896"/>
              </a:solidFill>
              <a:highlight>
                <a:srgbClr val="F6F8FA"/>
              </a:highlight>
              <a:latin typeface="Verdana"/>
              <a:ea typeface="Verdana"/>
              <a:cs typeface="Verdana"/>
              <a:sym typeface="Verdana"/>
            </a:endParaRPr>
          </a:p>
          <a:p>
            <a:pPr indent="0" lvl="0" marL="0" rtl="0" algn="l">
              <a:lnSpc>
                <a:spcPct val="145000"/>
              </a:lnSpc>
              <a:spcBef>
                <a:spcPts val="1200"/>
              </a:spcBef>
              <a:spcAft>
                <a:spcPts val="0"/>
              </a:spcAft>
              <a:buNone/>
            </a:pPr>
            <a:r>
              <a:rPr lang="en" sz="1000">
                <a:solidFill>
                  <a:srgbClr val="969896"/>
                </a:solidFill>
                <a:highlight>
                  <a:srgbClr val="F6F8FA"/>
                </a:highlight>
                <a:latin typeface="Verdana"/>
                <a:ea typeface="Verdana"/>
                <a:cs typeface="Verdana"/>
                <a:sym typeface="Verdana"/>
              </a:rPr>
              <a:t>//router/index.js</a:t>
            </a:r>
            <a:endParaRPr sz="1000">
              <a:solidFill>
                <a:srgbClr val="969896"/>
              </a:solidFill>
              <a:highlight>
                <a:srgbClr val="F6F8FA"/>
              </a:highlight>
              <a:latin typeface="Verdana"/>
              <a:ea typeface="Verdana"/>
              <a:cs typeface="Verdana"/>
              <a:sym typeface="Verdana"/>
            </a:endParaRPr>
          </a:p>
          <a:p>
            <a:pPr indent="0" lvl="0" marL="0" rtl="0" algn="l">
              <a:lnSpc>
                <a:spcPct val="145000"/>
              </a:lnSpc>
              <a:spcBef>
                <a:spcPts val="0"/>
              </a:spcBef>
              <a:spcAft>
                <a:spcPts val="0"/>
              </a:spcAft>
              <a:buNone/>
            </a:pPr>
            <a:r>
              <a:rPr b="1" lang="en" sz="1000">
                <a:solidFill>
                  <a:srgbClr val="000080"/>
                </a:solidFill>
                <a:highlight>
                  <a:srgbClr val="FFFFFF"/>
                </a:highlight>
                <a:latin typeface="Verdana"/>
                <a:ea typeface="Verdana"/>
                <a:cs typeface="Verdana"/>
                <a:sym typeface="Verdana"/>
              </a:rPr>
              <a:t>const </a:t>
            </a:r>
            <a:r>
              <a:rPr b="1" i="1" lang="en" sz="1000">
                <a:solidFill>
                  <a:srgbClr val="660E7A"/>
                </a:solidFill>
                <a:highlight>
                  <a:srgbClr val="FFFFFF"/>
                </a:highlight>
                <a:latin typeface="Verdana"/>
                <a:ea typeface="Verdana"/>
                <a:cs typeface="Verdana"/>
                <a:sym typeface="Verdana"/>
              </a:rPr>
              <a:t>fs </a:t>
            </a:r>
            <a:r>
              <a:rPr lang="en" sz="1000">
                <a:solidFill>
                  <a:schemeClr val="dk1"/>
                </a:solidFill>
                <a:highlight>
                  <a:srgbClr val="FFFFFF"/>
                </a:highlight>
                <a:latin typeface="Verdana"/>
                <a:ea typeface="Verdana"/>
                <a:cs typeface="Verdana"/>
                <a:sym typeface="Verdana"/>
              </a:rPr>
              <a:t>= require(</a:t>
            </a:r>
            <a:r>
              <a:rPr b="1" lang="en" sz="1000">
                <a:solidFill>
                  <a:srgbClr val="008000"/>
                </a:solidFill>
                <a:highlight>
                  <a:srgbClr val="FFFFFF"/>
                </a:highlight>
                <a:latin typeface="Verdana"/>
                <a:ea typeface="Verdana"/>
                <a:cs typeface="Verdana"/>
                <a:sym typeface="Verdana"/>
              </a:rPr>
              <a:t>'fs'</a:t>
            </a:r>
            <a:r>
              <a:rPr lang="en" sz="1000">
                <a:solidFill>
                  <a:schemeClr val="dk1"/>
                </a:solidFill>
                <a:highlight>
                  <a:srgbClr val="FFFFFF"/>
                </a:highlight>
                <a:latin typeface="Verdana"/>
                <a:ea typeface="Verdana"/>
                <a:cs typeface="Verdana"/>
                <a:sym typeface="Verdana"/>
              </a:rPr>
              <a:t>);</a:t>
            </a:r>
            <a:endParaRPr sz="1000">
              <a:solidFill>
                <a:schemeClr val="dk1"/>
              </a:solidFill>
              <a:highlight>
                <a:srgbClr val="FFFFFF"/>
              </a:highlight>
              <a:latin typeface="Verdana"/>
              <a:ea typeface="Verdana"/>
              <a:cs typeface="Verdana"/>
              <a:sym typeface="Verdana"/>
            </a:endParaRPr>
          </a:p>
          <a:p>
            <a:pPr indent="0" lvl="0" marL="0" rtl="0" algn="l">
              <a:lnSpc>
                <a:spcPct val="145000"/>
              </a:lnSpc>
              <a:spcBef>
                <a:spcPts val="0"/>
              </a:spcBef>
              <a:spcAft>
                <a:spcPts val="0"/>
              </a:spcAft>
              <a:buNone/>
            </a:pPr>
            <a:r>
              <a:rPr b="1" lang="en" sz="1000">
                <a:solidFill>
                  <a:srgbClr val="000080"/>
                </a:solidFill>
                <a:highlight>
                  <a:srgbClr val="FFFFFF"/>
                </a:highlight>
                <a:latin typeface="Verdana"/>
                <a:ea typeface="Verdana"/>
                <a:cs typeface="Verdana"/>
                <a:sym typeface="Verdana"/>
              </a:rPr>
              <a:t>const </a:t>
            </a:r>
            <a:r>
              <a:rPr b="1" i="1" lang="en" sz="1000">
                <a:solidFill>
                  <a:srgbClr val="660E7A"/>
                </a:solidFill>
                <a:highlight>
                  <a:srgbClr val="FFFFFF"/>
                </a:highlight>
                <a:latin typeface="Verdana"/>
                <a:ea typeface="Verdana"/>
                <a:cs typeface="Verdana"/>
                <a:sym typeface="Verdana"/>
              </a:rPr>
              <a:t>path </a:t>
            </a:r>
            <a:r>
              <a:rPr lang="en" sz="1000">
                <a:solidFill>
                  <a:schemeClr val="dk1"/>
                </a:solidFill>
                <a:highlight>
                  <a:srgbClr val="FFFFFF"/>
                </a:highlight>
                <a:latin typeface="Verdana"/>
                <a:ea typeface="Verdana"/>
                <a:cs typeface="Verdana"/>
                <a:sym typeface="Verdana"/>
              </a:rPr>
              <a:t>= require(</a:t>
            </a:r>
            <a:r>
              <a:rPr b="1" lang="en" sz="1000">
                <a:solidFill>
                  <a:srgbClr val="008000"/>
                </a:solidFill>
                <a:highlight>
                  <a:srgbClr val="FFFFFF"/>
                </a:highlight>
                <a:latin typeface="Verdana"/>
                <a:ea typeface="Verdana"/>
                <a:cs typeface="Verdana"/>
                <a:sym typeface="Verdana"/>
              </a:rPr>
              <a:t>'path'</a:t>
            </a:r>
            <a:r>
              <a:rPr lang="en" sz="1000">
                <a:solidFill>
                  <a:schemeClr val="dk1"/>
                </a:solidFill>
                <a:highlight>
                  <a:srgbClr val="FFFFFF"/>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0086B3"/>
                </a:solidFill>
                <a:highlight>
                  <a:srgbClr val="F6F8FA"/>
                </a:highlight>
                <a:latin typeface="Verdana"/>
                <a:ea typeface="Verdana"/>
                <a:cs typeface="Verdana"/>
                <a:sym typeface="Verdana"/>
              </a:rPr>
              <a:t>module</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exports</a:t>
            </a:r>
            <a:r>
              <a:rPr lang="en" sz="1000">
                <a:solidFill>
                  <a:srgbClr val="24292E"/>
                </a:solidFill>
                <a:highlight>
                  <a:srgbClr val="F6F8FA"/>
                </a:highlight>
                <a:latin typeface="Verdana"/>
                <a:ea typeface="Verdana"/>
                <a:cs typeface="Verdana"/>
                <a:sym typeface="Verdana"/>
              </a:rPr>
              <a:t>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969896"/>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get</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=&gt;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969896"/>
                </a:solidFill>
                <a:highlight>
                  <a:srgbClr val="F6F8FA"/>
                </a:highlight>
                <a:latin typeface="Verdana"/>
                <a:ea typeface="Verdana"/>
                <a:cs typeface="Verdana"/>
                <a:sym typeface="Verdana"/>
              </a:rPr>
              <a:t>// maybe test for existence here using fs.stat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writeHead</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200</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"Content-Type"</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"text/html"</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fs</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createReadStream</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path</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resolve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'views'</a:t>
            </a:r>
            <a:r>
              <a:rPr lang="en" sz="1000">
                <a:solidFill>
                  <a:srgbClr val="24292E"/>
                </a:solidFill>
                <a:highlight>
                  <a:srgbClr val="F6F8FA"/>
                </a:highlight>
                <a:latin typeface="Verdana"/>
                <a:ea typeface="Verdana"/>
                <a:cs typeface="Verdana"/>
                <a:sym typeface="Verdana"/>
              </a:rPr>
              <a:t>, </a:t>
            </a:r>
            <a:r>
              <a:rPr lang="en" sz="1000">
                <a:solidFill>
                  <a:srgbClr val="183691"/>
                </a:solidFill>
                <a:highlight>
                  <a:srgbClr val="F6F8FA"/>
                </a:highlight>
                <a:latin typeface="Verdana"/>
                <a:ea typeface="Verdana"/>
                <a:cs typeface="Verdana"/>
                <a:sym typeface="Verdana"/>
              </a:rPr>
              <a:t>'index.html'</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pipe</a:t>
            </a:r>
            <a:r>
              <a:rPr lang="en" sz="1000">
                <a:solidFill>
                  <a:srgbClr val="24292E"/>
                </a:solidFill>
                <a:highlight>
                  <a:srgbClr val="F6F8FA"/>
                </a:highlight>
                <a:latin typeface="Verdana"/>
                <a:ea typeface="Verdana"/>
                <a:cs typeface="Verdana"/>
                <a:sym typeface="Verdana"/>
              </a:rPr>
              <a:t>(res);</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0"/>
              </a:spcBef>
              <a:spcAft>
                <a:spcPts val="1200"/>
              </a:spcAft>
              <a:buNone/>
            </a:pPr>
            <a:r>
              <a:t/>
            </a:r>
            <a:endParaRPr sz="1000">
              <a:solidFill>
                <a:srgbClr val="969896"/>
              </a:solidFill>
              <a:highlight>
                <a:srgbClr val="F6F8FA"/>
              </a:highlight>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21"/>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Your own Tomcat(Public Server)</a:t>
            </a:r>
            <a:endParaRPr b="1" sz="2800"/>
          </a:p>
        </p:txBody>
      </p:sp>
      <p:sp>
        <p:nvSpPr>
          <p:cNvPr id="390" name="Google Shape;390;p21"/>
          <p:cNvSpPr txBox="1"/>
          <p:nvPr/>
        </p:nvSpPr>
        <p:spPr>
          <a:xfrm>
            <a:off x="320725" y="700850"/>
            <a:ext cx="5903700" cy="41931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t/>
            </a:r>
            <a:endParaRPr sz="1200" u="sng">
              <a:solidFill>
                <a:srgbClr val="24292E"/>
              </a:solidFill>
            </a:endParaRPr>
          </a:p>
          <a:p>
            <a:pPr indent="0" lvl="0" marL="0" rtl="0" algn="l">
              <a:lnSpc>
                <a:spcPct val="145000"/>
              </a:lnSpc>
              <a:spcBef>
                <a:spcPts val="1200"/>
              </a:spcBef>
              <a:spcAft>
                <a:spcPts val="0"/>
              </a:spcAft>
              <a:buNone/>
            </a:pPr>
            <a:r>
              <a:rPr lang="en" sz="1000">
                <a:solidFill>
                  <a:srgbClr val="969896"/>
                </a:solidFill>
                <a:highlight>
                  <a:srgbClr val="F6F8FA"/>
                </a:highlight>
                <a:latin typeface="Verdana"/>
                <a:ea typeface="Verdana"/>
                <a:cs typeface="Verdana"/>
                <a:sym typeface="Verdana"/>
              </a:rPr>
              <a:t>//server.js</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const</a:t>
            </a:r>
            <a:r>
              <a:rPr lang="en" sz="1000">
                <a:solidFill>
                  <a:srgbClr val="24292E"/>
                </a:solidFill>
                <a:highlight>
                  <a:srgbClr val="F6F8FA"/>
                </a:highlight>
                <a:latin typeface="Verdana"/>
                <a:ea typeface="Verdana"/>
                <a:cs typeface="Verdana"/>
                <a:sym typeface="Verdana"/>
              </a:rPr>
              <a:t> router </a:t>
            </a:r>
            <a:r>
              <a:rPr lang="en" sz="1000">
                <a:solidFill>
                  <a:srgbClr val="A71D5D"/>
                </a:solidFill>
                <a:highlight>
                  <a:srgbClr val="F6F8FA"/>
                </a:highlight>
                <a:latin typeface="Verdana"/>
                <a:ea typeface="Verdana"/>
                <a:cs typeface="Verdana"/>
                <a:sym typeface="Verdana"/>
              </a:rPr>
              <a:t>=</a:t>
            </a:r>
            <a:r>
              <a:rPr lang="en" sz="1000">
                <a:solidFill>
                  <a:srgbClr val="24292E"/>
                </a:solidFill>
                <a:highlight>
                  <a:srgbClr val="F6F8FA"/>
                </a:highlight>
                <a:latin typeface="Verdana"/>
                <a:ea typeface="Verdana"/>
                <a:cs typeface="Verdana"/>
                <a:sym typeface="Verdana"/>
              </a:rPr>
              <a:t> </a:t>
            </a:r>
            <a:r>
              <a:rPr lang="en" sz="1000">
                <a:solidFill>
                  <a:srgbClr val="0086B3"/>
                </a:solidFill>
                <a:highlight>
                  <a:srgbClr val="F6F8FA"/>
                </a:highlight>
                <a:latin typeface="Verdana"/>
                <a:ea typeface="Verdana"/>
                <a:cs typeface="Verdana"/>
                <a:sym typeface="Verdana"/>
              </a:rPr>
              <a:t>require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'./router'</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//add static server</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use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'/static'</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Express</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static</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'views'</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//add routes</a:t>
            </a:r>
            <a:endParaRPr sz="1000">
              <a:solidFill>
                <a:srgbClr val="969896"/>
              </a:solidFill>
              <a:highlight>
                <a:srgbClr val="F6F8FA"/>
              </a:highlight>
              <a:latin typeface="Verdana"/>
              <a:ea typeface="Verdana"/>
              <a:cs typeface="Verdana"/>
              <a:sym typeface="Verdana"/>
            </a:endParaRPr>
          </a:p>
          <a:p>
            <a:pPr indent="0" lvl="0" marL="0" rtl="0" algn="l">
              <a:lnSpc>
                <a:spcPct val="145000"/>
              </a:lnSpc>
              <a:spcBef>
                <a:spcPts val="1200"/>
              </a:spcBef>
              <a:spcAft>
                <a:spcPts val="1200"/>
              </a:spcAft>
              <a:buNone/>
            </a:pPr>
            <a:r>
              <a:t/>
            </a:r>
            <a:endParaRPr sz="1200" u="sng">
              <a:solidFill>
                <a:srgbClr val="24292E"/>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