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Tahoma"/>
      <p:regular r:id="rId37"/>
      <p:bold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554bc3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554bc3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66f47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66f47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 //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22) { // will not 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console.log(foo);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66f475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66f475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const msg = 'hello world';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 msg = 123; // Syntax error: msg already defined.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msg = 123; // will silently fail, msg not changed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66f475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66f475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6f475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6f475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66f475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66f475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66f47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66f47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c66f47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c66f47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6f475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6f475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66f475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66f475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c66f475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c66f475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554bc3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554bc3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66f475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66f475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66f475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66f475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66f47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66f47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setTimeout(function()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   // undefined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that = this;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console.log(that.age);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6f475f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6f475f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66f475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66f475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c66f475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c66f475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66f475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c66f475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c66f475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c66f475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6f475f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66f475f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66f475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66f475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66f47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66f47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66f475f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66f475f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66f475f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c66f475f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c66f475f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c66f475f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66f475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66f47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66f475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66f475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66f475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66f475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66f475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66f475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66f475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66f475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66f47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66f47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5,5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0,1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1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312" name="Google Shape;312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11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6" name="Google Shape;316;p11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317" name="Google Shape;317;p11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1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1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33" name="Google Shape;33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4" name="Google Shape;24;p4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9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9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kangax.github.io/compat-table/es6" TargetMode="External"/><Relationship Id="rId4" Type="http://schemas.openxmlformats.org/officeDocument/2006/relationships/hyperlink" Target="http://canius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abeljs.io" TargetMode="External"/><Relationship Id="rId4" Type="http://schemas.openxmlformats.org/officeDocument/2006/relationships/hyperlink" Target="https://github.com/google/traceur-compiler" TargetMode="External"/><Relationship Id="rId5" Type="http://schemas.openxmlformats.org/officeDocument/2006/relationships/hyperlink" Target="http://www.typescriptlang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ebpack.github.io" TargetMode="External"/><Relationship Id="rId4" Type="http://schemas.openxmlformats.org/officeDocument/2006/relationships/hyperlink" Target="http://webpack.github.io" TargetMode="External"/><Relationship Id="rId5" Type="http://schemas.openxmlformats.org/officeDocument/2006/relationships/hyperlink" Target="http://browserify.org" TargetMode="External"/><Relationship Id="rId6" Type="http://schemas.openxmlformats.org/officeDocument/2006/relationships/hyperlink" Target="http://rollupjs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developer.mozilla.org/en-US/docs/JavaScript/Reference/Statements/v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3886200" y="2112925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4811650" y="2171800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</a:t>
            </a:r>
            <a:endParaRPr sz="1400"/>
          </a:p>
        </p:txBody>
      </p:sp>
      <p:sp>
        <p:nvSpPr>
          <p:cNvPr id="341" name="Google Shape;341;p13"/>
          <p:cNvSpPr txBox="1"/>
          <p:nvPr>
            <p:ph type="title"/>
          </p:nvPr>
        </p:nvSpPr>
        <p:spPr>
          <a:xfrm>
            <a:off x="7891925" y="160075"/>
            <a:ext cx="1112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04-10-2018</a:t>
            </a:r>
            <a:endParaRPr sz="1200"/>
          </a:p>
        </p:txBody>
      </p:sp>
      <p:pic>
        <p:nvPicPr>
          <p:cNvPr id="342" name="Google Shape;3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65" y="2719224"/>
            <a:ext cx="2054635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1" name="Google Shape;4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 txBox="1"/>
          <p:nvPr/>
        </p:nvSpPr>
        <p:spPr>
          <a:xfrm>
            <a:off x="1778675" y="876650"/>
            <a:ext cx="4564800" cy="385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22)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 : Block-Scope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1778675" y="876650"/>
            <a:ext cx="4564800" cy="18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msg = 'hello world';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msg = 123;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= 123; 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1802025" y="3080475"/>
            <a:ext cx="45648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be defined once (within their scope)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change the value once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Destructuring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The </a:t>
            </a:r>
            <a:r>
              <a:rPr b="1" lang="en" sz="1800">
                <a:highlight>
                  <a:srgbClr val="FFFFFF"/>
                </a:highlight>
              </a:rPr>
              <a:t>destructuring assignment</a:t>
            </a:r>
            <a:r>
              <a:rPr lang="en" sz="1800">
                <a:highlight>
                  <a:srgbClr val="FFFFFF"/>
                </a:highlight>
              </a:rPr>
              <a:t> syntax is a JavaScript expression that makes it possible to extract data from arrays or objects using a syntax that mirrors the construction of array and object literals.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Inshort : Ability to extract values from objects or arrays into variables.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32" name="Google Shape;432;p25"/>
          <p:cNvSpPr txBox="1"/>
          <p:nvPr>
            <p:ph idx="2" type="body"/>
          </p:nvPr>
        </p:nvSpPr>
        <p:spPr>
          <a:xfrm>
            <a:off x="4834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33" name="Google Shape;433;p2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Object Properties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995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bootcamp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group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title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venue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5117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'ttn’',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{group,title,venue}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41" name="Google Shape;441;p26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42" name="Google Shape;442;p26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Array Elements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brews[0];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 = brews[1];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z = brews[2];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[x, y, z] = brews;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 also change the name of the local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{group: _group, title: _title, venue: _venue}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 with Multiple Return Values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getDate()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date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[date.getDate(), date.getMonth() + 1, date.getFullYear()];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[day, month, year] = getDate();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console.log(day);  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console.log(month);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console.log(year);  //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65" name="Google Shape;465;p2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Swapping Values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a;      // a = a+b;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b;            // b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temp;      // a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4975600" y="1440175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[b, a] = [a, 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73" name="Google Shape;473;p30"/>
          <p:cNvSpPr txBox="1"/>
          <p:nvPr>
            <p:ph idx="2" type="body"/>
          </p:nvPr>
        </p:nvSpPr>
        <p:spPr>
          <a:xfrm>
            <a:off x="4453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74" name="Google Shape;474;p3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Spread</a:t>
            </a:r>
            <a:r>
              <a:rPr lang="en" sz="2800"/>
              <a:t> Operator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addStrings(vals[0], vals[1])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addStrings(...vals)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Arrow 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Fat arrow functions, also known as just arrow functions are a brand new feature in ECMAScript 2015 (formerly ES6). Rumor has it that the =&gt; syntax was adopted over -&gt;due to CoffeeScript influence and the similarity of sharing this context.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Arrow functions serve two main purposes: 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-&gt; more concise syntax (a shorthand way of declaring functions)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-&gt; sharing lexical this with the parent scope. (shares the scope with the parent)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179375" y="1364400"/>
            <a:ext cx="381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We Start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ECMAScript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Goals for ES6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 Compatibility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use ES6 today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Coding Session</a:t>
            </a:r>
            <a:endParaRPr sz="1800"/>
          </a:p>
        </p:txBody>
      </p:sp>
      <p:sp>
        <p:nvSpPr>
          <p:cNvPr id="349" name="Google Shape;349;p14"/>
          <p:cNvSpPr txBox="1"/>
          <p:nvPr/>
        </p:nvSpPr>
        <p:spPr>
          <a:xfrm>
            <a:off x="4161350" y="1538700"/>
            <a:ext cx="4487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Let Variable and Constants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Block Scoping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Destructuring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Spread 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Arrow Function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Default Arguments in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Template String/Literal</a:t>
            </a:r>
            <a:endParaRPr sz="1800"/>
          </a:p>
        </p:txBody>
      </p:sp>
      <p:pic>
        <p:nvPicPr>
          <p:cNvPr id="350" name="Google Shape;3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88" name="Google Shape;488;p32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89" name="Google Shape;489;p32"/>
          <p:cNvSpPr txBox="1"/>
          <p:nvPr/>
        </p:nvSpPr>
        <p:spPr>
          <a:xfrm>
            <a:off x="89200" y="52400"/>
            <a:ext cx="90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addAndLog = function(a,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 '+' ,b ,'=' 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addAndLog = (a, b) =&gt;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console.log(a,'+',b,'=',c);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Fat Arrow Functions in ECMAScript 6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addOne = a =&gt; a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addOne(1);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pi = () =&gt; 22/7;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pi(); // 3.142857142857143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06" name="Google Shape;506;p34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07" name="Google Shape;507;p34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Fat Arrow Functions Shares the Scope of Parent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2675" y="1144525"/>
            <a:ext cx="3634200" cy="19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   //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864025" y="1144525"/>
            <a:ext cx="3634200" cy="364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742675" y="3313650"/>
            <a:ext cx="3634200" cy="147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that = this;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console.log(that.age);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16" name="Google Shape;516;p35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17" name="Google Shape;517;p3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Default Parameters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7427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= typeof b !== 'undefined' ? b :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48640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 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wesome.gif" id="520" name="Google Shape;5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25" y="2911900"/>
            <a:ext cx="36342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Template String Literals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311700" y="1152475"/>
            <a:ext cx="8520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chemeClr val="lt1"/>
                </a:highlight>
              </a:rPr>
              <a:t>Template strings are string literals allowing embedded expressions. You can use multi-line strings and string interpolation features with them.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back tick character (`) is used to build multi-line strings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${} synatx to reference variables and expressions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Literals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phrase = `If nothing goes right, go to sleep.`;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console.log(phrase);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multiLine = `I can't hear you,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I'll just laugh and hope it wasn't a question.`;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console.log(multiLine);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back = `Who the hell uses \` in a sentence?`;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console.log(back);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Substitution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1" name="Google Shape;5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8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name = 'akash';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console.log(`Hello ${name}`); // Hello akash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1778675" y="2095175"/>
            <a:ext cx="4564800" cy="256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console.log(`We are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.title} at a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We are ttn,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learning ECMA6 at a Cool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Expressions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9" name="Google Shape;5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9"/>
          <p:cNvSpPr txBox="1"/>
          <p:nvPr/>
        </p:nvSpPr>
        <p:spPr>
          <a:xfrm>
            <a:off x="1778675" y="1062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console.log(`Value of pi is ${22/7}`);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Value of pi is 3.142857142857143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1778675" y="2857175"/>
            <a:ext cx="4564800" cy="14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console.log(`Today is ${new Date()}`);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Today is Thursday Feb 23 2017 10:10:10 GMT+0530 (IST)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idx="1" type="body"/>
          </p:nvPr>
        </p:nvSpPr>
        <p:spPr>
          <a:xfrm>
            <a:off x="2265275" y="8508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When can I use what ?</a:t>
            </a:r>
            <a:endParaRPr b="1" sz="1800"/>
          </a:p>
        </p:txBody>
      </p:sp>
      <p:sp>
        <p:nvSpPr>
          <p:cNvPr id="557" name="Google Shape;557;p40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Backward Compatibility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95875" y="15011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Compability tables: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https://kangax.github.io/compat-table/es6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 @esdiscuss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http://caniuse.com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2253400" y="775013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Transpilers</a:t>
            </a:r>
            <a:endParaRPr b="1" sz="1800"/>
          </a:p>
        </p:txBody>
      </p:sp>
      <p:sp>
        <p:nvSpPr>
          <p:cNvPr id="564" name="Google Shape;564;p41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Babel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http://babeljs.io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Traceur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https://github.com/google/traceur-compiler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(Superset of JavaScript that aims to align with ECMAScript)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http://www.typescriptlang.org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25" y="1407900"/>
            <a:ext cx="4205700" cy="31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5"/>
          <p:cNvSpPr txBox="1"/>
          <p:nvPr/>
        </p:nvSpPr>
        <p:spPr>
          <a:xfrm>
            <a:off x="128450" y="6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Before We Start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3291825" y="705100"/>
            <a:ext cx="245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small quiz ...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58" name="Google Shape;3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1" type="body"/>
          </p:nvPr>
        </p:nvSpPr>
        <p:spPr>
          <a:xfrm>
            <a:off x="2241500" y="6251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Module Bundlers</a:t>
            </a:r>
            <a:endParaRPr b="1" sz="1800"/>
          </a:p>
        </p:txBody>
      </p:sp>
      <p:sp>
        <p:nvSpPr>
          <p:cNvPr id="571" name="Google Shape;571;p42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Webpack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webpack.github.io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Browserify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http://browserify.org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Rollup 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http://rollupjs.org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04" y="1927800"/>
            <a:ext cx="2791950" cy="28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3"/>
          <p:cNvSpPr txBox="1"/>
          <p:nvPr/>
        </p:nvSpPr>
        <p:spPr>
          <a:xfrm>
            <a:off x="165425" y="662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Live Coding Session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uce_keys.gif" id="583" name="Google Shape;5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25" y="1820475"/>
            <a:ext cx="2988950" cy="17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4"/>
          <p:cNvSpPr txBox="1"/>
          <p:nvPr/>
        </p:nvSpPr>
        <p:spPr>
          <a:xfrm>
            <a:off x="214125" y="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311700" y="94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queries? Open to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87900" y="3997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we leave and you all write some next-gen JavaScript!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Terminology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61100" y="1242175"/>
            <a:ext cx="89835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</a:t>
            </a:r>
            <a:r>
              <a:rPr lang="en" sz="1800"/>
              <a:t> : </a:t>
            </a:r>
            <a:r>
              <a:rPr lang="en" sz="1600"/>
              <a:t>A language standardized by ECMA International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JavaScript</a:t>
            </a:r>
            <a:r>
              <a:rPr lang="en" sz="1800"/>
              <a:t> : </a:t>
            </a:r>
            <a:r>
              <a:rPr lang="en" sz="1600"/>
              <a:t>The commonly used name for implementations of the ECMAScript standard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TC 39</a:t>
            </a:r>
            <a:r>
              <a:rPr lang="en" sz="1800"/>
              <a:t> : </a:t>
            </a:r>
            <a:r>
              <a:rPr lang="en" sz="1600"/>
              <a:t>The group of people who developed the ECMA standard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6</a:t>
            </a:r>
            <a:r>
              <a:rPr lang="en" sz="1800"/>
              <a:t> :</a:t>
            </a:r>
            <a:r>
              <a:rPr lang="en" sz="1600"/>
              <a:t> The 6th edition of ECMA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5" name="Google Shape;3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orean.gif" id="371" name="Google Shape;3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075" y="1746400"/>
            <a:ext cx="4447858" cy="24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 txBox="1"/>
          <p:nvPr/>
        </p:nvSpPr>
        <p:spPr>
          <a:xfrm>
            <a:off x="173075" y="10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ECMAScript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3211050" y="749725"/>
            <a:ext cx="27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Let’s go back in time ...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History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1</a:t>
            </a:r>
            <a:r>
              <a:rPr lang="en" sz="1800"/>
              <a:t> : 1997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2</a:t>
            </a:r>
            <a:r>
              <a:rPr lang="en" sz="1800"/>
              <a:t> : 1998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3</a:t>
            </a:r>
            <a:r>
              <a:rPr lang="en" sz="1800"/>
              <a:t> : 1999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4</a:t>
            </a:r>
            <a:r>
              <a:rPr lang="en" sz="1800"/>
              <a:t> : Abandoned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5</a:t>
            </a:r>
            <a:r>
              <a:rPr lang="en" sz="1800"/>
              <a:t> : 2009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6</a:t>
            </a:r>
            <a:r>
              <a:rPr lang="en" sz="1800"/>
              <a:t> : 2015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7</a:t>
            </a:r>
            <a:r>
              <a:rPr lang="en" sz="1800"/>
              <a:t> : 2016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8</a:t>
            </a:r>
            <a:r>
              <a:rPr lang="en" sz="1800">
                <a:solidFill>
                  <a:schemeClr val="dk1"/>
                </a:solidFill>
              </a:rPr>
              <a:t> : 2017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9</a:t>
            </a:r>
            <a:r>
              <a:rPr lang="en" sz="1800">
                <a:solidFill>
                  <a:schemeClr val="dk1"/>
                </a:solidFill>
              </a:rPr>
              <a:t> : 2018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for ES6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Better Support for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Applications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Generators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 &amp; Constants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 and const allows you to declare variables that are limited in scope to the block, statement, or expression on which it is used. This is unlike the </a:t>
            </a:r>
            <a:r>
              <a:rPr lang="en" sz="1800">
                <a:solidFill>
                  <a:srgbClr val="0095DD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var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keyword, which defines a variable globally, or locally to an entire function regardless of block scope.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399" name="Google Shape;399;p21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488163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var</a:t>
            </a:r>
            <a:endParaRPr b="1" sz="1400"/>
          </a:p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376875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let</a:t>
            </a:r>
            <a:endParaRPr b="1" sz="1400"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488163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Function-Scoped</a:t>
            </a:r>
            <a:endParaRPr b="1" sz="1400"/>
          </a:p>
        </p:txBody>
      </p:sp>
      <p:sp>
        <p:nvSpPr>
          <p:cNvPr id="403" name="Google Shape;403;p21"/>
          <p:cNvSpPr txBox="1"/>
          <p:nvPr>
            <p:ph idx="2" type="body"/>
          </p:nvPr>
        </p:nvSpPr>
        <p:spPr>
          <a:xfrm>
            <a:off x="4376875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Block-Scoped</a:t>
            </a:r>
            <a:endParaRPr b="1" sz="1400"/>
          </a:p>
        </p:txBody>
      </p:sp>
      <p:sp>
        <p:nvSpPr>
          <p:cNvPr id="404" name="Google Shape;404;p21"/>
          <p:cNvSpPr txBox="1"/>
          <p:nvPr/>
        </p:nvSpPr>
        <p:spPr>
          <a:xfrm>
            <a:off x="1376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for(var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console.log(i);  //Outputs 5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5498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for(let i=0; i&lt;5; i++)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console.log(i);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console.log(i);  //Outputs Undefined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