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p:regular r:id="rId45"/>
      <p:bold r:id="rId46"/>
      <p:italic r:id="rId47"/>
      <p:boldItalic r:id="rId48"/>
    </p:embeddedFont>
    <p:embeddedFont>
      <p:font typeface="Tahoma"/>
      <p:regular r:id="rId49"/>
      <p:bold r:id="rId50"/>
    </p:embeddedFon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Tahom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CenturyGothic-regular.fntdata"/><Relationship Id="rId50" Type="http://schemas.openxmlformats.org/officeDocument/2006/relationships/font" Target="fonts/Tahoma-bold.fntdata"/><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0972eb641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0972eb641_0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50972eb641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0972eb64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0972eb641_0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50972eb641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0972eb641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0972eb641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50972eb641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0972eb641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0972eb641_0_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50972eb641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0972eb641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0972eb641_0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50972eb641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0972eb641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0972eb641_0_10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50972eb641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50972eb641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0972eb641_0_1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50972eb641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0972eb641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0972eb641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50972eb641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0972eb641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0972eb641_0_1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50972eb641_0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50972eb641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0972eb641_0_1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50972eb641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50972eb641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50972eb641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50972eb641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0972eb641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0972eb641_0_1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50972eb641_0_1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0972eb641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0972eb641_0_1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50972eb641_0_1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0972eb641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0972eb641_0_1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50972eb641_0_1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0972eb641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0972eb641_0_1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50972eb641_0_1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0972eb641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0972eb641_0_1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50972eb641_0_1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0972eb641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50972eb641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50972eb641_0_2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0972eb641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50972eb641_0_2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50972eb641_0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0972eb641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50972eb641_0_2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50972eb641_0_2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0972eb641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0972eb641_0_2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50972eb641_0_2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0972eb641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50972eb64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50972eb641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50972eb641_0_2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50972eb641_0_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50972eb641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0972eb641_0_2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50972eb641_0_2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50972eb641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50972eb641_0_2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50972eb641_0_2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50972eb641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0972eb641_0_2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50972eb641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50972eb641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50972eb641_0_2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50972eb641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50972eb641_0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0972eb641_0_2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50972eb641_0_2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50972eb641_0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50972eb641_0_2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g50972eb641_0_2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4cf42f2f6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cf42f2f6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4cf42f2f6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cf42f2f6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cf42f2f69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4cf42f2f69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4cf42f2f6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4cf42f2f69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4cf42f2f69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0972eb64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0972eb641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50972eb64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4d10f90bca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4d10f90bca_3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4d10f90bca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0972eb64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0972eb641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50972eb641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0972eb64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0972eb641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50972eb641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0972eb641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0972eb641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50972eb641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0972eb641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0972eb641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50972eb641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0972eb64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0972eb641_0_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50972eb641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596" y="4934326"/>
            <a:ext cx="9142809" cy="209174"/>
          </a:xfrm>
          <a:prstGeom prst="rect">
            <a:avLst/>
          </a:prstGeom>
          <a:noFill/>
          <a:ln>
            <a:noFill/>
          </a:ln>
        </p:spPr>
      </p:pic>
      <p:cxnSp>
        <p:nvCxnSpPr>
          <p:cNvPr id="16" name="Google Shape;16;p2"/>
          <p:cNvCxnSpPr/>
          <p:nvPr/>
        </p:nvCxnSpPr>
        <p:spPr>
          <a:xfrm>
            <a:off x="3767047" y="2084520"/>
            <a:ext cx="0" cy="663080"/>
          </a:xfrm>
          <a:prstGeom prst="straightConnector1">
            <a:avLst/>
          </a:prstGeom>
          <a:noFill/>
          <a:ln cap="flat" cmpd="sng" w="12700">
            <a:solidFill>
              <a:srgbClr val="7F7F7F"/>
            </a:solidFill>
            <a:prstDash val="dot"/>
            <a:miter lim="8000"/>
            <a:headEnd len="sm" w="sm" type="none"/>
            <a:tailEnd len="sm" w="sm" type="none"/>
          </a:ln>
        </p:spPr>
      </p:cxnSp>
      <p:pic>
        <p:nvPicPr>
          <p:cNvPr id="17" name="Google Shape;17;p2"/>
          <p:cNvPicPr preferRelativeResize="0"/>
          <p:nvPr/>
        </p:nvPicPr>
        <p:blipFill rotWithShape="1">
          <a:blip r:embed="rId3">
            <a:alphaModFix/>
          </a:blip>
          <a:srcRect b="0" l="0" r="0" t="0"/>
          <a:stretch/>
        </p:blipFill>
        <p:spPr>
          <a:xfrm>
            <a:off x="2048333" y="1803171"/>
            <a:ext cx="1642929" cy="1225779"/>
          </a:xfrm>
          <a:prstGeom prst="rect">
            <a:avLst/>
          </a:prstGeom>
          <a:noFill/>
          <a:ln>
            <a:noFill/>
          </a:ln>
        </p:spPr>
      </p:pic>
      <p:sp>
        <p:nvSpPr>
          <p:cNvPr id="18" name="Google Shape;18;p2"/>
          <p:cNvSpPr txBox="1"/>
          <p:nvPr>
            <p:ph type="title"/>
          </p:nvPr>
        </p:nvSpPr>
        <p:spPr>
          <a:xfrm>
            <a:off x="3886200" y="2112918"/>
            <a:ext cx="4191000" cy="60628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2"/>
          <p:cNvSpPr/>
          <p:nvPr/>
        </p:nvSpPr>
        <p:spPr>
          <a:xfrm>
            <a:off x="48637" y="68092"/>
            <a:ext cx="9046128" cy="6225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13" name="Shape 313"/>
        <p:cNvGrpSpPr/>
        <p:nvPr/>
      </p:nvGrpSpPr>
      <p:grpSpPr>
        <a:xfrm>
          <a:off x="0" y="0"/>
          <a:ext cx="0" cy="0"/>
          <a:chOff x="0" y="0"/>
          <a:chExt cx="0" cy="0"/>
        </a:xfrm>
      </p:grpSpPr>
      <p:grpSp>
        <p:nvGrpSpPr>
          <p:cNvPr id="314" name="Google Shape;314;p11"/>
          <p:cNvGrpSpPr/>
          <p:nvPr/>
        </p:nvGrpSpPr>
        <p:grpSpPr>
          <a:xfrm>
            <a:off x="529755" y="2183932"/>
            <a:ext cx="2805885" cy="2311868"/>
            <a:chOff x="671688" y="1726406"/>
            <a:chExt cx="3047603" cy="2511028"/>
          </a:xfrm>
        </p:grpSpPr>
        <p:grpSp>
          <p:nvGrpSpPr>
            <p:cNvPr id="315" name="Google Shape;315;p11"/>
            <p:cNvGrpSpPr/>
            <p:nvPr/>
          </p:nvGrpSpPr>
          <p:grpSpPr>
            <a:xfrm>
              <a:off x="671688" y="1726406"/>
              <a:ext cx="3047603" cy="2511028"/>
              <a:chOff x="5978838" y="1358253"/>
              <a:chExt cx="6047832" cy="4984489"/>
            </a:xfrm>
          </p:grpSpPr>
          <p:pic>
            <p:nvPicPr>
              <p:cNvPr descr="http://gigapple.files.wordpress.com/2010/07/2010imac.png" id="316" name="Google Shape;316;p11"/>
              <p:cNvPicPr preferRelativeResize="0"/>
              <p:nvPr/>
            </p:nvPicPr>
            <p:blipFill rotWithShape="1">
              <a:blip r:embed="rId2">
                <a:alphaModFix/>
              </a:blip>
              <a:srcRect b="9447" l="14702" r="15758" t="539"/>
              <a:stretch/>
            </p:blipFill>
            <p:spPr>
              <a:xfrm>
                <a:off x="5978838" y="1358253"/>
                <a:ext cx="6047832" cy="4984489"/>
              </a:xfrm>
              <a:prstGeom prst="rect">
                <a:avLst/>
              </a:prstGeom>
              <a:noFill/>
              <a:ln>
                <a:noFill/>
              </a:ln>
            </p:spPr>
          </p:pic>
          <p:sp>
            <p:nvSpPr>
              <p:cNvPr id="317" name="Google Shape;317;p11"/>
              <p:cNvSpPr/>
              <p:nvPr/>
            </p:nvSpPr>
            <p:spPr>
              <a:xfrm>
                <a:off x="8755784" y="5125572"/>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8" name="Google Shape;318;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9" name="Google Shape;319;p11"/>
          <p:cNvSpPr txBox="1"/>
          <p:nvPr>
            <p:ph type="title"/>
          </p:nvPr>
        </p:nvSpPr>
        <p:spPr>
          <a:xfrm>
            <a:off x="119254" y="85725"/>
            <a:ext cx="8110346"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20" name="Google Shape;320;p11"/>
          <p:cNvGrpSpPr/>
          <p:nvPr/>
        </p:nvGrpSpPr>
        <p:grpSpPr>
          <a:xfrm>
            <a:off x="239167" y="1970810"/>
            <a:ext cx="1078776" cy="1078495"/>
            <a:chOff x="508000" y="1302693"/>
            <a:chExt cx="2336800" cy="2336803"/>
          </a:xfrm>
        </p:grpSpPr>
        <p:sp>
          <p:nvSpPr>
            <p:cNvPr id="321" name="Google Shape;321;p11"/>
            <p:cNvSpPr/>
            <p:nvPr/>
          </p:nvSpPr>
          <p:spPr>
            <a:xfrm>
              <a:off x="613218" y="1432380"/>
              <a:ext cx="2126364" cy="2097004"/>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2" name="Google Shape;322;p11"/>
            <p:cNvSpPr/>
            <p:nvPr/>
          </p:nvSpPr>
          <p:spPr>
            <a:xfrm>
              <a:off x="508000" y="1302693"/>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23" name="Google Shape;323;p11"/>
          <p:cNvSpPr/>
          <p:nvPr>
            <p:ph idx="2" type="pic"/>
          </p:nvPr>
        </p:nvSpPr>
        <p:spPr>
          <a:xfrm>
            <a:off x="653808" y="2383060"/>
            <a:ext cx="2548189" cy="1476646"/>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4" name="Google Shape;324;p11"/>
          <p:cNvSpPr/>
          <p:nvPr>
            <p:ph idx="3" type="pic"/>
          </p:nvPr>
        </p:nvSpPr>
        <p:spPr>
          <a:xfrm>
            <a:off x="315800" y="2051929"/>
            <a:ext cx="920233" cy="917983"/>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11"/>
          <p:cNvSpPr txBox="1"/>
          <p:nvPr>
            <p:ph idx="1" type="body"/>
          </p:nvPr>
        </p:nvSpPr>
        <p:spPr>
          <a:xfrm>
            <a:off x="3712874" y="762924"/>
            <a:ext cx="117188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6" name="Google Shape;326;p11"/>
          <p:cNvSpPr txBox="1"/>
          <p:nvPr>
            <p:ph idx="4" type="body"/>
          </p:nvPr>
        </p:nvSpPr>
        <p:spPr>
          <a:xfrm>
            <a:off x="3712874" y="1875591"/>
            <a:ext cx="117188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7" name="Google Shape;327;p11"/>
          <p:cNvSpPr txBox="1"/>
          <p:nvPr>
            <p:ph idx="5" type="body"/>
          </p:nvPr>
        </p:nvSpPr>
        <p:spPr>
          <a:xfrm>
            <a:off x="3719291" y="4031757"/>
            <a:ext cx="1229045" cy="464043"/>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p:nvPr/>
        </p:nvSpPr>
        <p:spPr>
          <a:xfrm rot="5400000">
            <a:off x="4885954" y="893585"/>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9" name="Google Shape;329;p11"/>
          <p:cNvSpPr/>
          <p:nvPr/>
        </p:nvSpPr>
        <p:spPr>
          <a:xfrm rot="5400000">
            <a:off x="4949536" y="4249484"/>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30" name="Google Shape;330;p11"/>
          <p:cNvSpPr/>
          <p:nvPr/>
        </p:nvSpPr>
        <p:spPr>
          <a:xfrm rot="5400000">
            <a:off x="4886550" y="2008037"/>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31" name="Google Shape;331;p11"/>
          <p:cNvSpPr txBox="1"/>
          <p:nvPr>
            <p:ph idx="6" type="body"/>
          </p:nvPr>
        </p:nvSpPr>
        <p:spPr>
          <a:xfrm>
            <a:off x="119254" y="741787"/>
            <a:ext cx="3216386" cy="47565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2" name="Google Shape;332;p11"/>
          <p:cNvSpPr txBox="1"/>
          <p:nvPr>
            <p:ph idx="7" type="body"/>
          </p:nvPr>
        </p:nvSpPr>
        <p:spPr>
          <a:xfrm>
            <a:off x="5118018" y="741787"/>
            <a:ext cx="3810000" cy="89475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3" name="Google Shape;333;p11"/>
          <p:cNvSpPr txBox="1"/>
          <p:nvPr>
            <p:ph idx="8" type="body"/>
          </p:nvPr>
        </p:nvSpPr>
        <p:spPr>
          <a:xfrm>
            <a:off x="5118018" y="1863978"/>
            <a:ext cx="3810000" cy="199572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4" name="Google Shape;334;p11"/>
          <p:cNvSpPr txBox="1"/>
          <p:nvPr>
            <p:ph idx="9" type="body"/>
          </p:nvPr>
        </p:nvSpPr>
        <p:spPr>
          <a:xfrm>
            <a:off x="5181600" y="4010620"/>
            <a:ext cx="3810000" cy="47565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 name="Google Shape;22;p3"/>
          <p:cNvSpPr txBox="1"/>
          <p:nvPr>
            <p:ph idx="1" type="body"/>
          </p:nvPr>
        </p:nvSpPr>
        <p:spPr>
          <a:xfrm>
            <a:off x="213358" y="941536"/>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3" name="Shape 23"/>
        <p:cNvGrpSpPr/>
        <p:nvPr/>
      </p:nvGrpSpPr>
      <p:grpSpPr>
        <a:xfrm>
          <a:off x="0" y="0"/>
          <a:ext cx="0" cy="0"/>
          <a:chOff x="0" y="0"/>
          <a:chExt cx="0" cy="0"/>
        </a:xfrm>
      </p:grpSpPr>
      <p:sp>
        <p:nvSpPr>
          <p:cNvPr id="24" name="Google Shape;24;p4"/>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5" name="Google Shape;25;p4"/>
          <p:cNvGrpSpPr/>
          <p:nvPr/>
        </p:nvGrpSpPr>
        <p:grpSpPr>
          <a:xfrm>
            <a:off x="1381971" y="1428750"/>
            <a:ext cx="6500493" cy="2701952"/>
            <a:chOff x="1381971" y="1207082"/>
            <a:chExt cx="6500493" cy="2701952"/>
          </a:xfrm>
        </p:grpSpPr>
        <p:cxnSp>
          <p:nvCxnSpPr>
            <p:cNvPr id="26" name="Google Shape;26;p4"/>
            <p:cNvCxnSpPr/>
            <p:nvPr/>
          </p:nvCxnSpPr>
          <p:spPr>
            <a:xfrm>
              <a:off x="4724400" y="1207082"/>
              <a:ext cx="0" cy="2701952"/>
            </a:xfrm>
            <a:prstGeom prst="straightConnector1">
              <a:avLst/>
            </a:prstGeom>
            <a:noFill/>
            <a:ln cap="flat" cmpd="sng" w="19050">
              <a:solidFill>
                <a:srgbClr val="7F7F7F"/>
              </a:solidFill>
              <a:prstDash val="dot"/>
              <a:miter lim="8000"/>
              <a:headEnd len="sm" w="sm" type="none"/>
              <a:tailEnd len="sm" w="sm" type="none"/>
            </a:ln>
          </p:spPr>
        </p:cxnSp>
        <p:cxnSp>
          <p:nvCxnSpPr>
            <p:cNvPr id="27" name="Google Shape;27;p4"/>
            <p:cNvCxnSpPr/>
            <p:nvPr/>
          </p:nvCxnSpPr>
          <p:spPr>
            <a:xfrm rot="10800000">
              <a:off x="1381971" y="2545557"/>
              <a:ext cx="6500493" cy="17860"/>
            </a:xfrm>
            <a:prstGeom prst="straightConnector1">
              <a:avLst/>
            </a:prstGeom>
            <a:noFill/>
            <a:ln cap="flat" cmpd="sng" w="19050">
              <a:solidFill>
                <a:srgbClr val="7F7F7F"/>
              </a:solidFill>
              <a:prstDash val="dot"/>
              <a:miter lim="8000"/>
              <a:headEnd len="sm" w="sm" type="none"/>
              <a:tailEnd len="sm" w="sm" type="none"/>
            </a:ln>
          </p:spPr>
        </p:cxnSp>
        <p:sp>
          <p:nvSpPr>
            <p:cNvPr id="28" name="Google Shape;28;p4"/>
            <p:cNvSpPr/>
            <p:nvPr/>
          </p:nvSpPr>
          <p:spPr>
            <a:xfrm>
              <a:off x="4545164" y="2386470"/>
              <a:ext cx="357280" cy="338492"/>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9" name="Google Shape;29;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 name="Google Shape;33;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Google Shape;34;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 name="Google Shape;35;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7" name="Shape 37"/>
        <p:cNvGrpSpPr/>
        <p:nvPr/>
      </p:nvGrpSpPr>
      <p:grpSpPr>
        <a:xfrm>
          <a:off x="0" y="0"/>
          <a:ext cx="0" cy="0"/>
          <a:chOff x="0" y="0"/>
          <a:chExt cx="0" cy="0"/>
        </a:xfrm>
      </p:grpSpPr>
      <p:sp>
        <p:nvSpPr>
          <p:cNvPr id="38" name="Google Shape;38;p5"/>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Google Shape;39;p5"/>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2" name="Google Shape;42;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3" name="Google Shape;43;p5"/>
          <p:cNvCxnSpPr/>
          <p:nvPr/>
        </p:nvCxnSpPr>
        <p:spPr>
          <a:xfrm>
            <a:off x="3056210" y="1259077"/>
            <a:ext cx="0" cy="1572044"/>
          </a:xfrm>
          <a:prstGeom prst="straightConnector1">
            <a:avLst/>
          </a:prstGeom>
          <a:noFill/>
          <a:ln cap="flat" cmpd="sng" w="19050">
            <a:solidFill>
              <a:srgbClr val="7F7F7F"/>
            </a:solidFill>
            <a:prstDash val="dot"/>
            <a:miter lim="8000"/>
            <a:headEnd len="sm" w="sm" type="none"/>
            <a:tailEnd len="sm" w="sm" type="none"/>
          </a:ln>
        </p:spPr>
      </p:cxnSp>
      <p:cxnSp>
        <p:nvCxnSpPr>
          <p:cNvPr id="44" name="Google Shape;44;p5"/>
          <p:cNvCxnSpPr/>
          <p:nvPr/>
        </p:nvCxnSpPr>
        <p:spPr>
          <a:xfrm>
            <a:off x="5943600" y="1259077"/>
            <a:ext cx="0" cy="1572044"/>
          </a:xfrm>
          <a:prstGeom prst="straightConnector1">
            <a:avLst/>
          </a:prstGeom>
          <a:noFill/>
          <a:ln cap="flat" cmpd="sng" w="19050">
            <a:solidFill>
              <a:srgbClr val="7F7F7F"/>
            </a:solidFill>
            <a:prstDash val="dot"/>
            <a:miter lim="8000"/>
            <a:headEnd len="sm" w="sm" type="none"/>
            <a:tailEnd len="sm" w="sm" type="none"/>
          </a:ln>
        </p:spPr>
      </p:cxnSp>
      <p:sp>
        <p:nvSpPr>
          <p:cNvPr id="45" name="Google Shape;45;p5"/>
          <p:cNvSpPr/>
          <p:nvPr>
            <p:ph idx="5" type="pic"/>
          </p:nvPr>
        </p:nvSpPr>
        <p:spPr>
          <a:xfrm>
            <a:off x="1319646"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Google Shape;46;p5"/>
          <p:cNvSpPr/>
          <p:nvPr>
            <p:ph idx="6" type="pic"/>
          </p:nvPr>
        </p:nvSpPr>
        <p:spPr>
          <a:xfrm>
            <a:off x="4255886"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5"/>
          <p:cNvSpPr/>
          <p:nvPr>
            <p:ph idx="7" type="pic"/>
          </p:nvPr>
        </p:nvSpPr>
        <p:spPr>
          <a:xfrm>
            <a:off x="7151486"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 name="Google Shape;48;p5"/>
          <p:cNvSpPr txBox="1"/>
          <p:nvPr>
            <p:ph idx="8" type="body"/>
          </p:nvPr>
        </p:nvSpPr>
        <p:spPr>
          <a:xfrm>
            <a:off x="457200" y="210200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9" type="body"/>
          </p:nvPr>
        </p:nvSpPr>
        <p:spPr>
          <a:xfrm>
            <a:off x="3362960" y="210200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0" name="Google Shape;50;p5"/>
          <p:cNvSpPr txBox="1"/>
          <p:nvPr>
            <p:ph idx="13" type="body"/>
          </p:nvPr>
        </p:nvSpPr>
        <p:spPr>
          <a:xfrm>
            <a:off x="6268720" y="210200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1" name="Google Shape;51;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2" name="Google Shape;52;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3" name="Google Shape;53;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4" name="Google Shape;54;p5"/>
          <p:cNvCxnSpPr/>
          <p:nvPr/>
        </p:nvCxnSpPr>
        <p:spPr>
          <a:xfrm>
            <a:off x="3056210" y="3181350"/>
            <a:ext cx="0" cy="1572044"/>
          </a:xfrm>
          <a:prstGeom prst="straightConnector1">
            <a:avLst/>
          </a:prstGeom>
          <a:noFill/>
          <a:ln cap="flat" cmpd="sng" w="19050">
            <a:solidFill>
              <a:srgbClr val="7F7F7F"/>
            </a:solidFill>
            <a:prstDash val="dot"/>
            <a:miter lim="8000"/>
            <a:headEnd len="sm" w="sm" type="none"/>
            <a:tailEnd len="sm" w="sm" type="none"/>
          </a:ln>
        </p:spPr>
      </p:cxnSp>
      <p:cxnSp>
        <p:nvCxnSpPr>
          <p:cNvPr id="55" name="Google Shape;55;p5"/>
          <p:cNvCxnSpPr/>
          <p:nvPr/>
        </p:nvCxnSpPr>
        <p:spPr>
          <a:xfrm>
            <a:off x="5943600" y="3181350"/>
            <a:ext cx="0" cy="1572044"/>
          </a:xfrm>
          <a:prstGeom prst="straightConnector1">
            <a:avLst/>
          </a:prstGeom>
          <a:noFill/>
          <a:ln cap="flat" cmpd="sng" w="19050">
            <a:solidFill>
              <a:srgbClr val="7F7F7F"/>
            </a:solidFill>
            <a:prstDash val="dot"/>
            <a:miter lim="8000"/>
            <a:headEnd len="sm" w="sm" type="none"/>
            <a:tailEnd len="sm" w="sm" type="none"/>
          </a:ln>
        </p:spPr>
      </p:cxnSp>
      <p:sp>
        <p:nvSpPr>
          <p:cNvPr id="56" name="Google Shape;56;p5"/>
          <p:cNvSpPr/>
          <p:nvPr>
            <p:ph idx="17" type="pic"/>
          </p:nvPr>
        </p:nvSpPr>
        <p:spPr>
          <a:xfrm>
            <a:off x="1319646"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Google Shape;57;p5"/>
          <p:cNvSpPr/>
          <p:nvPr>
            <p:ph idx="18" type="pic"/>
          </p:nvPr>
        </p:nvSpPr>
        <p:spPr>
          <a:xfrm>
            <a:off x="4255886"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5"/>
          <p:cNvSpPr/>
          <p:nvPr>
            <p:ph idx="19" type="pic"/>
          </p:nvPr>
        </p:nvSpPr>
        <p:spPr>
          <a:xfrm>
            <a:off x="7151486"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 name="Google Shape;61;p5"/>
          <p:cNvSpPr txBox="1"/>
          <p:nvPr>
            <p:ph idx="22" type="body"/>
          </p:nvPr>
        </p:nvSpPr>
        <p:spPr>
          <a:xfrm>
            <a:off x="626872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2" name="Shape 62"/>
        <p:cNvGrpSpPr/>
        <p:nvPr/>
      </p:nvGrpSpPr>
      <p:grpSpPr>
        <a:xfrm>
          <a:off x="0" y="0"/>
          <a:ext cx="0" cy="0"/>
          <a:chOff x="0" y="0"/>
          <a:chExt cx="0" cy="0"/>
        </a:xfrm>
      </p:grpSpPr>
      <p:sp>
        <p:nvSpPr>
          <p:cNvPr id="63" name="Google Shape;63;p6"/>
          <p:cNvSpPr txBox="1"/>
          <p:nvPr>
            <p:ph idx="1" type="body"/>
          </p:nvPr>
        </p:nvSpPr>
        <p:spPr>
          <a:xfrm>
            <a:off x="86360" y="971550"/>
            <a:ext cx="669544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6"/>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5" name="Shape 65"/>
        <p:cNvGrpSpPr/>
        <p:nvPr/>
      </p:nvGrpSpPr>
      <p:grpSpPr>
        <a:xfrm>
          <a:off x="0" y="0"/>
          <a:ext cx="0" cy="0"/>
          <a:chOff x="0" y="0"/>
          <a:chExt cx="0" cy="0"/>
        </a:xfrm>
      </p:grpSpPr>
      <p:sp>
        <p:nvSpPr>
          <p:cNvPr id="66" name="Google Shape;66;p7"/>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7"/>
          <p:cNvSpPr txBox="1"/>
          <p:nvPr>
            <p:ph idx="1" type="body"/>
          </p:nvPr>
        </p:nvSpPr>
        <p:spPr>
          <a:xfrm>
            <a:off x="835688"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8" name="Google Shape;68;p7"/>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9" name="Shape 69"/>
        <p:cNvGrpSpPr/>
        <p:nvPr/>
      </p:nvGrpSpPr>
      <p:grpSpPr>
        <a:xfrm>
          <a:off x="0" y="0"/>
          <a:ext cx="0" cy="0"/>
          <a:chOff x="0" y="0"/>
          <a:chExt cx="0" cy="0"/>
        </a:xfrm>
      </p:grpSpPr>
      <p:sp>
        <p:nvSpPr>
          <p:cNvPr id="70" name="Google Shape;70;p8"/>
          <p:cNvSpPr/>
          <p:nvPr/>
        </p:nvSpPr>
        <p:spPr>
          <a:xfrm>
            <a:off x="-10718" y="4951810"/>
            <a:ext cx="9160674" cy="20240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1" name="Google Shape;71;p8"/>
          <p:cNvSpPr txBox="1"/>
          <p:nvPr/>
        </p:nvSpPr>
        <p:spPr>
          <a:xfrm>
            <a:off x="2568848" y="4941094"/>
            <a:ext cx="4001542" cy="2192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825" u="none" cap="none" strike="noStrike">
                <a:solidFill>
                  <a:schemeClr val="lt1"/>
                </a:solidFill>
                <a:latin typeface="Century Gothic"/>
                <a:ea typeface="Century Gothic"/>
                <a:cs typeface="Century Gothic"/>
                <a:sym typeface="Century Gothic"/>
              </a:rPr>
              <a:t>www.tothenew.com </a:t>
            </a:r>
            <a:endParaRPr/>
          </a:p>
        </p:txBody>
      </p:sp>
      <p:sp>
        <p:nvSpPr>
          <p:cNvPr id="72" name="Google Shape;72;p8"/>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3" name="Shape 73"/>
        <p:cNvGrpSpPr/>
        <p:nvPr/>
      </p:nvGrpSpPr>
      <p:grpSpPr>
        <a:xfrm>
          <a:off x="0" y="0"/>
          <a:ext cx="0" cy="0"/>
          <a:chOff x="0" y="0"/>
          <a:chExt cx="0" cy="0"/>
        </a:xfrm>
      </p:grpSpPr>
      <p:sp>
        <p:nvSpPr>
          <p:cNvPr id="74" name="Google Shape;74;p9"/>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5" name="Google Shape;75;p9"/>
          <p:cNvGrpSpPr/>
          <p:nvPr/>
        </p:nvGrpSpPr>
        <p:grpSpPr>
          <a:xfrm>
            <a:off x="882253" y="1179082"/>
            <a:ext cx="5362575" cy="3200757"/>
            <a:chOff x="882253" y="1179082"/>
            <a:chExt cx="5362575" cy="3200757"/>
          </a:xfrm>
        </p:grpSpPr>
        <p:grpSp>
          <p:nvGrpSpPr>
            <p:cNvPr id="76" name="Google Shape;76;p9"/>
            <p:cNvGrpSpPr/>
            <p:nvPr/>
          </p:nvGrpSpPr>
          <p:grpSpPr>
            <a:xfrm>
              <a:off x="882253" y="1179082"/>
              <a:ext cx="5362575" cy="3200757"/>
              <a:chOff x="-12406313" y="784225"/>
              <a:chExt cx="10563226" cy="6303963"/>
            </a:xfrm>
          </p:grpSpPr>
          <p:sp>
            <p:nvSpPr>
              <p:cNvPr id="77" name="Google Shape;77;p9"/>
              <p:cNvSpPr/>
              <p:nvPr/>
            </p:nvSpPr>
            <p:spPr>
              <a:xfrm>
                <a:off x="-6191251" y="5287963"/>
                <a:ext cx="214313" cy="496888"/>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5110163" y="4498975"/>
                <a:ext cx="60325" cy="136525"/>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4648201" y="4641850"/>
                <a:ext cx="315913"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241801" y="4592638"/>
                <a:ext cx="300038" cy="398463"/>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52876" y="4781550"/>
                <a:ext cx="187325"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343401" y="5051425"/>
                <a:ext cx="300038" cy="104775"/>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919538" y="5133975"/>
                <a:ext cx="90488" cy="26988"/>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4010026" y="5141913"/>
                <a:ext cx="63500" cy="26988"/>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941763" y="5175250"/>
                <a:ext cx="4445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4032251" y="5138738"/>
                <a:ext cx="19050"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810001" y="5145088"/>
                <a:ext cx="104775" cy="71438"/>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503613" y="5040313"/>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735388" y="4949825"/>
                <a:ext cx="25400" cy="34925"/>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3683001" y="4946650"/>
                <a:ext cx="85725" cy="30163"/>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3697288"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3071813" y="4991100"/>
                <a:ext cx="117475"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3600451" y="4852988"/>
                <a:ext cx="604838" cy="371475"/>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989263" y="4935538"/>
                <a:ext cx="60325" cy="66675"/>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882901" y="5037138"/>
                <a:ext cx="30163"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681288" y="5202238"/>
                <a:ext cx="19050" cy="254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2725738" y="5183188"/>
                <a:ext cx="33338" cy="1905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2722563" y="5133975"/>
                <a:ext cx="30163"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2782888" y="5103813"/>
                <a:ext cx="38100" cy="26988"/>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2830513" y="5073650"/>
                <a:ext cx="25400"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3187701" y="6373813"/>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3089276"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3427413" y="6170613"/>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3619501" y="5246688"/>
                <a:ext cx="41275" cy="1905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4117976" y="5227638"/>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2541588" y="6373813"/>
                <a:ext cx="225425"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2357438" y="6118225"/>
                <a:ext cx="168275"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2230438" y="5464175"/>
                <a:ext cx="38100" cy="30163"/>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2189163" y="5427663"/>
                <a:ext cx="33338" cy="254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975101" y="4454525"/>
                <a:ext cx="66675"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927476" y="4179888"/>
                <a:ext cx="128588" cy="217488"/>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5713"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56038" y="4421188"/>
                <a:ext cx="33338" cy="55563"/>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836988" y="4457700"/>
                <a:ext cx="33338" cy="65088"/>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798888" y="4484688"/>
                <a:ext cx="17463"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3822701" y="4397375"/>
                <a:ext cx="23813" cy="30163"/>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3900488" y="4364038"/>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3863976" y="4371975"/>
                <a:ext cx="7938"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3916363" y="3921125"/>
                <a:ext cx="65088" cy="109538"/>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257676" y="4116388"/>
                <a:ext cx="71438" cy="71438"/>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4351338" y="4894263"/>
                <a:ext cx="49213"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4276726" y="4935538"/>
                <a:ext cx="19050" cy="1905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4543426" y="4878388"/>
                <a:ext cx="19050" cy="34925"/>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4579938" y="4803775"/>
                <a:ext cx="30163" cy="30163"/>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630613" y="3586163"/>
                <a:ext cx="68263" cy="109538"/>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551238" y="3563938"/>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592513" y="3278188"/>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325813" y="3098800"/>
                <a:ext cx="171450" cy="173038"/>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160713" y="3143250"/>
                <a:ext cx="30163" cy="30163"/>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3101976" y="3098800"/>
                <a:ext cx="38100"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3030538" y="3060700"/>
                <a:ext cx="19050" cy="26988"/>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3270251" y="2681288"/>
                <a:ext cx="82550" cy="390525"/>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5943601" y="1328738"/>
                <a:ext cx="519113"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5770563"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5770563"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7966076" y="1287463"/>
                <a:ext cx="6122988" cy="4860925"/>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2181226" y="1704975"/>
                <a:ext cx="101600" cy="55563"/>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2497138" y="1809750"/>
                <a:ext cx="41275" cy="26988"/>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3462338" y="1411288"/>
                <a:ext cx="19050" cy="30163"/>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159251" y="1506538"/>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122738" y="1528763"/>
                <a:ext cx="7938"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527551" y="1141413"/>
                <a:ext cx="179388" cy="123825"/>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779963" y="1085850"/>
                <a:ext cx="71438"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4756151" y="990600"/>
                <a:ext cx="247650" cy="207963"/>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4648201" y="1322388"/>
                <a:ext cx="30163"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4805363" y="995363"/>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4313238" y="1235075"/>
                <a:ext cx="33338" cy="1905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988051" y="1066800"/>
                <a:ext cx="7938" cy="635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6161088" y="1028700"/>
                <a:ext cx="211138" cy="74613"/>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5611813" y="976313"/>
                <a:ext cx="69850" cy="55563"/>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5710238" y="1014413"/>
                <a:ext cx="79375" cy="55563"/>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5815013" y="1062038"/>
                <a:ext cx="82550" cy="34925"/>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5861051" y="949325"/>
                <a:ext cx="125413" cy="1016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00138"/>
                <a:ext cx="414338" cy="274638"/>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6934201" y="1058863"/>
                <a:ext cx="269875"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62801" y="1190625"/>
                <a:ext cx="49213"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148513" y="1190625"/>
                <a:ext cx="4763" cy="3175"/>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148513" y="1190625"/>
                <a:ext cx="4763" cy="3175"/>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148513" y="11906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7751763" y="2651125"/>
                <a:ext cx="130175" cy="18415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7666038" y="2493963"/>
                <a:ext cx="26988" cy="254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7650163" y="2478088"/>
                <a:ext cx="247650" cy="42545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7597776"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959976" y="4022725"/>
                <a:ext cx="307975" cy="123825"/>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9759951" y="4195763"/>
                <a:ext cx="47625" cy="254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9647238" y="4138613"/>
                <a:ext cx="176213"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9272588" y="4481513"/>
                <a:ext cx="22225" cy="254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8950326" y="4856163"/>
                <a:ext cx="71438"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640888" y="6456363"/>
                <a:ext cx="22225" cy="71438"/>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11093451" y="29559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12406313" y="1716088"/>
                <a:ext cx="3933825"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9771063" y="3951288"/>
                <a:ext cx="17463" cy="254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9786938" y="3883025"/>
                <a:ext cx="26988" cy="7938"/>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9742488" y="3898900"/>
                <a:ext cx="7938" cy="7938"/>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9632951" y="4083050"/>
                <a:ext cx="19050" cy="1905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1491913" y="2513013"/>
                <a:ext cx="57150" cy="1016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988676" y="1577975"/>
                <a:ext cx="544513" cy="344488"/>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87113" y="1528763"/>
                <a:ext cx="304800"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947401" y="1355725"/>
                <a:ext cx="365125" cy="18415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999788" y="1419225"/>
                <a:ext cx="49213" cy="46038"/>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64851" y="1355725"/>
                <a:ext cx="34925" cy="1905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1101388" y="1311275"/>
                <a:ext cx="206375"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823576" y="1212850"/>
                <a:ext cx="117475"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818813" y="1262063"/>
                <a:ext cx="101600"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871201"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485438" y="1581150"/>
                <a:ext cx="176213" cy="168275"/>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398126"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290176" y="1554163"/>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601326" y="1287463"/>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587038" y="1163638"/>
                <a:ext cx="192088" cy="123825"/>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510838" y="1270000"/>
                <a:ext cx="52388" cy="17463"/>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15576" y="1446213"/>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304463" y="1287463"/>
                <a:ext cx="82550" cy="30163"/>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10367963" y="1193800"/>
                <a:ext cx="96838" cy="90488"/>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10402888" y="1111250"/>
                <a:ext cx="34925" cy="26988"/>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10037763" y="2084388"/>
                <a:ext cx="209550"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742488" y="1941513"/>
                <a:ext cx="65088"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932988" y="2252663"/>
                <a:ext cx="52388" cy="49213"/>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9850438" y="1581150"/>
                <a:ext cx="138113" cy="71438"/>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839326" y="2287588"/>
                <a:ext cx="38100"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9813926" y="1878013"/>
                <a:ext cx="34925" cy="254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10125076"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775826"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9948863" y="2076450"/>
                <a:ext cx="19050"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10177463" y="836613"/>
                <a:ext cx="912813" cy="574675"/>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9605963" y="784225"/>
                <a:ext cx="1778000" cy="1622425"/>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077326" y="1806575"/>
                <a:ext cx="85725" cy="66675"/>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8015288" y="1457325"/>
                <a:ext cx="46038"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9204326"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3408363" y="1385888"/>
                <a:ext cx="228600" cy="104775"/>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9877426" y="2763838"/>
                <a:ext cx="34925"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11250613" y="2881313"/>
                <a:ext cx="138113" cy="10795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11390313" y="2727325"/>
                <a:ext cx="49213" cy="85725"/>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12023726" y="2538413"/>
                <a:ext cx="63500" cy="49213"/>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091363" y="3425825"/>
                <a:ext cx="82550" cy="55563"/>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204076" y="3222625"/>
                <a:ext cx="25400"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7212013" y="3297238"/>
                <a:ext cx="46038" cy="90488"/>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7162801" y="2636838"/>
                <a:ext cx="25400"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7132638" y="2598738"/>
                <a:ext cx="49213"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6929438" y="2508250"/>
                <a:ext cx="28575" cy="49213"/>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818313" y="2444750"/>
                <a:ext cx="34925"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6753226" y="3538538"/>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6502401" y="3522663"/>
                <a:ext cx="60325"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5886451" y="4402138"/>
                <a:ext cx="30163"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6048376" y="1847850"/>
                <a:ext cx="63500" cy="55563"/>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5735638"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5399088" y="1584325"/>
                <a:ext cx="46038"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3319463" y="1547813"/>
                <a:ext cx="101600"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3130551" y="1430338"/>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3319463" y="1517650"/>
                <a:ext cx="26988" cy="30163"/>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7" name="Google Shape;247;p9"/>
              <p:cNvSpPr/>
              <p:nvPr/>
            </p:nvSpPr>
            <p:spPr>
              <a:xfrm>
                <a:off x="-9355138" y="2917825"/>
                <a:ext cx="71438"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a:off x="-9351963" y="3052763"/>
                <a:ext cx="60325"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a:off x="-9264651"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a:off x="-12395201"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51" name="Google Shape;251;p9"/>
            <p:cNvSpPr/>
            <p:nvPr/>
          </p:nvSpPr>
          <p:spPr>
            <a:xfrm flipH="1">
              <a:off x="5511648" y="350401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828052" y="2805113"/>
              <a:ext cx="102420"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4457671" y="277177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4" name="Google Shape;254;p9"/>
            <p:cNvSpPr/>
            <p:nvPr/>
          </p:nvSpPr>
          <p:spPr>
            <a:xfrm flipH="1">
              <a:off x="4456480" y="2611041"/>
              <a:ext cx="10242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5" name="Google Shape;255;p9"/>
            <p:cNvSpPr/>
            <p:nvPr/>
          </p:nvSpPr>
          <p:spPr>
            <a:xfrm flipH="1">
              <a:off x="4519600" y="2892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6" name="Google Shape;256;p9"/>
            <p:cNvSpPr/>
            <p:nvPr/>
          </p:nvSpPr>
          <p:spPr>
            <a:xfrm flipH="1">
              <a:off x="4523172" y="263128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5147222" y="288012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5012647" y="26158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4834006" y="2894410"/>
              <a:ext cx="10003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0" name="Google Shape;260;p9"/>
            <p:cNvSpPr/>
            <p:nvPr/>
          </p:nvSpPr>
          <p:spPr>
            <a:xfrm flipH="1">
              <a:off x="4894743" y="2953941"/>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4519599" y="259556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2" name="Google Shape;262;p9"/>
            <p:cNvSpPr/>
            <p:nvPr/>
          </p:nvSpPr>
          <p:spPr>
            <a:xfrm flipH="1">
              <a:off x="4887598" y="3159919"/>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3" name="Google Shape;263;p9"/>
            <p:cNvSpPr/>
            <p:nvPr/>
          </p:nvSpPr>
          <p:spPr>
            <a:xfrm flipH="1">
              <a:off x="5402082" y="241101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1450559" y="200263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680410" y="2220516"/>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457286" y="20883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94242" y="194786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2023400" y="249197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811413" y="2362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3522786" y="192047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3508495" y="1881188"/>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1530352" y="245149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495814" y="23550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1712565" y="233005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839996" y="25836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096046" y="246459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1606572" y="2511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8" name="Google Shape;278;p9"/>
            <p:cNvSpPr/>
            <p:nvPr/>
          </p:nvSpPr>
          <p:spPr>
            <a:xfrm flipH="1">
              <a:off x="2207994" y="2332435"/>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1520825" y="21097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2263969" y="231814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4875688" y="2994422"/>
              <a:ext cx="101230"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82" name="Google Shape;282;p9"/>
            <p:cNvSpPr/>
            <p:nvPr/>
          </p:nvSpPr>
          <p:spPr>
            <a:xfrm flipH="1">
              <a:off x="3378684" y="21586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3394165" y="226456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3563278" y="215265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3433467" y="181689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3303654" y="201215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543804" y="378142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5381837" y="371356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181374" y="27193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4045607" y="1902619"/>
              <a:ext cx="10003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5200815" y="286940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4400506" y="2743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914990" y="31551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4" name="Google Shape;294;p9"/>
            <p:cNvSpPr/>
            <p:nvPr/>
          </p:nvSpPr>
          <p:spPr>
            <a:xfrm flipH="1">
              <a:off x="5042419" y="25836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5" name="Google Shape;295;p9"/>
            <p:cNvSpPr/>
            <p:nvPr/>
          </p:nvSpPr>
          <p:spPr>
            <a:xfrm flipH="1">
              <a:off x="3270308" y="252650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6" name="Google Shape;296;p9"/>
            <p:cNvSpPr/>
            <p:nvPr/>
          </p:nvSpPr>
          <p:spPr>
            <a:xfrm flipH="1">
              <a:off x="5957057" y="389810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7" name="Google Shape;297;p9"/>
            <p:cNvSpPr/>
            <p:nvPr/>
          </p:nvSpPr>
          <p:spPr>
            <a:xfrm flipH="1">
              <a:off x="4479108" y="2765822"/>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8" name="Google Shape;298;p9"/>
            <p:cNvSpPr/>
            <p:nvPr/>
          </p:nvSpPr>
          <p:spPr>
            <a:xfrm flipH="1">
              <a:off x="4500545" y="281463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9" name="Google Shape;299;p9"/>
          <p:cNvSpPr/>
          <p:nvPr/>
        </p:nvSpPr>
        <p:spPr>
          <a:xfrm>
            <a:off x="645487" y="3768329"/>
            <a:ext cx="146961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Client Location</a:t>
            </a:r>
            <a:endParaRPr/>
          </a:p>
        </p:txBody>
      </p:sp>
      <p:sp>
        <p:nvSpPr>
          <p:cNvPr id="300" name="Google Shape;300;p9"/>
          <p:cNvSpPr/>
          <p:nvPr/>
        </p:nvSpPr>
        <p:spPr>
          <a:xfrm>
            <a:off x="683597" y="3414713"/>
            <a:ext cx="98609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rgbClr val="D9177F"/>
                </a:solidFill>
                <a:latin typeface="Century Gothic"/>
                <a:ea typeface="Century Gothic"/>
                <a:cs typeface="Century Gothic"/>
                <a:sym typeface="Century Gothic"/>
              </a:rPr>
              <a:t>Our Office</a:t>
            </a:r>
            <a:endParaRPr/>
          </a:p>
        </p:txBody>
      </p:sp>
      <p:sp>
        <p:nvSpPr>
          <p:cNvPr id="301" name="Google Shape;301;p9"/>
          <p:cNvSpPr/>
          <p:nvPr/>
        </p:nvSpPr>
        <p:spPr>
          <a:xfrm flipH="1">
            <a:off x="508530" y="37778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302" name="Google Shape;302;p9"/>
          <p:cNvSpPr/>
          <p:nvPr/>
        </p:nvSpPr>
        <p:spPr>
          <a:xfrm flipH="1">
            <a:off x="508530" y="34349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303" name="Google Shape;303;p9"/>
          <p:cNvSpPr txBox="1"/>
          <p:nvPr/>
        </p:nvSpPr>
        <p:spPr>
          <a:xfrm>
            <a:off x="6397704" y="2800350"/>
            <a:ext cx="2422362" cy="277416"/>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US" sz="1300">
                <a:solidFill>
                  <a:schemeClr val="dk1"/>
                </a:solidFill>
                <a:latin typeface="Century Gothic"/>
                <a:ea typeface="Century Gothic"/>
                <a:cs typeface="Century Gothic"/>
                <a:sym typeface="Century Gothic"/>
              </a:rPr>
              <a:t>Email us at: </a:t>
            </a:r>
            <a:endParaRPr/>
          </a:p>
        </p:txBody>
      </p:sp>
      <p:sp>
        <p:nvSpPr>
          <p:cNvPr id="304" name="Google Shape;304;p9"/>
          <p:cNvSpPr txBox="1"/>
          <p:nvPr>
            <p:ph idx="1" type="body"/>
          </p:nvPr>
        </p:nvSpPr>
        <p:spPr>
          <a:xfrm>
            <a:off x="6285468" y="3113485"/>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5" name="Google Shape;305;p9"/>
          <p:cNvSpPr txBox="1"/>
          <p:nvPr>
            <p:ph idx="2" type="body"/>
          </p:nvPr>
        </p:nvSpPr>
        <p:spPr>
          <a:xfrm>
            <a:off x="6629400" y="1203405"/>
            <a:ext cx="2198158" cy="572947"/>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6" name="Google Shape;306;p9"/>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7" name="Google Shape;307;p9"/>
          <p:cNvSpPr txBox="1"/>
          <p:nvPr/>
        </p:nvSpPr>
        <p:spPr>
          <a:xfrm>
            <a:off x="86360"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US" sz="2100">
                <a:solidFill>
                  <a:schemeClr val="dk1"/>
                </a:solidFill>
                <a:latin typeface="Tahoma"/>
                <a:ea typeface="Tahoma"/>
                <a:cs typeface="Tahoma"/>
                <a:sym typeface="Tahoma"/>
              </a:rPr>
              <a:t>Contact us</a:t>
            </a:r>
            <a:endParaRPr/>
          </a:p>
        </p:txBody>
      </p:sp>
      <p:pic>
        <p:nvPicPr>
          <p:cNvPr id="308" name="Google Shape;308;p9"/>
          <p:cNvPicPr preferRelativeResize="0"/>
          <p:nvPr/>
        </p:nvPicPr>
        <p:blipFill rotWithShape="1">
          <a:blip r:embed="rId2">
            <a:alphaModFix/>
          </a:blip>
          <a:srcRect b="0" l="0" r="0" t="0"/>
          <a:stretch/>
        </p:blipFill>
        <p:spPr>
          <a:xfrm>
            <a:off x="596" y="4934326"/>
            <a:ext cx="9142809" cy="209174"/>
          </a:xfrm>
          <a:prstGeom prst="rect">
            <a:avLst/>
          </a:prstGeom>
          <a:noFill/>
          <a:ln>
            <a:noFill/>
          </a:ln>
        </p:spPr>
      </p:pic>
      <p:sp>
        <p:nvSpPr>
          <p:cNvPr id="309" name="Google Shape;309;p9"/>
          <p:cNvSpPr/>
          <p:nvPr/>
        </p:nvSpPr>
        <p:spPr>
          <a:xfrm flipH="1">
            <a:off x="1457499" y="230547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10" name="Shape 310"/>
        <p:cNvGrpSpPr/>
        <p:nvPr/>
      </p:nvGrpSpPr>
      <p:grpSpPr>
        <a:xfrm>
          <a:off x="0" y="0"/>
          <a:ext cx="0" cy="0"/>
          <a:chOff x="0" y="0"/>
          <a:chExt cx="0" cy="0"/>
        </a:xfrm>
      </p:grpSpPr>
      <p:sp>
        <p:nvSpPr>
          <p:cNvPr id="311" name="Google Shape;311;p10"/>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2" name="Google Shape;312;p10"/>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 name="Google Shape;11;p1"/>
          <p:cNvSpPr/>
          <p:nvPr/>
        </p:nvSpPr>
        <p:spPr>
          <a:xfrm>
            <a:off x="-10718" y="4951810"/>
            <a:ext cx="9160674" cy="202406"/>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 name="Google Shape;12;p1"/>
          <p:cNvSpPr txBox="1"/>
          <p:nvPr/>
        </p:nvSpPr>
        <p:spPr>
          <a:xfrm>
            <a:off x="2568848" y="4941094"/>
            <a:ext cx="4001542" cy="1964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800" u="none" cap="none" strike="noStrike">
                <a:solidFill>
                  <a:schemeClr val="lt1"/>
                </a:solidFill>
                <a:latin typeface="Century Gothic"/>
                <a:ea typeface="Century Gothic"/>
                <a:cs typeface="Century Gothic"/>
                <a:sym typeface="Century Gothic"/>
              </a:rPr>
              <a:t>www.tothenew.com </a:t>
            </a:r>
            <a:endParaRPr/>
          </a:p>
        </p:txBody>
      </p:sp>
      <p:pic>
        <p:nvPicPr>
          <p:cNvPr id="13" name="Google Shape;13;p1"/>
          <p:cNvPicPr preferRelativeResize="0"/>
          <p:nvPr/>
        </p:nvPicPr>
        <p:blipFill rotWithShape="1">
          <a:blip r:embed="rId1">
            <a:alphaModFix/>
          </a:blip>
          <a:srcRect b="0" l="0" r="0" t="0"/>
          <a:stretch/>
        </p:blipFill>
        <p:spPr>
          <a:xfrm>
            <a:off x="8229600" y="0"/>
            <a:ext cx="944720" cy="704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httparchive.org/trends.php#bytesJS&amp;reqJ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sitepoint.com/what-is-http2/" TargetMode="External"/><Relationship Id="rId4" Type="http://schemas.openxmlformats.org/officeDocument/2006/relationships/hyperlink" Target="https://addyosmani.com/resources/essentialjsdesignpatterns/book/#designpatternsjavascrip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requirejs.org/" TargetMode="External"/><Relationship Id="rId4" Type="http://schemas.openxmlformats.org/officeDocument/2006/relationships/hyperlink" Target="https://github.com/systemjs/systemj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typescriptlang.org/" TargetMode="External"/><Relationship Id="rId4" Type="http://schemas.openxmlformats.org/officeDocument/2006/relationships/hyperlink" Target="http://coffeescript.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eveloper.mozilla.org/en-US/docs/Glossary/Primitive" TargetMode="External"/><Relationship Id="rId4" Type="http://schemas.openxmlformats.org/officeDocument/2006/relationships/hyperlink" Target="https://developer.mozilla.org/en-US/docs/Web/JavaScript/Reference/Statements/for...o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developer.mozilla.org/en-US/docs/Web/JavaScript/Reference/Global_Objects/String" TargetMode="External"/><Relationship Id="rId4" Type="http://schemas.openxmlformats.org/officeDocument/2006/relationships/hyperlink" Target="https://developer.mozilla.org/en-US/docs/Web/JavaScript/Reference/Global_Objects/Symbol" TargetMode="External"/><Relationship Id="rId5" Type="http://schemas.openxmlformats.org/officeDocument/2006/relationships/hyperlink" Target="https://developer.mozilla.org/en-US/docs/Web/JavaScript/Guide/iterabl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tc39.github.io/ecma262/#sec-samevaluezer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3886200" y="2112918"/>
            <a:ext cx="4191000" cy="60628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Tahoma"/>
              <a:buNone/>
            </a:pPr>
            <a:r>
              <a:rPr lang="en-US"/>
              <a:t>ES6 | Part 2</a:t>
            </a:r>
            <a:endParaRPr b="1" i="0" sz="24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2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Prototype Methods</a:t>
            </a:r>
            <a:endParaRPr/>
          </a:p>
        </p:txBody>
      </p:sp>
      <p:sp>
        <p:nvSpPr>
          <p:cNvPr id="399" name="Google Shape;399;p21"/>
          <p:cNvSpPr txBox="1"/>
          <p:nvPr>
            <p:ph idx="1" type="body"/>
          </p:nvPr>
        </p:nvSpPr>
        <p:spPr>
          <a:xfrm>
            <a:off x="289509" y="989142"/>
            <a:ext cx="8565000" cy="35967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class Records {</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 constructor(name,age) {</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    this.name = name; this.age = age;}</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  // Getter</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  get info() {</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    return this.createInfo(); }</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  // Method</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  createInfo() {</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    return `${this.name} is ${this.age} years old`;}</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const information = new Record(‘TTN’, 10);</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console.log(information.info); // TTN is 10 years old</a:t>
            </a:r>
            <a:endParaRPr sz="16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77AA"/>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77AA"/>
              </a:solidFill>
              <a:latin typeface="Courier New"/>
              <a:ea typeface="Courier New"/>
              <a:cs typeface="Courier New"/>
              <a:sym typeface="Courier New"/>
            </a:endParaRPr>
          </a:p>
          <a:p>
            <a:pPr indent="0" lvl="0" marL="0" rtl="0" algn="l">
              <a:spcBef>
                <a:spcPts val="750"/>
              </a:spcBef>
              <a:spcAft>
                <a:spcPts val="0"/>
              </a:spcAft>
              <a:buClr>
                <a:schemeClr val="dk1"/>
              </a:buClr>
              <a:buSzPts val="1100"/>
              <a:buFont typeface="Arial"/>
              <a:buNone/>
            </a:pPr>
            <a:r>
              <a:t/>
            </a:r>
            <a:endParaRPr sz="1200">
              <a:solidFill>
                <a:srgbClr val="708090"/>
              </a:solidFill>
              <a:highlight>
                <a:srgbClr val="EEEEEE"/>
              </a:highlight>
              <a:latin typeface="Courier New"/>
              <a:ea typeface="Courier New"/>
              <a:cs typeface="Courier New"/>
              <a:sym typeface="Courier New"/>
            </a:endParaRPr>
          </a:p>
          <a:p>
            <a:pPr indent="0" lvl="0" marL="0" rtl="0" algn="l">
              <a:spcBef>
                <a:spcPts val="75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Static Methods</a:t>
            </a:r>
            <a:endParaRPr/>
          </a:p>
        </p:txBody>
      </p:sp>
      <p:sp>
        <p:nvSpPr>
          <p:cNvPr id="406" name="Google Shape;406;p22"/>
          <p:cNvSpPr txBox="1"/>
          <p:nvPr>
            <p:ph idx="1" type="body"/>
          </p:nvPr>
        </p:nvSpPr>
        <p:spPr>
          <a:xfrm>
            <a:off x="213333" y="941409"/>
            <a:ext cx="8673300" cy="38406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600">
                <a:solidFill>
                  <a:srgbClr val="333333"/>
                </a:solidFill>
                <a:latin typeface="Arial"/>
                <a:ea typeface="Arial"/>
                <a:cs typeface="Arial"/>
                <a:sym typeface="Arial"/>
              </a:rPr>
              <a:t>The static keyword defines a static method for a class. Static methods are called without instantiating their class and cannot be called through a class instance. Static methods are often used to create utility functions for an application.</a:t>
            </a:r>
            <a:endParaRPr sz="1600">
              <a:solidFill>
                <a:srgbClr val="333333"/>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t/>
            </a:r>
            <a:endParaRPr sz="1600">
              <a:solidFill>
                <a:srgbClr val="333333"/>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333333"/>
                </a:solidFill>
                <a:latin typeface="Arial"/>
                <a:ea typeface="Arial"/>
                <a:cs typeface="Arial"/>
                <a:sym typeface="Arial"/>
              </a:rPr>
              <a:t>class Foo(){</a:t>
            </a:r>
            <a:endParaRPr sz="1600">
              <a:solidFill>
                <a:srgbClr val="333333"/>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333333"/>
                </a:solidFill>
                <a:latin typeface="Arial"/>
                <a:ea typeface="Arial"/>
                <a:cs typeface="Arial"/>
                <a:sym typeface="Arial"/>
              </a:rPr>
              <a:t>   static methodName(){</a:t>
            </a:r>
            <a:endParaRPr sz="1600">
              <a:solidFill>
                <a:srgbClr val="333333"/>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333333"/>
                </a:solidFill>
                <a:latin typeface="Arial"/>
                <a:ea typeface="Arial"/>
                <a:cs typeface="Arial"/>
                <a:sym typeface="Arial"/>
              </a:rPr>
              <a:t>      console.log("bar")</a:t>
            </a:r>
            <a:endParaRPr sz="1600">
              <a:solidFill>
                <a:srgbClr val="333333"/>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333333"/>
                </a:solidFill>
                <a:latin typeface="Arial"/>
                <a:ea typeface="Arial"/>
                <a:cs typeface="Arial"/>
                <a:sym typeface="Arial"/>
              </a:rPr>
              <a:t>   }</a:t>
            </a:r>
            <a:endParaRPr sz="1600">
              <a:solidFill>
                <a:srgbClr val="333333"/>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333333"/>
                </a:solidFill>
                <a:latin typeface="Arial"/>
                <a:ea typeface="Arial"/>
                <a:cs typeface="Arial"/>
                <a:sym typeface="Arial"/>
              </a:rPr>
              <a:t>}</a:t>
            </a:r>
            <a:endParaRPr sz="1600">
              <a:solidFill>
                <a:srgbClr val="333333"/>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t/>
            </a:r>
            <a:endParaRPr sz="1800">
              <a:solidFill>
                <a:srgbClr val="333333"/>
              </a:solidFill>
              <a:latin typeface="Arial"/>
              <a:ea typeface="Arial"/>
              <a:cs typeface="Arial"/>
              <a:sym typeface="Arial"/>
            </a:endParaRPr>
          </a:p>
          <a:p>
            <a:pPr indent="0" lvl="0" marL="0" rtl="0" algn="l">
              <a:spcBef>
                <a:spcPts val="75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2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Static Methods</a:t>
            </a:r>
            <a:endParaRPr/>
          </a:p>
        </p:txBody>
      </p:sp>
      <p:sp>
        <p:nvSpPr>
          <p:cNvPr id="413" name="Google Shape;413;p23"/>
          <p:cNvSpPr txBox="1"/>
          <p:nvPr>
            <p:ph idx="1" type="body"/>
          </p:nvPr>
        </p:nvSpPr>
        <p:spPr>
          <a:xfrm>
            <a:off x="213333" y="941408"/>
            <a:ext cx="8768100" cy="38811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57150" rtl="0" algn="l">
              <a:spcBef>
                <a:spcPts val="750"/>
              </a:spcBef>
              <a:spcAft>
                <a:spcPts val="0"/>
              </a:spcAft>
              <a:buNone/>
            </a:pPr>
            <a:r>
              <a:rPr b="1" lang="en-US" sz="1600">
                <a:latin typeface="Georgia"/>
                <a:ea typeface="Georgia"/>
                <a:cs typeface="Georgia"/>
                <a:sym typeface="Georgia"/>
              </a:rPr>
              <a:t>Since these methods operate on the class instead of instances of the class, they are called on the class. </a:t>
            </a:r>
            <a:endParaRPr b="1" sz="1600">
              <a:latin typeface="Georgia"/>
              <a:ea typeface="Georgia"/>
              <a:cs typeface="Georgia"/>
              <a:sym typeface="Georgia"/>
            </a:endParaRPr>
          </a:p>
          <a:p>
            <a:pPr indent="0" lvl="0" marL="57150" rtl="0" algn="l">
              <a:spcBef>
                <a:spcPts val="750"/>
              </a:spcBef>
              <a:spcAft>
                <a:spcPts val="0"/>
              </a:spcAft>
              <a:buNone/>
            </a:pPr>
            <a:r>
              <a:rPr b="1" lang="en-US" sz="1600">
                <a:latin typeface="Georgia"/>
                <a:ea typeface="Georgia"/>
                <a:cs typeface="Georgia"/>
                <a:sym typeface="Georgia"/>
              </a:rPr>
              <a:t>There are two ways to call static methods:</a:t>
            </a:r>
            <a:br>
              <a:rPr lang="en-US" sz="1600">
                <a:latin typeface="Arial"/>
                <a:ea typeface="Arial"/>
                <a:cs typeface="Arial"/>
                <a:sym typeface="Arial"/>
              </a:rPr>
            </a:br>
            <a:endParaRPr sz="1600">
              <a:latin typeface="Arial"/>
              <a:ea typeface="Arial"/>
              <a:cs typeface="Arial"/>
              <a:sym typeface="Arial"/>
            </a:endParaRPr>
          </a:p>
          <a:p>
            <a:pPr indent="0" lvl="0" marL="57150" rtl="0" algn="l">
              <a:spcBef>
                <a:spcPts val="750"/>
              </a:spcBef>
              <a:spcAft>
                <a:spcPts val="0"/>
              </a:spcAft>
              <a:buNone/>
            </a:pPr>
            <a:r>
              <a:rPr b="1" lang="en-US" sz="1600">
                <a:latin typeface="Courier New"/>
                <a:ea typeface="Courier New"/>
                <a:cs typeface="Courier New"/>
                <a:sym typeface="Courier New"/>
              </a:rPr>
              <a:t>Foo.methodName() </a:t>
            </a:r>
            <a:br>
              <a:rPr lang="en-US" sz="1600">
                <a:latin typeface="Arial"/>
                <a:ea typeface="Arial"/>
                <a:cs typeface="Arial"/>
                <a:sym typeface="Arial"/>
              </a:rPr>
            </a:br>
            <a:r>
              <a:rPr lang="en-US" sz="1600">
                <a:latin typeface="Courier New"/>
                <a:ea typeface="Courier New"/>
                <a:cs typeface="Courier New"/>
                <a:sym typeface="Courier New"/>
              </a:rPr>
              <a:t>// calling it explicitly on the Class name</a:t>
            </a:r>
            <a:br>
              <a:rPr lang="en-US" sz="1600">
                <a:latin typeface="Arial"/>
                <a:ea typeface="Arial"/>
                <a:cs typeface="Arial"/>
                <a:sym typeface="Arial"/>
              </a:rPr>
            </a:br>
            <a:r>
              <a:rPr lang="en-US" sz="1600">
                <a:latin typeface="Courier New"/>
                <a:ea typeface="Courier New"/>
                <a:cs typeface="Courier New"/>
                <a:sym typeface="Courier New"/>
              </a:rPr>
              <a:t>// this would give you the actual static value. </a:t>
            </a:r>
            <a:br>
              <a:rPr lang="en-US" sz="1600">
                <a:latin typeface="Arial"/>
                <a:ea typeface="Arial"/>
                <a:cs typeface="Arial"/>
                <a:sym typeface="Arial"/>
              </a:rPr>
            </a:br>
            <a:endParaRPr sz="1600">
              <a:latin typeface="Arial"/>
              <a:ea typeface="Arial"/>
              <a:cs typeface="Arial"/>
              <a:sym typeface="Arial"/>
            </a:endParaRPr>
          </a:p>
          <a:p>
            <a:pPr indent="0" lvl="0" marL="57150" rtl="0" algn="l">
              <a:spcBef>
                <a:spcPts val="750"/>
              </a:spcBef>
              <a:spcAft>
                <a:spcPts val="0"/>
              </a:spcAft>
              <a:buClr>
                <a:schemeClr val="dk1"/>
              </a:buClr>
              <a:buSzPts val="1100"/>
              <a:buFont typeface="Arial"/>
              <a:buNone/>
            </a:pPr>
            <a:r>
              <a:rPr b="1" lang="en-US" sz="1600">
                <a:latin typeface="Courier New"/>
                <a:ea typeface="Courier New"/>
                <a:cs typeface="Courier New"/>
                <a:sym typeface="Courier New"/>
              </a:rPr>
              <a:t>this.constructor.methodName()</a:t>
            </a:r>
            <a:r>
              <a:rPr lang="en-US" sz="1600">
                <a:latin typeface="Courier New"/>
                <a:ea typeface="Courier New"/>
                <a:cs typeface="Courier New"/>
                <a:sym typeface="Courier New"/>
              </a:rPr>
              <a:t> </a:t>
            </a:r>
            <a:br>
              <a:rPr lang="en-US" sz="1600">
                <a:latin typeface="Arial"/>
                <a:ea typeface="Arial"/>
                <a:cs typeface="Arial"/>
                <a:sym typeface="Arial"/>
              </a:rPr>
            </a:br>
            <a:r>
              <a:rPr lang="en-US" sz="1600">
                <a:latin typeface="Courier New"/>
                <a:ea typeface="Courier New"/>
                <a:cs typeface="Courier New"/>
                <a:sym typeface="Courier New"/>
              </a:rPr>
              <a:t>// calling it on the constructor property of the class</a:t>
            </a:r>
            <a:br>
              <a:rPr lang="en-US" sz="1600">
                <a:latin typeface="Arial"/>
                <a:ea typeface="Arial"/>
                <a:cs typeface="Arial"/>
                <a:sym typeface="Arial"/>
              </a:rPr>
            </a:br>
            <a:r>
              <a:rPr lang="en-US" sz="1600">
                <a:latin typeface="Courier New"/>
                <a:ea typeface="Courier New"/>
                <a:cs typeface="Courier New"/>
                <a:sym typeface="Courier New"/>
              </a:rPr>
              <a:t>// this might change since it refers to the class of the current instance, where the static property could be overridden</a:t>
            </a:r>
            <a:endParaRPr sz="1600">
              <a:latin typeface="Courier New"/>
              <a:ea typeface="Courier New"/>
              <a:cs typeface="Courier New"/>
              <a:sym typeface="Courier New"/>
            </a:endParaRPr>
          </a:p>
          <a:p>
            <a:pPr indent="0" lvl="0" marL="57150" rtl="0" algn="l">
              <a:spcBef>
                <a:spcPts val="75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Public field declaration</a:t>
            </a:r>
            <a:endParaRPr/>
          </a:p>
        </p:txBody>
      </p:sp>
      <p:sp>
        <p:nvSpPr>
          <p:cNvPr id="420" name="Google Shape;420;p24"/>
          <p:cNvSpPr txBox="1"/>
          <p:nvPr>
            <p:ph idx="1" type="body"/>
          </p:nvPr>
        </p:nvSpPr>
        <p:spPr>
          <a:xfrm>
            <a:off x="213325" y="941400"/>
            <a:ext cx="8429400" cy="3799800"/>
          </a:xfrm>
          <a:prstGeom prst="rect">
            <a:avLst/>
          </a:prstGeom>
        </p:spPr>
        <p:txBody>
          <a:bodyPr anchorCtr="0" anchor="t" bIns="91425" lIns="91425" spcFirstLastPara="1" rIns="91425" wrap="square" tIns="91425">
            <a:noAutofit/>
          </a:bodyPr>
          <a:lstStyle/>
          <a:p>
            <a:pPr indent="0" lvl="0" marL="45720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750"/>
              </a:spcBef>
              <a:spcAft>
                <a:spcPts val="0"/>
              </a:spcAft>
              <a:buNone/>
            </a:pPr>
            <a:r>
              <a:rPr lang="en-US" sz="1600">
                <a:solidFill>
                  <a:srgbClr val="000000"/>
                </a:solidFill>
                <a:latin typeface="Courier New"/>
                <a:ea typeface="Courier New"/>
                <a:cs typeface="Courier New"/>
                <a:sym typeface="Courier New"/>
              </a:rPr>
              <a:t>class Rectangle {</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height = 0;</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width;</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constructor(height, width) {    </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this.height = height;</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this.width = width;</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a:t>
            </a: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750"/>
              </a:spcBef>
              <a:spcAft>
                <a:spcPts val="0"/>
              </a:spcAft>
              <a:buNone/>
            </a:pPr>
            <a:r>
              <a:rPr lang="en-US" sz="1600">
                <a:solidFill>
                  <a:srgbClr val="000000"/>
                </a:solidFill>
                <a:latin typeface="Arial"/>
                <a:ea typeface="Arial"/>
                <a:cs typeface="Arial"/>
                <a:sym typeface="Arial"/>
              </a:rPr>
              <a:t>By declaring fields up-front, class definitions become more self-documenting, and the fields are always present.</a:t>
            </a:r>
            <a:endParaRPr sz="1600">
              <a:solidFill>
                <a:srgbClr val="000000"/>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t/>
            </a:r>
            <a:endParaRPr sz="1200">
              <a:solidFill>
                <a:srgbClr val="999999"/>
              </a:solidFill>
              <a:latin typeface="Courier New"/>
              <a:ea typeface="Courier New"/>
              <a:cs typeface="Courier New"/>
              <a:sym typeface="Courier New"/>
            </a:endParaRPr>
          </a:p>
          <a:p>
            <a:pPr indent="0" lvl="0" marL="0" rtl="0" algn="l">
              <a:spcBef>
                <a:spcPts val="75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2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Private field declaration</a:t>
            </a:r>
            <a:endParaRPr/>
          </a:p>
        </p:txBody>
      </p:sp>
      <p:sp>
        <p:nvSpPr>
          <p:cNvPr id="427" name="Google Shape;427;p25"/>
          <p:cNvSpPr txBox="1"/>
          <p:nvPr>
            <p:ph idx="1" type="body"/>
          </p:nvPr>
        </p:nvSpPr>
        <p:spPr>
          <a:xfrm>
            <a:off x="213334" y="941414"/>
            <a:ext cx="8375100" cy="3705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class Rectangle {</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height = 0;</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width;</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constructor(height, width) {    </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this.#height = height;</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this.#width = width;</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a:t>
            </a:r>
            <a:r>
              <a:rPr lang="en-US" sz="1600">
                <a:solidFill>
                  <a:srgbClr val="000000"/>
                </a:solidFill>
                <a:latin typeface="Arial"/>
                <a:ea typeface="Arial"/>
                <a:cs typeface="Arial"/>
                <a:sym typeface="Arial"/>
              </a:rPr>
              <a:t>	</a:t>
            </a:r>
            <a:endParaRPr sz="1600">
              <a:solidFill>
                <a:srgbClr val="000000"/>
              </a:solidFill>
              <a:highlight>
                <a:srgbClr val="EEEEEE"/>
              </a:highlight>
              <a:latin typeface="Courier New"/>
              <a:ea typeface="Courier New"/>
              <a:cs typeface="Courier New"/>
              <a:sym typeface="Courier New"/>
            </a:endParaRPr>
          </a:p>
          <a:p>
            <a:pPr indent="0" lvl="0" marL="0" rtl="0" algn="l">
              <a:spcBef>
                <a:spcPts val="750"/>
              </a:spcBef>
              <a:spcAft>
                <a:spcPts val="0"/>
              </a:spcAft>
              <a:buClr>
                <a:schemeClr val="dk1"/>
              </a:buClr>
              <a:buSzPts val="1100"/>
              <a:buFont typeface="Arial"/>
              <a:buNone/>
            </a:pPr>
            <a:r>
              <a:rPr lang="en-US" sz="1600">
                <a:solidFill>
                  <a:srgbClr val="000000"/>
                </a:solidFill>
                <a:latin typeface="Arial"/>
                <a:ea typeface="Arial"/>
                <a:cs typeface="Arial"/>
                <a:sym typeface="Arial"/>
              </a:rPr>
              <a:t>Private fields cannot be created later through assigning to them, the way that normal properties can.</a:t>
            </a:r>
            <a:endParaRPr sz="1600">
              <a:solidFill>
                <a:srgbClr val="000000"/>
              </a:solidFill>
              <a:latin typeface="Arial"/>
              <a:ea typeface="Arial"/>
              <a:cs typeface="Arial"/>
              <a:sym typeface="Arial"/>
            </a:endParaRPr>
          </a:p>
          <a:p>
            <a:pPr indent="0" lvl="0" marL="0" rtl="0" algn="l">
              <a:spcBef>
                <a:spcPts val="75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2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Private field declaration</a:t>
            </a:r>
            <a:endParaRPr/>
          </a:p>
          <a:p>
            <a:pPr indent="0" lvl="0" marL="0" rtl="0" algn="l">
              <a:spcBef>
                <a:spcPts val="0"/>
              </a:spcBef>
              <a:spcAft>
                <a:spcPts val="0"/>
              </a:spcAft>
              <a:buNone/>
            </a:pPr>
            <a:r>
              <a:t/>
            </a:r>
            <a:endParaRPr/>
          </a:p>
        </p:txBody>
      </p:sp>
      <p:sp>
        <p:nvSpPr>
          <p:cNvPr id="434" name="Google Shape;434;p26"/>
          <p:cNvSpPr txBox="1"/>
          <p:nvPr>
            <p:ph idx="1" type="body"/>
          </p:nvPr>
        </p:nvSpPr>
        <p:spPr>
          <a:xfrm>
            <a:off x="213334" y="941410"/>
            <a:ext cx="8307600" cy="38268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600"/>
              <a:t>I</a:t>
            </a:r>
            <a:r>
              <a:rPr lang="en-US" sz="1600">
                <a:solidFill>
                  <a:srgbClr val="333333"/>
                </a:solidFill>
                <a:latin typeface="Arial"/>
                <a:ea typeface="Arial"/>
                <a:cs typeface="Arial"/>
                <a:sym typeface="Arial"/>
              </a:rPr>
              <a:t>t's an error to reference private fields from outside of the class; they can only be read or written within the class body. By defining things which are not visible outside of the class, you ensure that your classes' users can't depend on internals, which may change version to version.</a:t>
            </a:r>
            <a:endParaRPr sz="1600">
              <a:solidFill>
                <a:srgbClr val="333333"/>
              </a:solidFill>
              <a:latin typeface="Arial"/>
              <a:ea typeface="Arial"/>
              <a:cs typeface="Arial"/>
              <a:sym typeface="Arial"/>
            </a:endParaRPr>
          </a:p>
          <a:p>
            <a:pPr indent="0" lvl="0" marL="0" rtl="0" algn="l">
              <a:spcBef>
                <a:spcPts val="75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2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Inheritance</a:t>
            </a:r>
            <a:endParaRPr/>
          </a:p>
        </p:txBody>
      </p:sp>
      <p:sp>
        <p:nvSpPr>
          <p:cNvPr id="441" name="Google Shape;441;p27"/>
          <p:cNvSpPr txBox="1"/>
          <p:nvPr>
            <p:ph idx="1" type="body"/>
          </p:nvPr>
        </p:nvSpPr>
        <p:spPr>
          <a:xfrm>
            <a:off x="213333" y="941408"/>
            <a:ext cx="8686800" cy="3894600"/>
          </a:xfrm>
          <a:prstGeom prst="rect">
            <a:avLst/>
          </a:prstGeom>
        </p:spPr>
        <p:txBody>
          <a:bodyPr anchorCtr="0" anchor="t" bIns="91425" lIns="91425" spcFirstLastPara="1" rIns="91425" wrap="square" tIns="91425">
            <a:noAutofit/>
          </a:bodyPr>
          <a:lstStyle/>
          <a:p>
            <a:pPr indent="0" lvl="0" marL="0" rtl="0" algn="l">
              <a:lnSpc>
                <a:spcPct val="158000"/>
              </a:lnSpc>
              <a:spcBef>
                <a:spcPts val="600"/>
              </a:spcBef>
              <a:spcAft>
                <a:spcPts val="0"/>
              </a:spcAft>
              <a:buClr>
                <a:schemeClr val="dk1"/>
              </a:buClr>
              <a:buSzPts val="1100"/>
              <a:buFont typeface="Arial"/>
              <a:buNone/>
            </a:pPr>
            <a:r>
              <a:rPr lang="en-US" sz="1600">
                <a:latin typeface="Georgia"/>
                <a:ea typeface="Georgia"/>
                <a:cs typeface="Georgia"/>
                <a:sym typeface="Georgia"/>
              </a:rPr>
              <a:t>Inheritance in most class-based object-oriented languages is a mechanism in which one object acquires all the properties and behaviors of another object. JavaScript is not a class-based language although </a:t>
            </a:r>
            <a:r>
              <a:rPr i="1" lang="en-US" sz="1600">
                <a:latin typeface="Georgia"/>
                <a:ea typeface="Georgia"/>
                <a:cs typeface="Georgia"/>
                <a:sym typeface="Georgia"/>
              </a:rPr>
              <a:t>class</a:t>
            </a:r>
            <a:r>
              <a:rPr lang="en-US" sz="1600">
                <a:latin typeface="Georgia"/>
                <a:ea typeface="Georgia"/>
                <a:cs typeface="Georgia"/>
                <a:sym typeface="Georgia"/>
              </a:rPr>
              <a:t> keyword is introduced in ES2015, it is just syntactical layer. JavaScript still works on </a:t>
            </a:r>
            <a:r>
              <a:rPr i="1" lang="en-US" sz="1600">
                <a:latin typeface="Georgia"/>
                <a:ea typeface="Georgia"/>
                <a:cs typeface="Georgia"/>
                <a:sym typeface="Georgia"/>
              </a:rPr>
              <a:t>prototype</a:t>
            </a:r>
            <a:r>
              <a:rPr lang="en-US" sz="1600">
                <a:latin typeface="Georgia"/>
                <a:ea typeface="Georgia"/>
                <a:cs typeface="Georgia"/>
                <a:sym typeface="Georgia"/>
              </a:rPr>
              <a:t> chain.</a:t>
            </a:r>
            <a:endParaRPr sz="1600">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sz="1600">
              <a:latin typeface="Georgia"/>
              <a:ea typeface="Georgia"/>
              <a:cs typeface="Georgia"/>
              <a:sym typeface="Georgia"/>
            </a:endParaRPr>
          </a:p>
          <a:p>
            <a:pPr indent="0" lvl="0" marL="0" rtl="0" algn="l">
              <a:spcBef>
                <a:spcPts val="75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2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Classical vs Prototypal Inheritence</a:t>
            </a:r>
            <a:endParaRPr/>
          </a:p>
        </p:txBody>
      </p:sp>
      <p:sp>
        <p:nvSpPr>
          <p:cNvPr id="448" name="Google Shape;448;p28"/>
          <p:cNvSpPr txBox="1"/>
          <p:nvPr>
            <p:ph idx="1" type="body"/>
          </p:nvPr>
        </p:nvSpPr>
        <p:spPr>
          <a:xfrm>
            <a:off x="213334" y="941409"/>
            <a:ext cx="8617800" cy="38481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t/>
            </a:r>
            <a:endParaRPr/>
          </a:p>
        </p:txBody>
      </p:sp>
      <p:pic>
        <p:nvPicPr>
          <p:cNvPr id="449" name="Google Shape;449;p28"/>
          <p:cNvPicPr preferRelativeResize="0"/>
          <p:nvPr/>
        </p:nvPicPr>
        <p:blipFill>
          <a:blip r:embed="rId3">
            <a:alphaModFix/>
          </a:blip>
          <a:stretch>
            <a:fillRect/>
          </a:stretch>
        </p:blipFill>
        <p:spPr>
          <a:xfrm>
            <a:off x="213325" y="941400"/>
            <a:ext cx="8617800" cy="3733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2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Classical Inheritance</a:t>
            </a:r>
            <a:endParaRPr/>
          </a:p>
        </p:txBody>
      </p:sp>
      <p:sp>
        <p:nvSpPr>
          <p:cNvPr id="456" name="Google Shape;456;p29"/>
          <p:cNvSpPr txBox="1"/>
          <p:nvPr>
            <p:ph idx="1" type="body"/>
          </p:nvPr>
        </p:nvSpPr>
        <p:spPr>
          <a:xfrm>
            <a:off x="213333" y="941405"/>
            <a:ext cx="8767500" cy="3984300"/>
          </a:xfrm>
          <a:prstGeom prst="rect">
            <a:avLst/>
          </a:prstGeom>
        </p:spPr>
        <p:txBody>
          <a:bodyPr anchorCtr="0" anchor="t" bIns="91425" lIns="91425" spcFirstLastPara="1" rIns="91425" wrap="square" tIns="91425">
            <a:noAutofit/>
          </a:bodyPr>
          <a:lstStyle/>
          <a:p>
            <a:pPr indent="-330200" lvl="0" marL="749300" rtl="0" algn="l">
              <a:lnSpc>
                <a:spcPct val="158000"/>
              </a:lnSpc>
              <a:spcBef>
                <a:spcPts val="1600"/>
              </a:spcBef>
              <a:spcAft>
                <a:spcPts val="0"/>
              </a:spcAft>
              <a:buSzPts val="1600"/>
              <a:buFont typeface="Georgia"/>
              <a:buChar char="●"/>
            </a:pPr>
            <a:r>
              <a:rPr lang="en-US" sz="1600">
                <a:latin typeface="Courier New"/>
                <a:ea typeface="Courier New"/>
                <a:cs typeface="Courier New"/>
                <a:sym typeface="Courier New"/>
              </a:rPr>
              <a:t>Vehicle</a:t>
            </a:r>
            <a:r>
              <a:rPr lang="en-US" sz="1600">
                <a:latin typeface="Georgia"/>
                <a:ea typeface="Georgia"/>
                <a:cs typeface="Georgia"/>
                <a:sym typeface="Georgia"/>
              </a:rPr>
              <a:t> is parent class and </a:t>
            </a:r>
            <a:r>
              <a:rPr lang="en-US" sz="1600">
                <a:latin typeface="Courier New"/>
                <a:ea typeface="Courier New"/>
                <a:cs typeface="Courier New"/>
                <a:sym typeface="Courier New"/>
              </a:rPr>
              <a:t>v1</a:t>
            </a:r>
            <a:r>
              <a:rPr lang="en-US" sz="1600">
                <a:latin typeface="Georgia"/>
                <a:ea typeface="Georgia"/>
                <a:cs typeface="Georgia"/>
                <a:sym typeface="Georgia"/>
              </a:rPr>
              <a:t>,</a:t>
            </a:r>
            <a:r>
              <a:rPr lang="en-US" sz="1600">
                <a:latin typeface="Courier New"/>
                <a:ea typeface="Courier New"/>
                <a:cs typeface="Courier New"/>
                <a:sym typeface="Courier New"/>
              </a:rPr>
              <a:t>v2</a:t>
            </a:r>
            <a:r>
              <a:rPr lang="en-US" sz="1600">
                <a:latin typeface="Georgia"/>
                <a:ea typeface="Georgia"/>
                <a:cs typeface="Georgia"/>
                <a:sym typeface="Georgia"/>
              </a:rPr>
              <a:t> are the instances of </a:t>
            </a:r>
            <a:r>
              <a:rPr lang="en-US" sz="1600">
                <a:latin typeface="Courier New"/>
                <a:ea typeface="Courier New"/>
                <a:cs typeface="Courier New"/>
                <a:sym typeface="Courier New"/>
              </a:rPr>
              <a:t>Vehicle</a:t>
            </a:r>
            <a:endParaRPr sz="1600">
              <a:latin typeface="Courier New"/>
              <a:ea typeface="Courier New"/>
              <a:cs typeface="Courier New"/>
              <a:sym typeface="Courier New"/>
            </a:endParaRPr>
          </a:p>
          <a:p>
            <a:pPr indent="-330200" lvl="0" marL="749300" rtl="0" algn="l">
              <a:lnSpc>
                <a:spcPct val="158000"/>
              </a:lnSpc>
              <a:spcBef>
                <a:spcPts val="0"/>
              </a:spcBef>
              <a:spcAft>
                <a:spcPts val="0"/>
              </a:spcAft>
              <a:buSzPts val="1600"/>
              <a:buFont typeface="Georgia"/>
              <a:buChar char="●"/>
            </a:pPr>
            <a:r>
              <a:rPr lang="en-US" sz="1600">
                <a:latin typeface="Courier New"/>
                <a:ea typeface="Courier New"/>
                <a:cs typeface="Courier New"/>
                <a:sym typeface="Courier New"/>
              </a:rPr>
              <a:t>Car</a:t>
            </a:r>
            <a:r>
              <a:rPr lang="en-US" sz="1600">
                <a:latin typeface="Georgia"/>
                <a:ea typeface="Georgia"/>
                <a:cs typeface="Georgia"/>
                <a:sym typeface="Georgia"/>
              </a:rPr>
              <a:t> is child class of </a:t>
            </a:r>
            <a:r>
              <a:rPr lang="en-US" sz="1600">
                <a:latin typeface="Courier New"/>
                <a:ea typeface="Courier New"/>
                <a:cs typeface="Courier New"/>
                <a:sym typeface="Courier New"/>
              </a:rPr>
              <a:t>Vehicle</a:t>
            </a:r>
            <a:r>
              <a:rPr lang="en-US" sz="1600">
                <a:latin typeface="Georgia"/>
                <a:ea typeface="Georgia"/>
                <a:cs typeface="Georgia"/>
                <a:sym typeface="Georgia"/>
              </a:rPr>
              <a:t> and </a:t>
            </a:r>
            <a:r>
              <a:rPr lang="en-US" sz="1600">
                <a:latin typeface="Courier New"/>
                <a:ea typeface="Courier New"/>
                <a:cs typeface="Courier New"/>
                <a:sym typeface="Courier New"/>
              </a:rPr>
              <a:t>c1</a:t>
            </a:r>
            <a:r>
              <a:rPr lang="en-US" sz="1600">
                <a:latin typeface="Georgia"/>
                <a:ea typeface="Georgia"/>
                <a:cs typeface="Georgia"/>
                <a:sym typeface="Georgia"/>
              </a:rPr>
              <a:t>, </a:t>
            </a:r>
            <a:r>
              <a:rPr lang="en-US" sz="1600">
                <a:latin typeface="Courier New"/>
                <a:ea typeface="Courier New"/>
                <a:cs typeface="Courier New"/>
                <a:sym typeface="Courier New"/>
              </a:rPr>
              <a:t>c2</a:t>
            </a:r>
            <a:r>
              <a:rPr lang="en-US" sz="1600">
                <a:latin typeface="Georgia"/>
                <a:ea typeface="Georgia"/>
                <a:cs typeface="Georgia"/>
                <a:sym typeface="Georgia"/>
              </a:rPr>
              <a:t> are instances of </a:t>
            </a:r>
            <a:r>
              <a:rPr lang="en-US" sz="1600">
                <a:latin typeface="Courier New"/>
                <a:ea typeface="Courier New"/>
                <a:cs typeface="Courier New"/>
                <a:sym typeface="Courier New"/>
              </a:rPr>
              <a:t>Car</a:t>
            </a:r>
            <a:endParaRPr sz="1600">
              <a:latin typeface="Courier New"/>
              <a:ea typeface="Courier New"/>
              <a:cs typeface="Courier New"/>
              <a:sym typeface="Courier New"/>
            </a:endParaRPr>
          </a:p>
          <a:p>
            <a:pPr indent="-330200" lvl="0" marL="749300" rtl="0" algn="l">
              <a:lnSpc>
                <a:spcPct val="158000"/>
              </a:lnSpc>
              <a:spcBef>
                <a:spcPts val="0"/>
              </a:spcBef>
              <a:spcAft>
                <a:spcPts val="0"/>
              </a:spcAft>
              <a:buSzPts val="1600"/>
              <a:buFont typeface="Georgia"/>
              <a:buChar char="●"/>
            </a:pPr>
            <a:r>
              <a:rPr lang="en-US" sz="1600">
                <a:latin typeface="Georgia"/>
                <a:ea typeface="Georgia"/>
                <a:cs typeface="Georgia"/>
                <a:sym typeface="Georgia"/>
              </a:rPr>
              <a:t>In classical inheritance it creates a copy of the behavior from parent class into the child when we extend the class and after that parent and child </a:t>
            </a:r>
            <a:r>
              <a:rPr i="1" lang="en-US" sz="1600">
                <a:latin typeface="Georgia"/>
                <a:ea typeface="Georgia"/>
                <a:cs typeface="Georgia"/>
                <a:sym typeface="Georgia"/>
              </a:rPr>
              <a:t>class</a:t>
            </a:r>
            <a:r>
              <a:rPr lang="en-US" sz="1600">
                <a:latin typeface="Georgia"/>
                <a:ea typeface="Georgia"/>
                <a:cs typeface="Georgia"/>
                <a:sym typeface="Georgia"/>
              </a:rPr>
              <a:t> are separate entity.</a:t>
            </a:r>
            <a:endParaRPr sz="1600">
              <a:latin typeface="Georgia"/>
              <a:ea typeface="Georgia"/>
              <a:cs typeface="Georgia"/>
              <a:sym typeface="Georgia"/>
            </a:endParaRPr>
          </a:p>
          <a:p>
            <a:pPr indent="-330200" lvl="0" marL="749300" rtl="0" algn="l">
              <a:lnSpc>
                <a:spcPct val="158000"/>
              </a:lnSpc>
              <a:spcBef>
                <a:spcPts val="0"/>
              </a:spcBef>
              <a:spcAft>
                <a:spcPts val="0"/>
              </a:spcAft>
              <a:buSzPts val="1600"/>
              <a:buFont typeface="Georgia"/>
              <a:buChar char="●"/>
            </a:pPr>
            <a:r>
              <a:rPr lang="en-US" sz="1600">
                <a:latin typeface="Georgia"/>
                <a:ea typeface="Georgia"/>
                <a:cs typeface="Georgia"/>
                <a:sym typeface="Georgia"/>
              </a:rPr>
              <a:t>Similarly, another copy of the behavior happens when we create an instance or object out of the class and both are separate entity again.</a:t>
            </a:r>
            <a:endParaRPr sz="1600">
              <a:latin typeface="Georgia"/>
              <a:ea typeface="Georgia"/>
              <a:cs typeface="Georgia"/>
              <a:sym typeface="Georgia"/>
            </a:endParaRPr>
          </a:p>
          <a:p>
            <a:pPr indent="-330200" lvl="0" marL="749300" rtl="0" algn="l">
              <a:lnSpc>
                <a:spcPct val="158000"/>
              </a:lnSpc>
              <a:spcBef>
                <a:spcPts val="0"/>
              </a:spcBef>
              <a:spcAft>
                <a:spcPts val="0"/>
              </a:spcAft>
              <a:buSzPts val="1600"/>
              <a:buFont typeface="Georgia"/>
              <a:buChar char="●"/>
            </a:pPr>
            <a:r>
              <a:rPr lang="en-US" sz="1600">
                <a:latin typeface="Georgia"/>
                <a:ea typeface="Georgia"/>
                <a:cs typeface="Georgia"/>
                <a:sym typeface="Georgia"/>
              </a:rPr>
              <a:t>It’s like car is manufactured from the vehicle and car blueprints but after that both are separate entity because they are not linked because It’s a copy. That’s the reason all arrows going downwards (property and behavior flowing down)</a:t>
            </a:r>
            <a:endParaRPr sz="1600">
              <a:latin typeface="Georgia"/>
              <a:ea typeface="Georgia"/>
              <a:cs typeface="Georgia"/>
              <a:sym typeface="Georgia"/>
            </a:endParaRPr>
          </a:p>
          <a:p>
            <a:pPr indent="0" lvl="0" marL="0" rtl="0" algn="l">
              <a:spcBef>
                <a:spcPts val="75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3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Prototypal Inheritance</a:t>
            </a:r>
            <a:endParaRPr/>
          </a:p>
        </p:txBody>
      </p:sp>
      <p:sp>
        <p:nvSpPr>
          <p:cNvPr id="463" name="Google Shape;463;p30"/>
          <p:cNvSpPr txBox="1"/>
          <p:nvPr>
            <p:ph idx="1" type="body"/>
          </p:nvPr>
        </p:nvSpPr>
        <p:spPr>
          <a:xfrm>
            <a:off x="213333" y="941407"/>
            <a:ext cx="8726400" cy="3929700"/>
          </a:xfrm>
          <a:prstGeom prst="rect">
            <a:avLst/>
          </a:prstGeom>
        </p:spPr>
        <p:txBody>
          <a:bodyPr anchorCtr="0" anchor="t" bIns="91425" lIns="91425" spcFirstLastPara="1" rIns="91425" wrap="square" tIns="91425">
            <a:noAutofit/>
          </a:bodyPr>
          <a:lstStyle/>
          <a:p>
            <a:pPr indent="-330200" lvl="0" marL="749300" rtl="0" algn="l">
              <a:lnSpc>
                <a:spcPct val="158000"/>
              </a:lnSpc>
              <a:spcBef>
                <a:spcPts val="1600"/>
              </a:spcBef>
              <a:spcAft>
                <a:spcPts val="0"/>
              </a:spcAft>
              <a:buSzPts val="1600"/>
              <a:buFont typeface="Georgia"/>
              <a:buChar char="●"/>
            </a:pPr>
            <a:r>
              <a:rPr lang="en-US" sz="1600">
                <a:latin typeface="Courier New"/>
                <a:ea typeface="Courier New"/>
                <a:cs typeface="Courier New"/>
                <a:sym typeface="Courier New"/>
              </a:rPr>
              <a:t>v1</a:t>
            </a:r>
            <a:r>
              <a:rPr lang="en-US" sz="1600">
                <a:latin typeface="Georgia"/>
                <a:ea typeface="Georgia"/>
                <a:cs typeface="Georgia"/>
                <a:sym typeface="Georgia"/>
              </a:rPr>
              <a:t> and </a:t>
            </a:r>
            <a:r>
              <a:rPr lang="en-US" sz="1600">
                <a:latin typeface="Courier New"/>
                <a:ea typeface="Courier New"/>
                <a:cs typeface="Courier New"/>
                <a:sym typeface="Courier New"/>
              </a:rPr>
              <a:t>v2</a:t>
            </a:r>
            <a:r>
              <a:rPr lang="en-US" sz="1600">
                <a:latin typeface="Georgia"/>
                <a:ea typeface="Georgia"/>
                <a:cs typeface="Georgia"/>
                <a:sym typeface="Georgia"/>
              </a:rPr>
              <a:t> are linked to </a:t>
            </a:r>
            <a:r>
              <a:rPr lang="en-US" sz="1600">
                <a:latin typeface="Courier New"/>
                <a:ea typeface="Courier New"/>
                <a:cs typeface="Courier New"/>
                <a:sym typeface="Courier New"/>
              </a:rPr>
              <a:t>Vehicle.prototype</a:t>
            </a:r>
            <a:r>
              <a:rPr lang="en-US" sz="1600">
                <a:latin typeface="Georgia"/>
                <a:ea typeface="Georgia"/>
                <a:cs typeface="Georgia"/>
                <a:sym typeface="Georgia"/>
              </a:rPr>
              <a:t> because it’s been created using </a:t>
            </a:r>
            <a:r>
              <a:rPr i="1" lang="en-US" sz="1600">
                <a:latin typeface="Georgia"/>
                <a:ea typeface="Georgia"/>
                <a:cs typeface="Georgia"/>
                <a:sym typeface="Georgia"/>
              </a:rPr>
              <a:t>new</a:t>
            </a:r>
            <a:r>
              <a:rPr lang="en-US" sz="1600">
                <a:latin typeface="Georgia"/>
                <a:ea typeface="Georgia"/>
                <a:cs typeface="Georgia"/>
                <a:sym typeface="Georgia"/>
              </a:rPr>
              <a:t> keyword.</a:t>
            </a:r>
            <a:endParaRPr sz="1600">
              <a:latin typeface="Georgia"/>
              <a:ea typeface="Georgia"/>
              <a:cs typeface="Georgia"/>
              <a:sym typeface="Georgia"/>
            </a:endParaRPr>
          </a:p>
          <a:p>
            <a:pPr indent="-330200" lvl="0" marL="749300" rtl="0" algn="l">
              <a:lnSpc>
                <a:spcPct val="158000"/>
              </a:lnSpc>
              <a:spcBef>
                <a:spcPts val="0"/>
              </a:spcBef>
              <a:spcAft>
                <a:spcPts val="0"/>
              </a:spcAft>
              <a:buSzPts val="1600"/>
              <a:buFont typeface="Georgia"/>
              <a:buChar char="●"/>
            </a:pPr>
            <a:r>
              <a:rPr lang="en-US" sz="1600">
                <a:latin typeface="Georgia"/>
                <a:ea typeface="Georgia"/>
                <a:cs typeface="Georgia"/>
                <a:sym typeface="Georgia"/>
              </a:rPr>
              <a:t>Similarly, </a:t>
            </a:r>
            <a:r>
              <a:rPr lang="en-US" sz="1600">
                <a:latin typeface="Courier New"/>
                <a:ea typeface="Courier New"/>
                <a:cs typeface="Courier New"/>
                <a:sym typeface="Courier New"/>
              </a:rPr>
              <a:t>c1</a:t>
            </a:r>
            <a:r>
              <a:rPr lang="en-US" sz="1600">
                <a:latin typeface="Georgia"/>
                <a:ea typeface="Georgia"/>
                <a:cs typeface="Georgia"/>
                <a:sym typeface="Georgia"/>
              </a:rPr>
              <a:t> and </a:t>
            </a:r>
            <a:r>
              <a:rPr lang="en-US" sz="1600">
                <a:latin typeface="Courier New"/>
                <a:ea typeface="Courier New"/>
                <a:cs typeface="Courier New"/>
                <a:sym typeface="Courier New"/>
              </a:rPr>
              <a:t>c2</a:t>
            </a:r>
            <a:r>
              <a:rPr lang="en-US" sz="1600">
                <a:latin typeface="Georgia"/>
                <a:ea typeface="Georgia"/>
                <a:cs typeface="Georgia"/>
                <a:sym typeface="Georgia"/>
              </a:rPr>
              <a:t> is linked to </a:t>
            </a:r>
            <a:r>
              <a:rPr lang="en-US" sz="1600">
                <a:latin typeface="Courier New"/>
                <a:ea typeface="Courier New"/>
                <a:cs typeface="Courier New"/>
                <a:sym typeface="Courier New"/>
              </a:rPr>
              <a:t>Car.prototype</a:t>
            </a:r>
            <a:r>
              <a:rPr lang="en-US" sz="1600">
                <a:latin typeface="Georgia"/>
                <a:ea typeface="Georgia"/>
                <a:cs typeface="Georgia"/>
                <a:sym typeface="Georgia"/>
              </a:rPr>
              <a:t> and </a:t>
            </a:r>
            <a:r>
              <a:rPr lang="en-US" sz="1600">
                <a:latin typeface="Courier New"/>
                <a:ea typeface="Courier New"/>
                <a:cs typeface="Courier New"/>
                <a:sym typeface="Courier New"/>
              </a:rPr>
              <a:t>Car.prototype</a:t>
            </a:r>
            <a:r>
              <a:rPr lang="en-US" sz="1600">
                <a:latin typeface="Georgia"/>
                <a:ea typeface="Georgia"/>
                <a:cs typeface="Georgia"/>
                <a:sym typeface="Georgia"/>
              </a:rPr>
              <a:t> is linked to </a:t>
            </a:r>
            <a:r>
              <a:rPr lang="en-US" sz="1600">
                <a:latin typeface="Courier New"/>
                <a:ea typeface="Courier New"/>
                <a:cs typeface="Courier New"/>
                <a:sym typeface="Courier New"/>
              </a:rPr>
              <a:t>Vehicle.prototype</a:t>
            </a:r>
            <a:r>
              <a:rPr lang="en-US" sz="1600">
                <a:latin typeface="Georgia"/>
                <a:ea typeface="Georgia"/>
                <a:cs typeface="Georgia"/>
                <a:sym typeface="Georgia"/>
              </a:rPr>
              <a:t>.</a:t>
            </a:r>
            <a:endParaRPr sz="1600">
              <a:latin typeface="Georgia"/>
              <a:ea typeface="Georgia"/>
              <a:cs typeface="Georgia"/>
              <a:sym typeface="Georgia"/>
            </a:endParaRPr>
          </a:p>
          <a:p>
            <a:pPr indent="-330200" lvl="0" marL="749300" rtl="0" algn="l">
              <a:lnSpc>
                <a:spcPct val="158000"/>
              </a:lnSpc>
              <a:spcBef>
                <a:spcPts val="0"/>
              </a:spcBef>
              <a:spcAft>
                <a:spcPts val="0"/>
              </a:spcAft>
              <a:buSzPts val="1600"/>
              <a:buFont typeface="Georgia"/>
              <a:buChar char="●"/>
            </a:pPr>
            <a:r>
              <a:rPr lang="en-US" sz="1600">
                <a:latin typeface="Georgia"/>
                <a:ea typeface="Georgia"/>
                <a:cs typeface="Georgia"/>
                <a:sym typeface="Georgia"/>
              </a:rPr>
              <a:t>In JavaScript when we create the object it does not copy the properties or behavior, it creates a link. Similar kind of linkage gets created in case of extend of class as well.</a:t>
            </a:r>
            <a:endParaRPr sz="1600">
              <a:latin typeface="Georgia"/>
              <a:ea typeface="Georgia"/>
              <a:cs typeface="Georgia"/>
              <a:sym typeface="Georgia"/>
            </a:endParaRPr>
          </a:p>
          <a:p>
            <a:pPr indent="-330200" lvl="0" marL="749300" rtl="0" algn="l">
              <a:lnSpc>
                <a:spcPct val="158000"/>
              </a:lnSpc>
              <a:spcBef>
                <a:spcPts val="0"/>
              </a:spcBef>
              <a:spcAft>
                <a:spcPts val="0"/>
              </a:spcAft>
              <a:buSzPts val="1600"/>
              <a:buFont typeface="Georgia"/>
              <a:buChar char="●"/>
            </a:pPr>
            <a:r>
              <a:rPr lang="en-US" sz="1600">
                <a:latin typeface="Georgia"/>
                <a:ea typeface="Georgia"/>
                <a:cs typeface="Georgia"/>
                <a:sym typeface="Georgia"/>
              </a:rPr>
              <a:t>All arrows go in the opposite direction compare to classical non-js inheritance because it’s a behavior delegation link. These links are known as prototype chain.</a:t>
            </a:r>
            <a:endParaRPr sz="1600">
              <a:latin typeface="Georgia"/>
              <a:ea typeface="Georgia"/>
              <a:cs typeface="Georgia"/>
              <a:sym typeface="Georgia"/>
            </a:endParaRPr>
          </a:p>
          <a:p>
            <a:pPr indent="-330200" lvl="0" marL="749300" rtl="0" algn="l">
              <a:lnSpc>
                <a:spcPct val="158000"/>
              </a:lnSpc>
              <a:spcBef>
                <a:spcPts val="0"/>
              </a:spcBef>
              <a:spcAft>
                <a:spcPts val="0"/>
              </a:spcAft>
              <a:buSzPts val="1600"/>
              <a:buFont typeface="Georgia"/>
              <a:buChar char="●"/>
            </a:pPr>
            <a:r>
              <a:rPr lang="en-US" sz="1600">
                <a:latin typeface="Georgia"/>
                <a:ea typeface="Georgia"/>
                <a:cs typeface="Georgia"/>
                <a:sym typeface="Georgia"/>
              </a:rPr>
              <a:t>This pattern is called </a:t>
            </a:r>
            <a:r>
              <a:rPr i="1" lang="en-US" sz="1600">
                <a:latin typeface="Georgia"/>
                <a:ea typeface="Georgia"/>
                <a:cs typeface="Georgia"/>
                <a:sym typeface="Georgia"/>
              </a:rPr>
              <a:t>Behavior Delegation Pattern</a:t>
            </a:r>
            <a:r>
              <a:rPr lang="en-US" sz="1600">
                <a:latin typeface="Georgia"/>
                <a:ea typeface="Georgia"/>
                <a:cs typeface="Georgia"/>
                <a:sym typeface="Georgia"/>
              </a:rPr>
              <a:t> which commonly known as </a:t>
            </a:r>
            <a:r>
              <a:rPr b="1" i="1" lang="en-US" sz="1600">
                <a:latin typeface="Georgia"/>
                <a:ea typeface="Georgia"/>
                <a:cs typeface="Georgia"/>
                <a:sym typeface="Georgia"/>
              </a:rPr>
              <a:t>prototypal inheritance </a:t>
            </a:r>
            <a:r>
              <a:rPr lang="en-US" sz="1600">
                <a:latin typeface="Georgia"/>
                <a:ea typeface="Georgia"/>
                <a:cs typeface="Georgia"/>
                <a:sym typeface="Georgia"/>
              </a:rPr>
              <a:t>in JavaScript.</a:t>
            </a:r>
            <a:endParaRPr sz="1600">
              <a:latin typeface="Georgia"/>
              <a:ea typeface="Georgia"/>
              <a:cs typeface="Georgia"/>
              <a:sym typeface="Georgia"/>
            </a:endParaRPr>
          </a:p>
          <a:p>
            <a:pPr indent="0" lvl="0" marL="0" rtl="0" algn="l">
              <a:spcBef>
                <a:spcPts val="75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3"/>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Tahoma"/>
              <a:buNone/>
            </a:pPr>
            <a:r>
              <a:rPr lang="en-US"/>
              <a:t>Agenda</a:t>
            </a:r>
            <a:endParaRPr b="1" i="0" sz="2100" u="none" cap="none" strike="noStrike">
              <a:solidFill>
                <a:schemeClr val="dk1"/>
              </a:solidFill>
              <a:latin typeface="Tahoma"/>
              <a:ea typeface="Tahoma"/>
              <a:cs typeface="Tahoma"/>
              <a:sym typeface="Tahoma"/>
            </a:endParaRPr>
          </a:p>
        </p:txBody>
      </p:sp>
      <p:sp>
        <p:nvSpPr>
          <p:cNvPr id="345" name="Google Shape;345;p13"/>
          <p:cNvSpPr txBox="1"/>
          <p:nvPr>
            <p:ph idx="1" type="body"/>
          </p:nvPr>
        </p:nvSpPr>
        <p:spPr>
          <a:xfrm>
            <a:off x="213350" y="941483"/>
            <a:ext cx="2819400" cy="1618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1600"/>
              <a:t>- </a:t>
            </a:r>
            <a:r>
              <a:rPr lang="en-US" sz="1600"/>
              <a:t>Classes</a:t>
            </a:r>
            <a:endParaRPr sz="1600"/>
          </a:p>
          <a:p>
            <a:pPr indent="0" lvl="0" marL="0" marR="0" rtl="0" algn="l">
              <a:lnSpc>
                <a:spcPct val="90000"/>
              </a:lnSpc>
              <a:spcBef>
                <a:spcPts val="0"/>
              </a:spcBef>
              <a:spcAft>
                <a:spcPts val="0"/>
              </a:spcAft>
              <a:buClr>
                <a:schemeClr val="dk1"/>
              </a:buClr>
              <a:buSzPts val="1100"/>
              <a:buFont typeface="Arial"/>
              <a:buNone/>
            </a:pPr>
            <a:r>
              <a:rPr lang="en-US" sz="1600"/>
              <a:t>- Inheritance</a:t>
            </a:r>
            <a:endParaRPr sz="1600"/>
          </a:p>
          <a:p>
            <a:pPr indent="0" lvl="0" marL="0" marR="0" rtl="0" algn="l">
              <a:lnSpc>
                <a:spcPct val="90000"/>
              </a:lnSpc>
              <a:spcBef>
                <a:spcPts val="0"/>
              </a:spcBef>
              <a:spcAft>
                <a:spcPts val="0"/>
              </a:spcAft>
              <a:buClr>
                <a:schemeClr val="dk1"/>
              </a:buClr>
              <a:buSzPts val="1100"/>
              <a:buFont typeface="Arial"/>
              <a:buNone/>
            </a:pPr>
            <a:r>
              <a:rPr lang="en-US" sz="1600"/>
              <a:t>- Module</a:t>
            </a:r>
            <a:endParaRPr sz="1600"/>
          </a:p>
          <a:p>
            <a:pPr indent="0" lvl="0" marL="0" marR="0" rtl="0" algn="l">
              <a:lnSpc>
                <a:spcPct val="90000"/>
              </a:lnSpc>
              <a:spcBef>
                <a:spcPts val="0"/>
              </a:spcBef>
              <a:spcAft>
                <a:spcPts val="0"/>
              </a:spcAft>
              <a:buClr>
                <a:schemeClr val="dk1"/>
              </a:buClr>
              <a:buSzPts val="1100"/>
              <a:buFont typeface="Arial"/>
              <a:buNone/>
            </a:pPr>
            <a:r>
              <a:rPr lang="en-US" sz="1600"/>
              <a:t>- Import, export</a:t>
            </a:r>
            <a:endParaRPr sz="1600"/>
          </a:p>
          <a:p>
            <a:pPr indent="0" lvl="0" marL="0" marR="0" rtl="0" algn="l">
              <a:lnSpc>
                <a:spcPct val="90000"/>
              </a:lnSpc>
              <a:spcBef>
                <a:spcPts val="0"/>
              </a:spcBef>
              <a:spcAft>
                <a:spcPts val="0"/>
              </a:spcAft>
              <a:buClr>
                <a:schemeClr val="dk1"/>
              </a:buClr>
              <a:buSzPts val="1100"/>
              <a:buFont typeface="Arial"/>
              <a:buNone/>
            </a:pPr>
            <a:r>
              <a:rPr lang="en-US" sz="1600"/>
              <a:t>- Map</a:t>
            </a:r>
            <a:endParaRPr sz="1600"/>
          </a:p>
          <a:p>
            <a:pPr indent="0" lvl="0" marL="0" marR="0" rtl="0" algn="l">
              <a:lnSpc>
                <a:spcPct val="90000"/>
              </a:lnSpc>
              <a:spcBef>
                <a:spcPts val="0"/>
              </a:spcBef>
              <a:spcAft>
                <a:spcPts val="0"/>
              </a:spcAft>
              <a:buClr>
                <a:schemeClr val="dk1"/>
              </a:buClr>
              <a:buSzPts val="1100"/>
              <a:buFont typeface="Arial"/>
              <a:buNone/>
            </a:pPr>
            <a:r>
              <a:rPr lang="en-US" sz="1600"/>
              <a:t>- Set</a:t>
            </a:r>
            <a:endParaRPr sz="1600"/>
          </a:p>
          <a:p>
            <a:pPr indent="0" lvl="0" marL="0" marR="0" rtl="0" algn="l">
              <a:lnSpc>
                <a:spcPct val="90000"/>
              </a:lnSpc>
              <a:spcBef>
                <a:spcPts val="0"/>
              </a:spcBef>
              <a:spcAft>
                <a:spcPts val="0"/>
              </a:spcAft>
              <a:buClr>
                <a:schemeClr val="dk1"/>
              </a:buClr>
              <a:buSzPts val="1100"/>
              <a:buFont typeface="Arial"/>
              <a:buNone/>
            </a:pPr>
            <a:r>
              <a:rPr lang="en-US" sz="1600"/>
              <a:t>- Babel</a:t>
            </a:r>
            <a:endParaRPr sz="1600"/>
          </a:p>
          <a:p>
            <a:pPr indent="0" lvl="0" marL="0" marR="0" rtl="0" algn="l">
              <a:lnSpc>
                <a:spcPct val="90000"/>
              </a:lnSpc>
              <a:spcBef>
                <a:spcPts val="0"/>
              </a:spcBef>
              <a:spcAft>
                <a:spcPts val="0"/>
              </a:spcAft>
              <a:buClr>
                <a:schemeClr val="dk1"/>
              </a:buClr>
              <a:buSzPts val="1100"/>
              <a:buFont typeface="Arial"/>
              <a:buNone/>
            </a:pPr>
            <a:r>
              <a:rPr lang="en-US" sz="1600"/>
              <a:t>- Exercise</a:t>
            </a:r>
            <a:endParaRPr sz="1600"/>
          </a:p>
          <a:p>
            <a:pPr indent="0" lvl="0" marL="0" marR="0" rtl="0" algn="l">
              <a:lnSpc>
                <a:spcPct val="90000"/>
              </a:lnSpc>
              <a:spcBef>
                <a:spcPts val="0"/>
              </a:spcBef>
              <a:spcAft>
                <a:spcPts val="0"/>
              </a:spcAft>
              <a:buClr>
                <a:schemeClr val="dk1"/>
              </a:buClr>
              <a:buFont typeface="Arial"/>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3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Modules</a:t>
            </a:r>
            <a:endParaRPr/>
          </a:p>
        </p:txBody>
      </p:sp>
      <p:sp>
        <p:nvSpPr>
          <p:cNvPr id="470" name="Google Shape;470;p31"/>
          <p:cNvSpPr txBox="1"/>
          <p:nvPr>
            <p:ph idx="1" type="body"/>
          </p:nvPr>
        </p:nvSpPr>
        <p:spPr>
          <a:xfrm>
            <a:off x="213333" y="941405"/>
            <a:ext cx="8658600" cy="39708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3A3A3A"/>
                </a:solidFill>
                <a:latin typeface="Roboto"/>
                <a:ea typeface="Roboto"/>
                <a:cs typeface="Roboto"/>
                <a:sym typeface="Roboto"/>
              </a:rPr>
              <a:t>Almost every language has a concept of </a:t>
            </a:r>
            <a:r>
              <a:rPr i="1" lang="en-US" sz="1600">
                <a:solidFill>
                  <a:srgbClr val="3A3A3A"/>
                </a:solidFill>
                <a:latin typeface="Roboto"/>
                <a:ea typeface="Roboto"/>
                <a:cs typeface="Roboto"/>
                <a:sym typeface="Roboto"/>
              </a:rPr>
              <a:t>modules</a:t>
            </a:r>
            <a:r>
              <a:rPr b="1" lang="en-US" sz="1600">
                <a:solidFill>
                  <a:srgbClr val="3A3A3A"/>
                </a:solidFill>
                <a:latin typeface="Arial"/>
                <a:ea typeface="Arial"/>
                <a:cs typeface="Arial"/>
                <a:sym typeface="Arial"/>
              </a:rPr>
              <a:t> — </a:t>
            </a:r>
            <a:r>
              <a:rPr lang="en-US" sz="1600">
                <a:solidFill>
                  <a:srgbClr val="3A3A3A"/>
                </a:solidFill>
                <a:latin typeface="Roboto"/>
                <a:ea typeface="Roboto"/>
                <a:cs typeface="Roboto"/>
                <a:sym typeface="Roboto"/>
              </a:rPr>
              <a:t>a way to include functionality declared in one file within another. Typically, a developer creates an encapsulated library of code responsible for handling related tasks. That library can be referenced by applications or other modules.</a:t>
            </a:r>
            <a:endParaRPr sz="1600">
              <a:solidFill>
                <a:srgbClr val="3A3A3A"/>
              </a:solidFill>
              <a:latin typeface="Roboto"/>
              <a:ea typeface="Roboto"/>
              <a:cs typeface="Roboto"/>
              <a:sym typeface="Roboto"/>
            </a:endParaRPr>
          </a:p>
          <a:p>
            <a:pPr indent="0" lvl="0" marL="0" rtl="0" algn="l">
              <a:spcBef>
                <a:spcPts val="75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3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Advantages</a:t>
            </a:r>
            <a:endParaRPr/>
          </a:p>
        </p:txBody>
      </p:sp>
      <p:sp>
        <p:nvSpPr>
          <p:cNvPr id="477" name="Google Shape;477;p32"/>
          <p:cNvSpPr txBox="1"/>
          <p:nvPr>
            <p:ph idx="1" type="body"/>
          </p:nvPr>
        </p:nvSpPr>
        <p:spPr>
          <a:xfrm>
            <a:off x="213333" y="941411"/>
            <a:ext cx="8712900" cy="38073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600">
                <a:latin typeface="Arial"/>
                <a:ea typeface="Arial"/>
                <a:cs typeface="Arial"/>
                <a:sym typeface="Arial"/>
              </a:rPr>
              <a:t>	 	 	</a:t>
            </a:r>
            <a:endParaRPr sz="1600">
              <a:latin typeface="Arial"/>
              <a:ea typeface="Arial"/>
              <a:cs typeface="Arial"/>
              <a:sym typeface="Arial"/>
            </a:endParaRPr>
          </a:p>
          <a:p>
            <a:pPr indent="-330200" lvl="0" marL="457200" rtl="0" algn="l">
              <a:lnSpc>
                <a:spcPct val="175000"/>
              </a:lnSpc>
              <a:spcBef>
                <a:spcPts val="0"/>
              </a:spcBef>
              <a:spcAft>
                <a:spcPts val="0"/>
              </a:spcAft>
              <a:buClr>
                <a:srgbClr val="3A3A3A"/>
              </a:buClr>
              <a:buSzPts val="1600"/>
              <a:buFont typeface="Roboto"/>
              <a:buAutoNum type="arabicPeriod"/>
            </a:pPr>
            <a:r>
              <a:rPr lang="en-US" sz="1600">
                <a:solidFill>
                  <a:srgbClr val="3A3A3A"/>
                </a:solidFill>
                <a:latin typeface="Roboto"/>
                <a:ea typeface="Roboto"/>
                <a:cs typeface="Roboto"/>
                <a:sym typeface="Roboto"/>
              </a:rPr>
              <a:t>The same modules can be shared across any number of applications.</a:t>
            </a:r>
            <a:endParaRPr sz="1600">
              <a:solidFill>
                <a:srgbClr val="3A3A3A"/>
              </a:solidFill>
              <a:latin typeface="Roboto"/>
              <a:ea typeface="Roboto"/>
              <a:cs typeface="Roboto"/>
              <a:sym typeface="Roboto"/>
            </a:endParaRPr>
          </a:p>
          <a:p>
            <a:pPr indent="-330200" lvl="0" marL="457200" rtl="0" algn="l">
              <a:lnSpc>
                <a:spcPct val="175000"/>
              </a:lnSpc>
              <a:spcBef>
                <a:spcPts val="0"/>
              </a:spcBef>
              <a:spcAft>
                <a:spcPts val="0"/>
              </a:spcAft>
              <a:buClr>
                <a:srgbClr val="3A3A3A"/>
              </a:buClr>
              <a:buSzPts val="1600"/>
              <a:buFont typeface="Roboto"/>
              <a:buAutoNum type="arabicPeriod"/>
            </a:pPr>
            <a:r>
              <a:rPr lang="en-US" sz="1600">
                <a:solidFill>
                  <a:srgbClr val="3A3A3A"/>
                </a:solidFill>
                <a:latin typeface="Roboto"/>
                <a:ea typeface="Roboto"/>
                <a:cs typeface="Roboto"/>
                <a:sym typeface="Roboto"/>
              </a:rPr>
              <a:t>Ideally, modules need never be examined by another developer, because they’ve has been proven to work.</a:t>
            </a:r>
            <a:endParaRPr sz="1600">
              <a:solidFill>
                <a:srgbClr val="3A3A3A"/>
              </a:solidFill>
              <a:latin typeface="Roboto"/>
              <a:ea typeface="Roboto"/>
              <a:cs typeface="Roboto"/>
              <a:sym typeface="Roboto"/>
            </a:endParaRPr>
          </a:p>
          <a:p>
            <a:pPr indent="-330200" lvl="0" marL="457200" rtl="0" algn="l">
              <a:lnSpc>
                <a:spcPct val="175000"/>
              </a:lnSpc>
              <a:spcBef>
                <a:spcPts val="0"/>
              </a:spcBef>
              <a:spcAft>
                <a:spcPts val="0"/>
              </a:spcAft>
              <a:buClr>
                <a:srgbClr val="3A3A3A"/>
              </a:buClr>
              <a:buSzPts val="1600"/>
              <a:buFont typeface="Roboto"/>
              <a:buAutoNum type="arabicPeriod"/>
            </a:pPr>
            <a:r>
              <a:rPr lang="en-US" sz="1600">
                <a:solidFill>
                  <a:srgbClr val="3A3A3A"/>
                </a:solidFill>
                <a:latin typeface="Roboto"/>
                <a:ea typeface="Roboto"/>
                <a:cs typeface="Roboto"/>
                <a:sym typeface="Roboto"/>
              </a:rPr>
              <a:t>Code referencing a module understands it’s a dependency. If the module file is changed or moved, the problem is immediately obvious.</a:t>
            </a:r>
            <a:endParaRPr sz="1600">
              <a:solidFill>
                <a:srgbClr val="3A3A3A"/>
              </a:solidFill>
              <a:latin typeface="Roboto"/>
              <a:ea typeface="Roboto"/>
              <a:cs typeface="Roboto"/>
              <a:sym typeface="Roboto"/>
            </a:endParaRPr>
          </a:p>
          <a:p>
            <a:pPr indent="-330200" lvl="0" marL="457200" rtl="0" algn="l">
              <a:lnSpc>
                <a:spcPct val="175000"/>
              </a:lnSpc>
              <a:spcBef>
                <a:spcPts val="0"/>
              </a:spcBef>
              <a:spcAft>
                <a:spcPts val="0"/>
              </a:spcAft>
              <a:buSzPts val="1600"/>
              <a:buAutoNum type="arabicPeriod"/>
            </a:pPr>
            <a:r>
              <a:rPr lang="en-US" sz="1600">
                <a:solidFill>
                  <a:srgbClr val="3A3A3A"/>
                </a:solidFill>
                <a:latin typeface="Roboto"/>
                <a:ea typeface="Roboto"/>
                <a:cs typeface="Roboto"/>
                <a:sym typeface="Roboto"/>
              </a:rPr>
              <a:t>Module code (usually) helps eradicate naming conflicts. Function </a:t>
            </a:r>
            <a:r>
              <a:rPr lang="en-US" sz="1600">
                <a:solidFill>
                  <a:srgbClr val="333333"/>
                </a:solidFill>
                <a:latin typeface="Courier New"/>
                <a:ea typeface="Courier New"/>
                <a:cs typeface="Courier New"/>
                <a:sym typeface="Courier New"/>
              </a:rPr>
              <a:t>x()</a:t>
            </a:r>
            <a:r>
              <a:rPr lang="en-US" sz="1600">
                <a:solidFill>
                  <a:srgbClr val="3A3A3A"/>
                </a:solidFill>
                <a:latin typeface="Roboto"/>
                <a:ea typeface="Roboto"/>
                <a:cs typeface="Roboto"/>
                <a:sym typeface="Roboto"/>
              </a:rPr>
              <a:t> in module1 cannot clash with function </a:t>
            </a:r>
            <a:r>
              <a:rPr lang="en-US" sz="1600">
                <a:solidFill>
                  <a:srgbClr val="333333"/>
                </a:solidFill>
                <a:latin typeface="Courier New"/>
                <a:ea typeface="Courier New"/>
                <a:cs typeface="Courier New"/>
                <a:sym typeface="Courier New"/>
              </a:rPr>
              <a:t>x()</a:t>
            </a:r>
            <a:r>
              <a:rPr lang="en-US" sz="1600">
                <a:solidFill>
                  <a:srgbClr val="3A3A3A"/>
                </a:solidFill>
                <a:latin typeface="Roboto"/>
                <a:ea typeface="Roboto"/>
                <a:cs typeface="Roboto"/>
                <a:sym typeface="Roboto"/>
              </a:rPr>
              <a:t> in module2. Options such as namespacing are employed so calls become </a:t>
            </a:r>
            <a:r>
              <a:rPr lang="en-US" sz="1600">
                <a:solidFill>
                  <a:srgbClr val="333333"/>
                </a:solidFill>
                <a:latin typeface="Courier New"/>
                <a:ea typeface="Courier New"/>
                <a:cs typeface="Courier New"/>
                <a:sym typeface="Courier New"/>
              </a:rPr>
              <a:t>module1.x()</a:t>
            </a:r>
            <a:r>
              <a:rPr lang="en-US" sz="1600">
                <a:solidFill>
                  <a:srgbClr val="3A3A3A"/>
                </a:solidFill>
                <a:latin typeface="Roboto"/>
                <a:ea typeface="Roboto"/>
                <a:cs typeface="Roboto"/>
                <a:sym typeface="Roboto"/>
              </a:rPr>
              <a:t> and </a:t>
            </a:r>
            <a:r>
              <a:rPr lang="en-US" sz="1600">
                <a:solidFill>
                  <a:srgbClr val="333333"/>
                </a:solidFill>
                <a:latin typeface="Courier New"/>
                <a:ea typeface="Courier New"/>
                <a:cs typeface="Courier New"/>
                <a:sym typeface="Courier New"/>
              </a:rPr>
              <a:t>module2.x()</a:t>
            </a:r>
            <a:r>
              <a:rPr lang="en-US" sz="1600">
                <a:solidFill>
                  <a:srgbClr val="3A3A3A"/>
                </a:solidFill>
                <a:latin typeface="Roboto"/>
                <a:ea typeface="Roboto"/>
                <a:cs typeface="Roboto"/>
                <a:sym typeface="Roboto"/>
              </a:rPr>
              <a:t>.</a:t>
            </a:r>
            <a:endParaRPr sz="1600">
              <a:solidFill>
                <a:srgbClr val="3A3A3A"/>
              </a:solidFill>
              <a:latin typeface="Roboto"/>
              <a:ea typeface="Roboto"/>
              <a:cs typeface="Roboto"/>
              <a:sym typeface="Roboto"/>
            </a:endParaRPr>
          </a:p>
          <a:p>
            <a:pPr indent="0" lvl="0" marL="457200" rtl="0" algn="l">
              <a:spcBef>
                <a:spcPts val="75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3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are modules in JS?</a:t>
            </a:r>
            <a:endParaRPr/>
          </a:p>
        </p:txBody>
      </p:sp>
      <p:sp>
        <p:nvSpPr>
          <p:cNvPr id="484" name="Google Shape;484;p33"/>
          <p:cNvSpPr txBox="1"/>
          <p:nvPr>
            <p:ph idx="1" type="body"/>
          </p:nvPr>
        </p:nvSpPr>
        <p:spPr>
          <a:xfrm>
            <a:off x="213333" y="941410"/>
            <a:ext cx="8726400" cy="3834600"/>
          </a:xfrm>
          <a:prstGeom prst="rect">
            <a:avLst/>
          </a:prstGeom>
          <a:ln>
            <a:noFill/>
          </a:ln>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750"/>
              </a:spcBef>
              <a:spcAft>
                <a:spcPts val="0"/>
              </a:spcAft>
              <a:buNone/>
            </a:pPr>
            <a:r>
              <a:rPr lang="en-US" sz="1600">
                <a:solidFill>
                  <a:srgbClr val="000000"/>
                </a:solidFill>
                <a:latin typeface="Arial"/>
                <a:ea typeface="Arial"/>
                <a:cs typeface="Arial"/>
                <a:sym typeface="Arial"/>
              </a:rPr>
              <a:t>Anyone starting web development a few years ago would have been shocked to discover there was no concept of modules in JavaScript. It was impossible to directly reference or include one JavaScript file in another.</a:t>
            </a:r>
            <a:endParaRPr sz="16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3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Multiple &lt;script&gt; tags</a:t>
            </a:r>
            <a:endParaRPr/>
          </a:p>
        </p:txBody>
      </p:sp>
      <p:sp>
        <p:nvSpPr>
          <p:cNvPr id="491" name="Google Shape;491;p34"/>
          <p:cNvSpPr txBox="1"/>
          <p:nvPr>
            <p:ph idx="1" type="body"/>
          </p:nvPr>
        </p:nvSpPr>
        <p:spPr>
          <a:xfrm>
            <a:off x="213334" y="941407"/>
            <a:ext cx="8604000" cy="39297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75000"/>
              </a:lnSpc>
              <a:spcBef>
                <a:spcPts val="0"/>
              </a:spcBef>
              <a:spcAft>
                <a:spcPts val="0"/>
              </a:spcAft>
              <a:buClr>
                <a:schemeClr val="dk1"/>
              </a:buClr>
              <a:buSzPts val="1100"/>
              <a:buFont typeface="Arial"/>
              <a:buNone/>
            </a:pPr>
            <a:r>
              <a:rPr lang="en-US" sz="1600">
                <a:solidFill>
                  <a:srgbClr val="000000"/>
                </a:solidFill>
                <a:latin typeface="Roboto"/>
                <a:ea typeface="Roboto"/>
                <a:cs typeface="Roboto"/>
                <a:sym typeface="Roboto"/>
              </a:rPr>
              <a:t>HTML can load any number JavaScript files using multiple </a:t>
            </a:r>
            <a:r>
              <a:rPr lang="en-US" sz="1600">
                <a:solidFill>
                  <a:srgbClr val="000000"/>
                </a:solidFill>
                <a:latin typeface="Courier New"/>
                <a:ea typeface="Courier New"/>
                <a:cs typeface="Courier New"/>
                <a:sym typeface="Courier New"/>
              </a:rPr>
              <a:t>&lt;script&gt;</a:t>
            </a:r>
            <a:r>
              <a:rPr lang="en-US" sz="1600">
                <a:solidFill>
                  <a:srgbClr val="000000"/>
                </a:solidFill>
                <a:latin typeface="Roboto"/>
                <a:ea typeface="Roboto"/>
                <a:cs typeface="Roboto"/>
                <a:sym typeface="Roboto"/>
              </a:rPr>
              <a:t> tags</a:t>
            </a: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&lt;script src="lib1.js"&gt;&lt;/script&gt;</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&lt;script src="lib2.js"&gt;&lt;/script&gt;</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&lt;script src="core.js"&gt;&lt;/script&gt;</a:t>
            </a:r>
            <a:endParaRPr sz="1600">
              <a:solidFill>
                <a:srgbClr val="000000"/>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000000"/>
                </a:solidFill>
                <a:latin typeface="Roboto"/>
                <a:ea typeface="Roboto"/>
                <a:cs typeface="Roboto"/>
                <a:sym typeface="Roboto"/>
              </a:rPr>
              <a:t>The </a:t>
            </a:r>
            <a:r>
              <a:rPr lang="en-US" sz="1600">
                <a:solidFill>
                  <a:srgbClr val="000000"/>
                </a:solidFill>
                <a:uFill>
                  <a:noFill/>
                </a:uFill>
                <a:latin typeface="Roboto"/>
                <a:ea typeface="Roboto"/>
                <a:cs typeface="Roboto"/>
                <a:sym typeface="Roboto"/>
                <a:hlinkClick r:id="rId3"/>
              </a:rPr>
              <a:t>average web page in 2018 uses 25 separate scripts</a:t>
            </a:r>
            <a:r>
              <a:rPr lang="en-US" sz="1600">
                <a:solidFill>
                  <a:srgbClr val="000000"/>
                </a:solidFill>
                <a:latin typeface="Roboto"/>
                <a:ea typeface="Roboto"/>
                <a:cs typeface="Roboto"/>
                <a:sym typeface="Roboto"/>
              </a:rPr>
              <a:t>, yet it’s not a practical solution:</a:t>
            </a:r>
            <a:endParaRPr sz="1600">
              <a:solidFill>
                <a:srgbClr val="000000"/>
              </a:solidFill>
              <a:latin typeface="Roboto"/>
              <a:ea typeface="Roboto"/>
              <a:cs typeface="Roboto"/>
              <a:sym typeface="Roboto"/>
            </a:endParaRPr>
          </a:p>
          <a:p>
            <a:pPr indent="0" lvl="0" marL="0" rtl="0" algn="l">
              <a:spcBef>
                <a:spcPts val="75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3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Multiple &lt;script&gt; tags issues</a:t>
            </a:r>
            <a:endParaRPr/>
          </a:p>
          <a:p>
            <a:pPr indent="0" lvl="0" marL="0" rtl="0" algn="l">
              <a:spcBef>
                <a:spcPts val="0"/>
              </a:spcBef>
              <a:spcAft>
                <a:spcPts val="0"/>
              </a:spcAft>
              <a:buNone/>
            </a:pPr>
            <a:r>
              <a:t/>
            </a:r>
            <a:endParaRPr/>
          </a:p>
        </p:txBody>
      </p:sp>
      <p:sp>
        <p:nvSpPr>
          <p:cNvPr id="498" name="Google Shape;498;p35"/>
          <p:cNvSpPr txBox="1"/>
          <p:nvPr>
            <p:ph idx="1" type="body"/>
          </p:nvPr>
        </p:nvSpPr>
        <p:spPr>
          <a:xfrm>
            <a:off x="213333" y="941405"/>
            <a:ext cx="8835300" cy="39786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750"/>
              </a:spcBef>
              <a:spcAft>
                <a:spcPts val="0"/>
              </a:spcAft>
              <a:buNone/>
            </a:pPr>
            <a:r>
              <a:rPr lang="en-US" sz="1600">
                <a:solidFill>
                  <a:srgbClr val="000000"/>
                </a:solidFill>
                <a:latin typeface="Roboto"/>
                <a:ea typeface="Roboto"/>
                <a:cs typeface="Roboto"/>
                <a:sym typeface="Roboto"/>
              </a:rPr>
              <a:t>Each script initiates a new HTTP request, which affects page performance. </a:t>
            </a:r>
            <a:r>
              <a:rPr lang="en-US" sz="1600">
                <a:solidFill>
                  <a:srgbClr val="000000"/>
                </a:solidFill>
                <a:uFill>
                  <a:noFill/>
                </a:uFill>
                <a:latin typeface="Roboto"/>
                <a:ea typeface="Roboto"/>
                <a:cs typeface="Roboto"/>
                <a:sym typeface="Roboto"/>
                <a:hlinkClick r:id="rId3"/>
              </a:rPr>
              <a:t>HTTP/2</a:t>
            </a:r>
            <a:r>
              <a:rPr lang="en-US" sz="1600">
                <a:solidFill>
                  <a:srgbClr val="000000"/>
                </a:solidFill>
                <a:latin typeface="Roboto"/>
                <a:ea typeface="Roboto"/>
                <a:cs typeface="Roboto"/>
                <a:sym typeface="Roboto"/>
              </a:rPr>
              <a:t>alleviates the issue to some extent, but it doesn’t help scripts referenced on other domains such as a CDN.</a:t>
            </a:r>
            <a:endParaRPr sz="1600">
              <a:solidFill>
                <a:srgbClr val="000000"/>
              </a:solidFill>
              <a:latin typeface="Arial"/>
              <a:ea typeface="Arial"/>
              <a:cs typeface="Arial"/>
              <a:sym typeface="Arial"/>
            </a:endParaRPr>
          </a:p>
          <a:p>
            <a:pPr indent="-330200" lvl="0" marL="457200" rtl="0" algn="l">
              <a:lnSpc>
                <a:spcPct val="175000"/>
              </a:lnSpc>
              <a:spcBef>
                <a:spcPts val="1200"/>
              </a:spcBef>
              <a:spcAft>
                <a:spcPts val="0"/>
              </a:spcAft>
              <a:buClr>
                <a:srgbClr val="000000"/>
              </a:buClr>
              <a:buSzPts val="1600"/>
              <a:buChar char="●"/>
            </a:pPr>
            <a:r>
              <a:rPr lang="en-US" sz="1600">
                <a:solidFill>
                  <a:srgbClr val="000000"/>
                </a:solidFill>
                <a:latin typeface="Roboto"/>
                <a:ea typeface="Roboto"/>
                <a:cs typeface="Roboto"/>
                <a:sym typeface="Roboto"/>
              </a:rPr>
              <a:t>Every script halts further processing while it’s run.</a:t>
            </a:r>
            <a:endParaRPr sz="1600">
              <a:solidFill>
                <a:srgbClr val="000000"/>
              </a:solidFill>
              <a:latin typeface="Arial"/>
              <a:ea typeface="Arial"/>
              <a:cs typeface="Arial"/>
              <a:sym typeface="Arial"/>
            </a:endParaRPr>
          </a:p>
          <a:p>
            <a:pPr indent="-330200" lvl="0" marL="457200" rtl="0" algn="l">
              <a:lnSpc>
                <a:spcPct val="175000"/>
              </a:lnSpc>
              <a:spcBef>
                <a:spcPts val="0"/>
              </a:spcBef>
              <a:spcAft>
                <a:spcPts val="0"/>
              </a:spcAft>
              <a:buClr>
                <a:srgbClr val="000000"/>
              </a:buClr>
              <a:buSzPts val="1600"/>
              <a:buChar char="●"/>
            </a:pPr>
            <a:r>
              <a:rPr lang="en-US" sz="1600">
                <a:solidFill>
                  <a:srgbClr val="000000"/>
                </a:solidFill>
                <a:latin typeface="Roboto"/>
                <a:ea typeface="Roboto"/>
                <a:cs typeface="Roboto"/>
                <a:sym typeface="Roboto"/>
              </a:rPr>
              <a:t>Dependency management is a manual process. In the code above, if </a:t>
            </a:r>
            <a:r>
              <a:rPr lang="en-US" sz="1600">
                <a:solidFill>
                  <a:srgbClr val="000000"/>
                </a:solidFill>
                <a:latin typeface="Courier New"/>
                <a:ea typeface="Courier New"/>
                <a:cs typeface="Courier New"/>
                <a:sym typeface="Courier New"/>
              </a:rPr>
              <a:t>lib1.js </a:t>
            </a:r>
            <a:r>
              <a:rPr lang="en-US" sz="1600">
                <a:solidFill>
                  <a:srgbClr val="000000"/>
                </a:solidFill>
                <a:latin typeface="Roboto"/>
                <a:ea typeface="Roboto"/>
                <a:cs typeface="Roboto"/>
                <a:sym typeface="Roboto"/>
              </a:rPr>
              <a:t>referenced code in </a:t>
            </a:r>
            <a:r>
              <a:rPr lang="en-US" sz="1600">
                <a:solidFill>
                  <a:srgbClr val="000000"/>
                </a:solidFill>
                <a:latin typeface="Courier New"/>
                <a:ea typeface="Courier New"/>
                <a:cs typeface="Courier New"/>
                <a:sym typeface="Courier New"/>
              </a:rPr>
              <a:t>lib2.js</a:t>
            </a:r>
            <a:r>
              <a:rPr lang="en-US" sz="1600">
                <a:solidFill>
                  <a:srgbClr val="000000"/>
                </a:solidFill>
                <a:latin typeface="Roboto"/>
                <a:ea typeface="Roboto"/>
                <a:cs typeface="Roboto"/>
                <a:sym typeface="Roboto"/>
              </a:rPr>
              <a:t>, the code would fail because it had not been loaded. That could break further JavaScript processing.</a:t>
            </a:r>
            <a:endParaRPr sz="1600">
              <a:solidFill>
                <a:srgbClr val="000000"/>
              </a:solidFill>
              <a:latin typeface="Arial"/>
              <a:ea typeface="Arial"/>
              <a:cs typeface="Arial"/>
              <a:sym typeface="Arial"/>
            </a:endParaRPr>
          </a:p>
          <a:p>
            <a:pPr indent="-330200" lvl="0" marL="457200" rtl="0" algn="l">
              <a:lnSpc>
                <a:spcPct val="175000"/>
              </a:lnSpc>
              <a:spcBef>
                <a:spcPts val="0"/>
              </a:spcBef>
              <a:spcAft>
                <a:spcPts val="0"/>
              </a:spcAft>
              <a:buClr>
                <a:srgbClr val="000000"/>
              </a:buClr>
              <a:buSzPts val="1600"/>
              <a:buChar char="●"/>
            </a:pPr>
            <a:r>
              <a:rPr lang="en-US" sz="1600">
                <a:solidFill>
                  <a:srgbClr val="000000"/>
                </a:solidFill>
                <a:latin typeface="Roboto"/>
                <a:ea typeface="Roboto"/>
                <a:cs typeface="Roboto"/>
                <a:sym typeface="Roboto"/>
              </a:rPr>
              <a:t>Functions 	can override others unless appropriate </a:t>
            </a:r>
            <a:r>
              <a:rPr lang="en-US" sz="1600">
                <a:solidFill>
                  <a:srgbClr val="000000"/>
                </a:solidFill>
                <a:uFill>
                  <a:noFill/>
                </a:uFill>
                <a:latin typeface="Roboto"/>
                <a:ea typeface="Roboto"/>
                <a:cs typeface="Roboto"/>
                <a:sym typeface="Roboto"/>
                <a:hlinkClick r:id="rId4"/>
              </a:rPr>
              <a:t>module patterns</a:t>
            </a:r>
            <a:r>
              <a:rPr lang="en-US" sz="1600">
                <a:solidFill>
                  <a:srgbClr val="000000"/>
                </a:solidFill>
                <a:latin typeface="Roboto"/>
                <a:ea typeface="Roboto"/>
                <a:cs typeface="Roboto"/>
                <a:sym typeface="Roboto"/>
              </a:rPr>
              <a:t> are used. Early JavaScript libraries were notorious for using global function names or overriding native methods.</a:t>
            </a:r>
            <a:endParaRPr sz="1600">
              <a:solidFill>
                <a:srgbClr val="000000"/>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3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Script Concatenation</a:t>
            </a:r>
            <a:endParaRPr/>
          </a:p>
        </p:txBody>
      </p:sp>
      <p:sp>
        <p:nvSpPr>
          <p:cNvPr id="505" name="Google Shape;505;p36"/>
          <p:cNvSpPr txBox="1"/>
          <p:nvPr>
            <p:ph idx="1" type="body"/>
          </p:nvPr>
        </p:nvSpPr>
        <p:spPr>
          <a:xfrm>
            <a:off x="213333" y="941407"/>
            <a:ext cx="8712900" cy="39297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r>
              <a:rPr lang="en-US" sz="2400">
                <a:solidFill>
                  <a:schemeClr val="dk1"/>
                </a:solidFill>
                <a:latin typeface="Arial"/>
                <a:ea typeface="Arial"/>
                <a:cs typeface="Arial"/>
                <a:sym typeface="Arial"/>
              </a:rPr>
              <a:t>		</a:t>
            </a:r>
            <a:endParaRPr sz="1600">
              <a:latin typeface="Arial"/>
              <a:ea typeface="Arial"/>
              <a:cs typeface="Arial"/>
              <a:sym typeface="Arial"/>
            </a:endParaRPr>
          </a:p>
          <a:p>
            <a:pPr indent="0" lvl="0" marL="0" rtl="0" algn="l">
              <a:lnSpc>
                <a:spcPct val="175000"/>
              </a:lnSpc>
              <a:spcBef>
                <a:spcPts val="0"/>
              </a:spcBef>
              <a:spcAft>
                <a:spcPts val="0"/>
              </a:spcAft>
              <a:buClr>
                <a:schemeClr val="dk1"/>
              </a:buClr>
              <a:buSzPts val="1100"/>
              <a:buFont typeface="Arial"/>
              <a:buNone/>
            </a:pPr>
            <a:r>
              <a:rPr lang="en-US" sz="1600">
                <a:solidFill>
                  <a:srgbClr val="3A3A3A"/>
                </a:solidFill>
                <a:latin typeface="Roboto"/>
                <a:ea typeface="Roboto"/>
                <a:cs typeface="Roboto"/>
                <a:sym typeface="Roboto"/>
              </a:rPr>
              <a:t>One solution to problems of multiple </a:t>
            </a:r>
            <a:r>
              <a:rPr lang="en-US" sz="1600">
                <a:solidFill>
                  <a:srgbClr val="333333"/>
                </a:solidFill>
                <a:latin typeface="Courier New"/>
                <a:ea typeface="Courier New"/>
                <a:cs typeface="Courier New"/>
                <a:sym typeface="Courier New"/>
              </a:rPr>
              <a:t>&lt;script&gt;</a:t>
            </a:r>
            <a:r>
              <a:rPr lang="en-US" sz="1600">
                <a:solidFill>
                  <a:srgbClr val="3A3A3A"/>
                </a:solidFill>
                <a:latin typeface="Roboto"/>
                <a:ea typeface="Roboto"/>
                <a:cs typeface="Roboto"/>
                <a:sym typeface="Roboto"/>
              </a:rPr>
              <a:t> tags is to concatenate all JavaScript files into a single, large file. This solves some performance and dependency management issues, but it could incur a manual build and testing step.</a:t>
            </a:r>
            <a:endParaRPr sz="1600">
              <a:solidFill>
                <a:srgbClr val="3A3A3A"/>
              </a:solidFill>
              <a:latin typeface="Roboto"/>
              <a:ea typeface="Roboto"/>
              <a:cs typeface="Roboto"/>
              <a:sym typeface="Roboto"/>
            </a:endParaRPr>
          </a:p>
          <a:p>
            <a:pPr indent="0" lvl="0" marL="0" rtl="0" algn="l">
              <a:spcBef>
                <a:spcPts val="75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3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Module Loader</a:t>
            </a:r>
            <a:endParaRPr/>
          </a:p>
        </p:txBody>
      </p:sp>
      <p:sp>
        <p:nvSpPr>
          <p:cNvPr id="512" name="Google Shape;512;p37"/>
          <p:cNvSpPr txBox="1"/>
          <p:nvPr>
            <p:ph idx="1" type="body"/>
          </p:nvPr>
        </p:nvSpPr>
        <p:spPr>
          <a:xfrm>
            <a:off x="213334" y="941406"/>
            <a:ext cx="8590500" cy="39435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lnSpc>
                <a:spcPct val="175000"/>
              </a:lnSpc>
              <a:spcBef>
                <a:spcPts val="0"/>
              </a:spcBef>
              <a:spcAft>
                <a:spcPts val="0"/>
              </a:spcAft>
              <a:buClr>
                <a:schemeClr val="dk1"/>
              </a:buClr>
              <a:buSzPts val="1100"/>
              <a:buFont typeface="Arial"/>
              <a:buNone/>
            </a:pPr>
            <a:r>
              <a:rPr lang="en-US" sz="1600">
                <a:solidFill>
                  <a:srgbClr val="000000"/>
                </a:solidFill>
                <a:latin typeface="Roboto"/>
                <a:ea typeface="Roboto"/>
                <a:cs typeface="Roboto"/>
                <a:sym typeface="Roboto"/>
              </a:rPr>
              <a:t>Systems such as </a:t>
            </a:r>
            <a:r>
              <a:rPr lang="en-US" sz="1600">
                <a:solidFill>
                  <a:srgbClr val="000000"/>
                </a:solidFill>
                <a:uFill>
                  <a:noFill/>
                </a:uFill>
                <a:latin typeface="Roboto"/>
                <a:ea typeface="Roboto"/>
                <a:cs typeface="Roboto"/>
                <a:sym typeface="Roboto"/>
                <a:hlinkClick r:id="rId3"/>
              </a:rPr>
              <a:t>RequireJS</a:t>
            </a:r>
            <a:r>
              <a:rPr lang="en-US" sz="1600">
                <a:solidFill>
                  <a:srgbClr val="000000"/>
                </a:solidFill>
                <a:latin typeface="Roboto"/>
                <a:ea typeface="Roboto"/>
                <a:cs typeface="Roboto"/>
                <a:sym typeface="Roboto"/>
              </a:rPr>
              <a:t> and </a:t>
            </a:r>
            <a:r>
              <a:rPr lang="en-US" sz="1600">
                <a:solidFill>
                  <a:srgbClr val="000000"/>
                </a:solidFill>
                <a:uFill>
                  <a:noFill/>
                </a:uFill>
                <a:latin typeface="Roboto"/>
                <a:ea typeface="Roboto"/>
                <a:cs typeface="Roboto"/>
                <a:sym typeface="Roboto"/>
                <a:hlinkClick r:id="rId4"/>
              </a:rPr>
              <a:t>SystemJS</a:t>
            </a:r>
            <a:r>
              <a:rPr lang="en-US" sz="1600">
                <a:solidFill>
                  <a:srgbClr val="000000"/>
                </a:solidFill>
                <a:latin typeface="Roboto"/>
                <a:ea typeface="Roboto"/>
                <a:cs typeface="Roboto"/>
                <a:sym typeface="Roboto"/>
              </a:rPr>
              <a:t> provide a library for loading and namespacing other JavaScript libraries at runtime. Modules are loaded using Ajax methods when required. The systems help, but could become complicated for larger code bases or sites adding standard </a:t>
            </a:r>
            <a:r>
              <a:rPr lang="en-US" sz="1600">
                <a:solidFill>
                  <a:srgbClr val="000000"/>
                </a:solidFill>
                <a:latin typeface="Courier New"/>
                <a:ea typeface="Courier New"/>
                <a:cs typeface="Courier New"/>
                <a:sym typeface="Courier New"/>
              </a:rPr>
              <a:t>&lt;script&gt;</a:t>
            </a:r>
            <a:r>
              <a:rPr lang="en-US" sz="1600">
                <a:solidFill>
                  <a:srgbClr val="000000"/>
                </a:solidFill>
                <a:latin typeface="Roboto"/>
                <a:ea typeface="Roboto"/>
                <a:cs typeface="Roboto"/>
                <a:sym typeface="Roboto"/>
              </a:rPr>
              <a:t> tags into the mix.</a:t>
            </a:r>
            <a:endParaRPr sz="1600">
              <a:solidFill>
                <a:srgbClr val="000000"/>
              </a:solidFill>
              <a:latin typeface="Roboto"/>
              <a:ea typeface="Roboto"/>
              <a:cs typeface="Roboto"/>
              <a:sym typeface="Roboto"/>
            </a:endParaRPr>
          </a:p>
          <a:p>
            <a:pPr indent="0" lvl="0" marL="0" rtl="0" algn="l">
              <a:spcBef>
                <a:spcPts val="75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3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Module Bundler, Preprocessors and Transpilers</a:t>
            </a:r>
            <a:endParaRPr/>
          </a:p>
        </p:txBody>
      </p:sp>
      <p:sp>
        <p:nvSpPr>
          <p:cNvPr id="519" name="Google Shape;519;p38"/>
          <p:cNvSpPr txBox="1"/>
          <p:nvPr>
            <p:ph idx="1" type="body"/>
          </p:nvPr>
        </p:nvSpPr>
        <p:spPr>
          <a:xfrm>
            <a:off x="213333" y="941405"/>
            <a:ext cx="8672100" cy="39708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330200" lvl="0" marL="457200" rtl="0" algn="l">
              <a:lnSpc>
                <a:spcPct val="175000"/>
              </a:lnSpc>
              <a:spcBef>
                <a:spcPts val="0"/>
              </a:spcBef>
              <a:spcAft>
                <a:spcPts val="0"/>
              </a:spcAft>
              <a:buClr>
                <a:srgbClr val="000000"/>
              </a:buClr>
              <a:buSzPts val="1600"/>
              <a:buFont typeface="Roboto"/>
              <a:buChar char="●"/>
            </a:pPr>
            <a:r>
              <a:rPr lang="en-US" sz="1600">
                <a:solidFill>
                  <a:srgbClr val="000000"/>
                </a:solidFill>
                <a:latin typeface="Roboto"/>
                <a:ea typeface="Roboto"/>
                <a:cs typeface="Roboto"/>
                <a:sym typeface="Roboto"/>
              </a:rPr>
              <a:t>Bundlers introduce a compile step so JavaScript code is generated at build time.</a:t>
            </a: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30200" lvl="0" marL="457200" rtl="0" algn="l">
              <a:lnSpc>
                <a:spcPct val="175000"/>
              </a:lnSpc>
              <a:spcBef>
                <a:spcPts val="0"/>
              </a:spcBef>
              <a:spcAft>
                <a:spcPts val="0"/>
              </a:spcAft>
              <a:buClr>
                <a:srgbClr val="000000"/>
              </a:buClr>
              <a:buSzPts val="1600"/>
              <a:buFont typeface="Arial"/>
              <a:buChar char="●"/>
            </a:pPr>
            <a:r>
              <a:rPr lang="en-US" sz="1600">
                <a:solidFill>
                  <a:srgbClr val="000000"/>
                </a:solidFill>
                <a:latin typeface="Roboto"/>
                <a:ea typeface="Roboto"/>
                <a:cs typeface="Roboto"/>
                <a:sym typeface="Roboto"/>
              </a:rPr>
              <a:t>Processing is automated so there’s less chance of human error.</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Char char="●"/>
            </a:pPr>
            <a:r>
              <a:rPr lang="en-US" sz="1600">
                <a:solidFill>
                  <a:srgbClr val="000000"/>
                </a:solidFill>
                <a:latin typeface="Roboto"/>
                <a:ea typeface="Roboto"/>
                <a:cs typeface="Roboto"/>
                <a:sym typeface="Roboto"/>
              </a:rPr>
              <a:t>Further processing can lint code, remove debugging commands, minify the 	resulting file, etc.</a:t>
            </a:r>
            <a:endParaRPr sz="1600">
              <a:solidFill>
                <a:srgbClr val="000000"/>
              </a:solidFill>
              <a:latin typeface="Roboto"/>
              <a:ea typeface="Roboto"/>
              <a:cs typeface="Roboto"/>
              <a:sym typeface="Roboto"/>
            </a:endParaRPr>
          </a:p>
          <a:p>
            <a:pPr indent="-330200" lvl="0" marL="457200" rtl="0" algn="l">
              <a:lnSpc>
                <a:spcPct val="115000"/>
              </a:lnSpc>
              <a:spcBef>
                <a:spcPts val="0"/>
              </a:spcBef>
              <a:spcAft>
                <a:spcPts val="0"/>
              </a:spcAft>
              <a:buClr>
                <a:srgbClr val="000000"/>
              </a:buClr>
              <a:buSzPts val="1600"/>
              <a:buChar char="●"/>
            </a:pPr>
            <a:r>
              <a:rPr lang="en-US" sz="1600">
                <a:solidFill>
                  <a:srgbClr val="000000"/>
                </a:solidFill>
                <a:latin typeface="Roboto"/>
                <a:ea typeface="Roboto"/>
                <a:cs typeface="Roboto"/>
                <a:sym typeface="Roboto"/>
              </a:rPr>
              <a:t>Transpiling 	allows you to use alternative syntaxes such 	as </a:t>
            </a:r>
            <a:r>
              <a:rPr lang="en-US" sz="1600">
                <a:solidFill>
                  <a:srgbClr val="000000"/>
                </a:solidFill>
                <a:uFill>
                  <a:noFill/>
                </a:uFill>
                <a:latin typeface="Roboto"/>
                <a:ea typeface="Roboto"/>
                <a:cs typeface="Roboto"/>
                <a:sym typeface="Roboto"/>
                <a:hlinkClick r:id="rId3"/>
              </a:rPr>
              <a:t>TypeScript</a:t>
            </a:r>
            <a:r>
              <a:rPr lang="en-US" sz="1600">
                <a:solidFill>
                  <a:srgbClr val="000000"/>
                </a:solidFill>
                <a:latin typeface="Roboto"/>
                <a:ea typeface="Roboto"/>
                <a:cs typeface="Roboto"/>
                <a:sym typeface="Roboto"/>
              </a:rPr>
              <a:t> or </a:t>
            </a:r>
            <a:r>
              <a:rPr lang="en-US" sz="1600">
                <a:solidFill>
                  <a:srgbClr val="000000"/>
                </a:solidFill>
                <a:uFill>
                  <a:noFill/>
                </a:uFill>
                <a:latin typeface="Roboto"/>
                <a:ea typeface="Roboto"/>
                <a:cs typeface="Roboto"/>
                <a:sym typeface="Roboto"/>
                <a:hlinkClick r:id="rId4"/>
              </a:rPr>
              <a:t>CoffeeScript</a:t>
            </a:r>
            <a:r>
              <a:rPr lang="en-US" sz="1600">
                <a:solidFill>
                  <a:srgbClr val="000000"/>
                </a:solidFill>
                <a:latin typeface="Roboto"/>
                <a:ea typeface="Roboto"/>
                <a:cs typeface="Roboto"/>
                <a:sym typeface="Roboto"/>
              </a:rPr>
              <a:t>.</a:t>
            </a:r>
            <a:endParaRPr sz="1600">
              <a:solidFill>
                <a:srgbClr val="000000"/>
              </a:solidFill>
              <a:latin typeface="Roboto"/>
              <a:ea typeface="Roboto"/>
              <a:cs typeface="Roboto"/>
              <a:sym typeface="Roboto"/>
            </a:endParaRPr>
          </a:p>
          <a:p>
            <a:pPr indent="0" lvl="0" marL="457200" rtl="0" algn="l">
              <a:lnSpc>
                <a:spcPct val="175000"/>
              </a:lnSpc>
              <a:spcBef>
                <a:spcPts val="1200"/>
              </a:spcBef>
              <a:spcAft>
                <a:spcPts val="0"/>
              </a:spcAft>
              <a:buNone/>
            </a:pPr>
            <a:r>
              <a:t/>
            </a:r>
            <a:endParaRPr sz="1400">
              <a:solidFill>
                <a:srgbClr val="3A3A3A"/>
              </a:solidFill>
              <a:latin typeface="Roboto"/>
              <a:ea typeface="Roboto"/>
              <a:cs typeface="Roboto"/>
              <a:sym typeface="Roboto"/>
            </a:endParaRPr>
          </a:p>
          <a:p>
            <a:pPr indent="0" lvl="0" marL="0" rtl="0" algn="l">
              <a:spcBef>
                <a:spcPts val="75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3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ES6 Modules</a:t>
            </a:r>
            <a:endParaRPr/>
          </a:p>
        </p:txBody>
      </p:sp>
      <p:sp>
        <p:nvSpPr>
          <p:cNvPr id="526" name="Google Shape;526;p39"/>
          <p:cNvSpPr txBox="1"/>
          <p:nvPr>
            <p:ph idx="1" type="body"/>
          </p:nvPr>
        </p:nvSpPr>
        <p:spPr>
          <a:xfrm>
            <a:off x="213333" y="941410"/>
            <a:ext cx="8631300" cy="38211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330200" lvl="0" marL="457200" rtl="0" algn="l">
              <a:spcBef>
                <a:spcPts val="750"/>
              </a:spcBef>
              <a:spcAft>
                <a:spcPts val="0"/>
              </a:spcAft>
              <a:buSzPts val="1600"/>
              <a:buChar char="●"/>
            </a:pPr>
            <a:r>
              <a:rPr lang="en-US" sz="1600">
                <a:solidFill>
                  <a:srgbClr val="3A3A3A"/>
                </a:solidFill>
                <a:latin typeface="Roboto"/>
                <a:ea typeface="Roboto"/>
                <a:cs typeface="Roboto"/>
                <a:sym typeface="Roboto"/>
              </a:rPr>
              <a:t>CommonJS — the </a:t>
            </a:r>
            <a:r>
              <a:rPr lang="en-US" sz="1600">
                <a:solidFill>
                  <a:srgbClr val="333333"/>
                </a:solidFill>
                <a:latin typeface="Courier New"/>
                <a:ea typeface="Courier New"/>
                <a:cs typeface="Courier New"/>
                <a:sym typeface="Courier New"/>
              </a:rPr>
              <a:t>module.exports</a:t>
            </a:r>
            <a:r>
              <a:rPr lang="en-US" sz="1600">
                <a:solidFill>
                  <a:srgbClr val="3A3A3A"/>
                </a:solidFill>
                <a:latin typeface="Roboto"/>
                <a:ea typeface="Roboto"/>
                <a:cs typeface="Roboto"/>
                <a:sym typeface="Roboto"/>
              </a:rPr>
              <a:t> and </a:t>
            </a:r>
            <a:r>
              <a:rPr lang="en-US" sz="1600">
                <a:solidFill>
                  <a:srgbClr val="333333"/>
                </a:solidFill>
                <a:latin typeface="Courier New"/>
                <a:ea typeface="Courier New"/>
                <a:cs typeface="Courier New"/>
                <a:sym typeface="Courier New"/>
              </a:rPr>
              <a:t>require</a:t>
            </a:r>
            <a:r>
              <a:rPr lang="en-US" sz="1600">
                <a:solidFill>
                  <a:srgbClr val="3A3A3A"/>
                </a:solidFill>
                <a:latin typeface="Roboto"/>
                <a:ea typeface="Roboto"/>
                <a:cs typeface="Roboto"/>
                <a:sym typeface="Roboto"/>
              </a:rPr>
              <a:t> syntax used in Node.js</a:t>
            </a:r>
            <a:r>
              <a:rPr lang="en-US" sz="1600">
                <a:latin typeface="Arial"/>
                <a:ea typeface="Arial"/>
                <a:cs typeface="Arial"/>
                <a:sym typeface="Arial"/>
              </a:rPr>
              <a:t>	 	 	</a:t>
            </a:r>
            <a:endParaRPr sz="1600">
              <a:latin typeface="Arial"/>
              <a:ea typeface="Arial"/>
              <a:cs typeface="Arial"/>
              <a:sym typeface="Arial"/>
            </a:endParaRPr>
          </a:p>
          <a:p>
            <a:pPr indent="-330200" lvl="0" marL="457200" rtl="0" algn="l">
              <a:spcBef>
                <a:spcPts val="0"/>
              </a:spcBef>
              <a:spcAft>
                <a:spcPts val="0"/>
              </a:spcAft>
              <a:buClr>
                <a:srgbClr val="3A3A3A"/>
              </a:buClr>
              <a:buSzPts val="1600"/>
              <a:buFont typeface="Roboto"/>
              <a:buChar char="●"/>
            </a:pPr>
            <a:r>
              <a:rPr lang="en-US" sz="1600">
                <a:solidFill>
                  <a:srgbClr val="3A3A3A"/>
                </a:solidFill>
                <a:latin typeface="Roboto"/>
                <a:ea typeface="Roboto"/>
                <a:cs typeface="Roboto"/>
                <a:sym typeface="Roboto"/>
              </a:rPr>
              <a:t>Everything inside an ES6 module is private by default, and runs in strict mode (there’s no need for </a:t>
            </a:r>
            <a:r>
              <a:rPr lang="en-US" sz="1600">
                <a:solidFill>
                  <a:srgbClr val="333333"/>
                </a:solidFill>
                <a:latin typeface="Courier New"/>
                <a:ea typeface="Courier New"/>
                <a:cs typeface="Courier New"/>
                <a:sym typeface="Courier New"/>
              </a:rPr>
              <a:t>'use strict'</a:t>
            </a:r>
            <a:r>
              <a:rPr lang="en-US" sz="1600">
                <a:solidFill>
                  <a:srgbClr val="3A3A3A"/>
                </a:solidFill>
                <a:latin typeface="Roboto"/>
                <a:ea typeface="Roboto"/>
                <a:cs typeface="Roboto"/>
                <a:sym typeface="Roboto"/>
              </a:rPr>
              <a:t>). Public variables, functions and classes are exposed using </a:t>
            </a:r>
            <a:r>
              <a:rPr lang="en-US" sz="1600">
                <a:solidFill>
                  <a:srgbClr val="333333"/>
                </a:solidFill>
                <a:latin typeface="Courier New"/>
                <a:ea typeface="Courier New"/>
                <a:cs typeface="Courier New"/>
                <a:sym typeface="Courier New"/>
              </a:rPr>
              <a:t>export</a:t>
            </a:r>
            <a:endParaRPr sz="1600">
              <a:solidFill>
                <a:srgbClr val="333333"/>
              </a:solidFill>
              <a:latin typeface="Courier New"/>
              <a:ea typeface="Courier New"/>
              <a:cs typeface="Courier New"/>
              <a:sym typeface="Courier New"/>
            </a:endParaRPr>
          </a:p>
          <a:p>
            <a:pPr indent="0" lvl="0" marL="457200" rtl="0" algn="l">
              <a:spcBef>
                <a:spcPts val="750"/>
              </a:spcBef>
              <a:spcAft>
                <a:spcPts val="0"/>
              </a:spcAft>
              <a:buNone/>
            </a:pPr>
            <a:r>
              <a:t/>
            </a:r>
            <a:endParaRPr sz="1500">
              <a:solidFill>
                <a:srgbClr val="3A3A3A"/>
              </a:solidFill>
              <a:latin typeface="Roboto"/>
              <a:ea typeface="Roboto"/>
              <a:cs typeface="Roboto"/>
              <a:sym typeface="Roboto"/>
            </a:endParaRPr>
          </a:p>
          <a:p>
            <a:pPr indent="0" lvl="0" marL="0" rtl="0" algn="l">
              <a:spcBef>
                <a:spcPts val="75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4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Export</a:t>
            </a:r>
            <a:endParaRPr/>
          </a:p>
        </p:txBody>
      </p:sp>
      <p:sp>
        <p:nvSpPr>
          <p:cNvPr id="533" name="Google Shape;533;p40"/>
          <p:cNvSpPr txBox="1"/>
          <p:nvPr>
            <p:ph idx="1" type="body"/>
          </p:nvPr>
        </p:nvSpPr>
        <p:spPr>
          <a:xfrm>
            <a:off x="225384" y="977562"/>
            <a:ext cx="8386500" cy="37665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export const PI = 3.1415926;</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export function sum(...args) {</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log('sum', args);</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return args.reduce((num, tot) =&gt; tot + num);</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export function mult(...args) {</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log('mult', args);</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return args.reduce((num, tot) =&gt; tot * num);</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 private function</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function log(...msg) {</a:t>
            </a:r>
            <a:br>
              <a:rPr lang="en-US" sz="1600">
                <a:solidFill>
                  <a:srgbClr val="000000"/>
                </a:solidFill>
                <a:latin typeface="Arial"/>
                <a:ea typeface="Arial"/>
                <a:cs typeface="Arial"/>
                <a:sym typeface="Arial"/>
              </a:rPr>
            </a:br>
            <a:r>
              <a:rPr lang="en-US" sz="1600">
                <a:solidFill>
                  <a:srgbClr val="000000"/>
                </a:solidFill>
                <a:latin typeface="Arial"/>
                <a:ea typeface="Arial"/>
                <a:cs typeface="Arial"/>
                <a:sym typeface="Arial"/>
              </a:rPr>
              <a:t>  </a:t>
            </a:r>
            <a:r>
              <a:rPr lang="en-US" sz="1600">
                <a:solidFill>
                  <a:srgbClr val="000000"/>
                </a:solidFill>
                <a:latin typeface="Courier New"/>
                <a:ea typeface="Courier New"/>
                <a:cs typeface="Courier New"/>
                <a:sym typeface="Courier New"/>
              </a:rPr>
              <a:t>console.log(...msg);</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spcBef>
                <a:spcPts val="75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4"/>
          <p:cNvSpPr txBox="1"/>
          <p:nvPr>
            <p:ph type="title"/>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Tahoma"/>
              <a:buNone/>
            </a:pPr>
            <a:r>
              <a:rPr lang="en-US"/>
              <a:t>Classes</a:t>
            </a:r>
            <a:endParaRPr b="1" i="0" sz="2100" u="none" cap="none" strike="noStrike">
              <a:solidFill>
                <a:schemeClr val="dk1"/>
              </a:solidFill>
              <a:latin typeface="Tahoma"/>
              <a:ea typeface="Tahoma"/>
              <a:cs typeface="Tahoma"/>
              <a:sym typeface="Tahoma"/>
            </a:endParaRPr>
          </a:p>
        </p:txBody>
      </p:sp>
      <p:sp>
        <p:nvSpPr>
          <p:cNvPr id="351" name="Google Shape;351;p14"/>
          <p:cNvSpPr txBox="1"/>
          <p:nvPr>
            <p:ph idx="1" type="body"/>
          </p:nvPr>
        </p:nvSpPr>
        <p:spPr>
          <a:xfrm>
            <a:off x="213350" y="941475"/>
            <a:ext cx="8537700" cy="1618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1600"/>
              <a:t>In object-oriented programming, a class is an extensible program-code-template for creating objects, providing initial values for state (member variables) and implementations of behavior (member functions or methods).</a:t>
            </a:r>
            <a:endParaRPr sz="1600"/>
          </a:p>
          <a:p>
            <a:pPr indent="0" lvl="0" marL="0" marR="0" rtl="0" algn="l">
              <a:lnSpc>
                <a:spcPct val="90000"/>
              </a:lnSpc>
              <a:spcBef>
                <a:spcPts val="0"/>
              </a:spcBef>
              <a:spcAft>
                <a:spcPts val="0"/>
              </a:spcAft>
              <a:buClr>
                <a:schemeClr val="dk1"/>
              </a:buClr>
              <a:buSzPts val="1100"/>
              <a:buFont typeface="Arial"/>
              <a:buNone/>
            </a:pPr>
            <a:r>
              <a:t/>
            </a:r>
            <a:endParaRPr sz="2400"/>
          </a:p>
          <a:p>
            <a:pPr indent="0" lvl="0" marL="0" marR="0" rtl="0" algn="l">
              <a:lnSpc>
                <a:spcPct val="90000"/>
              </a:lnSpc>
              <a:spcBef>
                <a:spcPts val="0"/>
              </a:spcBef>
              <a:spcAft>
                <a:spcPts val="0"/>
              </a:spcAft>
              <a:buClr>
                <a:schemeClr val="dk1"/>
              </a:buClr>
              <a:buSzPts val="1100"/>
              <a:buFont typeface="Arial"/>
              <a:buNone/>
            </a:pPr>
            <a:r>
              <a:t/>
            </a:r>
            <a:endParaRPr sz="2400"/>
          </a:p>
          <a:p>
            <a:pPr indent="0" lvl="0" marL="0" marR="0" rtl="0" algn="l">
              <a:lnSpc>
                <a:spcPct val="90000"/>
              </a:lnSpc>
              <a:spcBef>
                <a:spcPts val="0"/>
              </a:spcBef>
              <a:spcAft>
                <a:spcPts val="0"/>
              </a:spcAft>
              <a:buClr>
                <a:schemeClr val="dk1"/>
              </a:buClr>
              <a:buFont typeface="Arial"/>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4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Import</a:t>
            </a:r>
            <a:endParaRPr/>
          </a:p>
        </p:txBody>
      </p:sp>
      <p:sp>
        <p:nvSpPr>
          <p:cNvPr id="540" name="Google Shape;540;p41"/>
          <p:cNvSpPr txBox="1"/>
          <p:nvPr>
            <p:ph idx="1" type="body"/>
          </p:nvPr>
        </p:nvSpPr>
        <p:spPr>
          <a:xfrm>
            <a:off x="213334" y="941407"/>
            <a:ext cx="8563200" cy="39297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lnSpc>
                <a:spcPct val="175000"/>
              </a:lnSpc>
              <a:spcBef>
                <a:spcPts val="0"/>
              </a:spcBef>
              <a:spcAft>
                <a:spcPts val="0"/>
              </a:spcAft>
              <a:buClr>
                <a:schemeClr val="dk1"/>
              </a:buClr>
              <a:buSzPts val="1100"/>
              <a:buFont typeface="Arial"/>
              <a:buNone/>
            </a:pPr>
            <a:r>
              <a:rPr lang="en-US" sz="1600">
                <a:solidFill>
                  <a:srgbClr val="000000"/>
                </a:solidFill>
                <a:highlight>
                  <a:srgbClr val="F9F9FA"/>
                </a:highlight>
                <a:latin typeface="Courier New"/>
                <a:ea typeface="Courier New"/>
                <a:cs typeface="Courier New"/>
                <a:sym typeface="Courier New"/>
              </a:rPr>
              <a:t>// main.js</a:t>
            </a:r>
            <a:br>
              <a:rPr lang="en-US" sz="1600">
                <a:solidFill>
                  <a:srgbClr val="000000"/>
                </a:solidFill>
                <a:highlight>
                  <a:srgbClr val="F9F9FA"/>
                </a:highlight>
                <a:latin typeface="Arial"/>
                <a:ea typeface="Arial"/>
                <a:cs typeface="Arial"/>
                <a:sym typeface="Arial"/>
              </a:rPr>
            </a:br>
            <a:r>
              <a:rPr lang="en-US" sz="1600">
                <a:solidFill>
                  <a:srgbClr val="000000"/>
                </a:solidFill>
                <a:highlight>
                  <a:srgbClr val="F9F9FA"/>
                </a:highlight>
                <a:latin typeface="Courier New"/>
                <a:ea typeface="Courier New"/>
                <a:cs typeface="Courier New"/>
                <a:sym typeface="Courier New"/>
              </a:rPr>
              <a:t>import { sum } from './lib.js';</a:t>
            </a:r>
            <a:br>
              <a:rPr lang="en-US" sz="1600">
                <a:solidFill>
                  <a:srgbClr val="000000"/>
                </a:solidFill>
                <a:highlight>
                  <a:srgbClr val="F9F9FA"/>
                </a:highlight>
                <a:latin typeface="Arial"/>
                <a:ea typeface="Arial"/>
                <a:cs typeface="Arial"/>
                <a:sym typeface="Arial"/>
              </a:rPr>
            </a:br>
            <a:br>
              <a:rPr lang="en-US" sz="1600">
                <a:solidFill>
                  <a:srgbClr val="000000"/>
                </a:solidFill>
                <a:highlight>
                  <a:srgbClr val="F9F9FA"/>
                </a:highlight>
                <a:latin typeface="Arial"/>
                <a:ea typeface="Arial"/>
                <a:cs typeface="Arial"/>
                <a:sym typeface="Arial"/>
              </a:rPr>
            </a:br>
            <a:r>
              <a:rPr lang="en-US" sz="1600">
                <a:solidFill>
                  <a:srgbClr val="000000"/>
                </a:solidFill>
                <a:highlight>
                  <a:srgbClr val="F9F9FA"/>
                </a:highlight>
                <a:latin typeface="Courier New"/>
                <a:ea typeface="Courier New"/>
                <a:cs typeface="Courier New"/>
                <a:sym typeface="Courier New"/>
              </a:rPr>
              <a:t>console.log( sum(1,2,3,4) ); // 10</a:t>
            </a:r>
            <a:endParaRPr sz="1600">
              <a:solidFill>
                <a:srgbClr val="000000"/>
              </a:solidFill>
              <a:highlight>
                <a:srgbClr val="F9F9FA"/>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Roboto"/>
                <a:ea typeface="Roboto"/>
                <a:cs typeface="Roboto"/>
                <a:sym typeface="Roboto"/>
              </a:rPr>
              <a:t>imports can be aliased to resolve naming collisions:</a:t>
            </a:r>
            <a:endParaRPr sz="1600">
              <a:solidFill>
                <a:srgbClr val="000000"/>
              </a:solidFill>
              <a:latin typeface="Roboto"/>
              <a:ea typeface="Roboto"/>
              <a:cs typeface="Roboto"/>
              <a:sym typeface="Roboto"/>
            </a:endParaRPr>
          </a:p>
          <a:p>
            <a:pPr indent="0" lvl="0" marL="0" rtl="0" algn="l">
              <a:spcBef>
                <a:spcPts val="75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import { sum as addAll, mult as multiplyAll } from './lib.js';</a:t>
            </a:r>
            <a:br>
              <a:rPr lang="en-US" sz="1600">
                <a:solidFill>
                  <a:srgbClr val="000000"/>
                </a:solidFill>
                <a:latin typeface="Arial"/>
                <a:ea typeface="Arial"/>
                <a:cs typeface="Arial"/>
                <a:sym typeface="Arial"/>
              </a:rPr>
            </a:b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console.log( addAll(1,2,3,4) );      // 10</a:t>
            </a:r>
            <a:br>
              <a:rPr lang="en-US" sz="1600">
                <a:solidFill>
                  <a:srgbClr val="000000"/>
                </a:solidFill>
                <a:latin typeface="Arial"/>
                <a:ea typeface="Arial"/>
                <a:cs typeface="Arial"/>
                <a:sym typeface="Arial"/>
              </a:rPr>
            </a:br>
            <a:r>
              <a:rPr lang="en-US" sz="1600">
                <a:solidFill>
                  <a:srgbClr val="000000"/>
                </a:solidFill>
                <a:latin typeface="Courier New"/>
                <a:ea typeface="Courier New"/>
                <a:cs typeface="Courier New"/>
                <a:sym typeface="Courier New"/>
              </a:rPr>
              <a:t>console.log( multiplyAll(1,2,3,4) ); // 24</a:t>
            </a:r>
            <a:endParaRPr sz="1600">
              <a:solidFill>
                <a:srgbClr val="000000"/>
              </a:solidFill>
              <a:latin typeface="Courier New"/>
              <a:ea typeface="Courier New"/>
              <a:cs typeface="Courier New"/>
              <a:sym typeface="Courier New"/>
            </a:endParaRPr>
          </a:p>
          <a:p>
            <a:pPr indent="0" lvl="0" marL="0" rtl="0" algn="l">
              <a:spcBef>
                <a:spcPts val="75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Map</a:t>
            </a:r>
            <a:endParaRPr/>
          </a:p>
        </p:txBody>
      </p:sp>
      <p:sp>
        <p:nvSpPr>
          <p:cNvPr id="547" name="Google Shape;547;p42"/>
          <p:cNvSpPr txBox="1"/>
          <p:nvPr>
            <p:ph idx="1" type="body"/>
          </p:nvPr>
        </p:nvSpPr>
        <p:spPr>
          <a:xfrm>
            <a:off x="213333" y="941404"/>
            <a:ext cx="8726400" cy="40116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600">
                <a:solidFill>
                  <a:srgbClr val="000000"/>
                </a:solidFill>
              </a:rPr>
              <a:t>T</a:t>
            </a:r>
            <a:r>
              <a:rPr lang="en-US" sz="1600">
                <a:solidFill>
                  <a:srgbClr val="000000"/>
                </a:solidFill>
                <a:latin typeface="Arial"/>
                <a:ea typeface="Arial"/>
                <a:cs typeface="Arial"/>
                <a:sym typeface="Arial"/>
              </a:rPr>
              <a:t>he </a:t>
            </a:r>
            <a:r>
              <a:rPr lang="en-US" sz="1600">
                <a:solidFill>
                  <a:srgbClr val="000000"/>
                </a:solidFill>
                <a:latin typeface="Courier New"/>
                <a:ea typeface="Courier New"/>
                <a:cs typeface="Courier New"/>
                <a:sym typeface="Courier New"/>
              </a:rPr>
              <a:t>Map</a:t>
            </a:r>
            <a:r>
              <a:rPr lang="en-US" sz="1600">
                <a:solidFill>
                  <a:srgbClr val="000000"/>
                </a:solidFill>
                <a:latin typeface="Arial"/>
                <a:ea typeface="Arial"/>
                <a:cs typeface="Arial"/>
                <a:sym typeface="Arial"/>
              </a:rPr>
              <a:t> object holds key-value pairs and remembers the original insertion order of the keys.Any value (both objects and </a:t>
            </a:r>
            <a:r>
              <a:rPr lang="en-US" sz="1600">
                <a:solidFill>
                  <a:srgbClr val="000000"/>
                </a:solidFill>
                <a:uFill>
                  <a:noFill/>
                </a:uFill>
                <a:latin typeface="Arial"/>
                <a:ea typeface="Arial"/>
                <a:cs typeface="Arial"/>
                <a:sym typeface="Arial"/>
                <a:hlinkClick r:id="rId3"/>
              </a:rPr>
              <a:t>primitive values</a:t>
            </a:r>
            <a:r>
              <a:rPr lang="en-US" sz="1600">
                <a:solidFill>
                  <a:srgbClr val="000000"/>
                </a:solidFill>
                <a:latin typeface="Arial"/>
                <a:ea typeface="Arial"/>
                <a:cs typeface="Arial"/>
                <a:sym typeface="Arial"/>
              </a:rPr>
              <a:t>) may be used as either a key or a value</a:t>
            </a:r>
            <a:endParaRPr sz="1600">
              <a:solidFill>
                <a:srgbClr val="000000"/>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000000"/>
                </a:solidFill>
                <a:latin typeface="Roboto"/>
                <a:ea typeface="Roboto"/>
                <a:cs typeface="Roboto"/>
                <a:sym typeface="Roboto"/>
              </a:rPr>
              <a:t>Syntax: </a:t>
            </a:r>
            <a:r>
              <a:rPr lang="en-US" sz="1600">
                <a:solidFill>
                  <a:srgbClr val="000000"/>
                </a:solidFill>
                <a:latin typeface="Courier New"/>
                <a:ea typeface="Courier New"/>
                <a:cs typeface="Courier New"/>
                <a:sym typeface="Courier New"/>
              </a:rPr>
              <a:t>new Map([iterable])</a:t>
            </a:r>
            <a:endParaRPr sz="1600">
              <a:solidFill>
                <a:srgbClr val="000000"/>
              </a:solidFill>
              <a:latin typeface="Courier New"/>
              <a:ea typeface="Courier New"/>
              <a:cs typeface="Courier New"/>
              <a:sym typeface="Courier New"/>
            </a:endParaRPr>
          </a:p>
          <a:p>
            <a:pPr indent="0" lvl="0" marL="0" rtl="0" algn="l">
              <a:spcBef>
                <a:spcPts val="750"/>
              </a:spcBef>
              <a:spcAft>
                <a:spcPts val="0"/>
              </a:spcAft>
              <a:buClr>
                <a:schemeClr val="dk1"/>
              </a:buClr>
              <a:buSzPts val="1100"/>
              <a:buFont typeface="Arial"/>
              <a:buNone/>
            </a:pPr>
            <a:r>
              <a:rPr lang="en-US" sz="1600">
                <a:solidFill>
                  <a:srgbClr val="000000"/>
                </a:solidFill>
                <a:latin typeface="Arial"/>
                <a:ea typeface="Arial"/>
                <a:cs typeface="Arial"/>
                <a:sym typeface="Arial"/>
              </a:rPr>
              <a:t>A </a:t>
            </a:r>
            <a:r>
              <a:rPr lang="en-US" sz="1600">
                <a:solidFill>
                  <a:srgbClr val="000000"/>
                </a:solidFill>
                <a:latin typeface="Courier New"/>
                <a:ea typeface="Courier New"/>
                <a:cs typeface="Courier New"/>
                <a:sym typeface="Courier New"/>
              </a:rPr>
              <a:t>Map</a:t>
            </a:r>
            <a:r>
              <a:rPr lang="en-US" sz="1600">
                <a:solidFill>
                  <a:srgbClr val="000000"/>
                </a:solidFill>
                <a:latin typeface="Roboto"/>
                <a:ea typeface="Roboto"/>
                <a:cs typeface="Roboto"/>
                <a:sym typeface="Roboto"/>
              </a:rPr>
              <a:t> </a:t>
            </a:r>
            <a:r>
              <a:rPr lang="en-US" sz="1600">
                <a:solidFill>
                  <a:srgbClr val="000000"/>
                </a:solidFill>
                <a:latin typeface="Arial"/>
                <a:ea typeface="Arial"/>
                <a:cs typeface="Arial"/>
                <a:sym typeface="Arial"/>
              </a:rPr>
              <a:t>object iterates its elements in insertion order — a </a:t>
            </a:r>
            <a:r>
              <a:rPr lang="en-US" sz="1600">
                <a:solidFill>
                  <a:srgbClr val="000000"/>
                </a:solidFill>
                <a:uFill>
                  <a:noFill/>
                </a:uFill>
                <a:latin typeface="Courier New"/>
                <a:ea typeface="Courier New"/>
                <a:cs typeface="Courier New"/>
                <a:sym typeface="Courier New"/>
                <a:hlinkClick r:id="rId4"/>
              </a:rPr>
              <a:t>for...of</a:t>
            </a:r>
            <a:r>
              <a:rPr lang="en-US" sz="1600">
                <a:solidFill>
                  <a:srgbClr val="000000"/>
                </a:solidFill>
                <a:latin typeface="Roboto"/>
                <a:ea typeface="Roboto"/>
                <a:cs typeface="Roboto"/>
                <a:sym typeface="Roboto"/>
              </a:rPr>
              <a:t> </a:t>
            </a:r>
            <a:r>
              <a:rPr lang="en-US" sz="1600">
                <a:solidFill>
                  <a:srgbClr val="000000"/>
                </a:solidFill>
                <a:latin typeface="Arial"/>
                <a:ea typeface="Arial"/>
                <a:cs typeface="Arial"/>
                <a:sym typeface="Arial"/>
              </a:rPr>
              <a:t>loop returns an array of </a:t>
            </a:r>
            <a:r>
              <a:rPr lang="en-US" sz="1600">
                <a:solidFill>
                  <a:srgbClr val="000000"/>
                </a:solidFill>
                <a:latin typeface="Courier New"/>
                <a:ea typeface="Courier New"/>
                <a:cs typeface="Courier New"/>
                <a:sym typeface="Courier New"/>
              </a:rPr>
              <a:t>[key, value]</a:t>
            </a:r>
            <a:r>
              <a:rPr lang="en-US" sz="1600">
                <a:solidFill>
                  <a:srgbClr val="000000"/>
                </a:solidFill>
                <a:latin typeface="Roboto"/>
                <a:ea typeface="Roboto"/>
                <a:cs typeface="Roboto"/>
                <a:sym typeface="Roboto"/>
              </a:rPr>
              <a:t> </a:t>
            </a:r>
            <a:r>
              <a:rPr lang="en-US" sz="1600">
                <a:solidFill>
                  <a:srgbClr val="000000"/>
                </a:solidFill>
                <a:latin typeface="Arial"/>
                <a:ea typeface="Arial"/>
                <a:cs typeface="Arial"/>
                <a:sym typeface="Arial"/>
              </a:rPr>
              <a:t>for each iteration.</a:t>
            </a:r>
            <a:endParaRPr sz="1600">
              <a:solidFill>
                <a:srgbClr val="000000"/>
              </a:solidFill>
              <a:latin typeface="Arial"/>
              <a:ea typeface="Arial"/>
              <a:cs typeface="Arial"/>
              <a:sym typeface="Arial"/>
            </a:endParaRPr>
          </a:p>
          <a:p>
            <a:pPr indent="0" lvl="0" marL="0" rtl="0" algn="l">
              <a:spcBef>
                <a:spcPts val="75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4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Map vs Object</a:t>
            </a:r>
            <a:endParaRPr/>
          </a:p>
        </p:txBody>
      </p:sp>
      <p:sp>
        <p:nvSpPr>
          <p:cNvPr id="554" name="Google Shape;554;p43"/>
          <p:cNvSpPr txBox="1"/>
          <p:nvPr>
            <p:ph idx="1" type="body"/>
          </p:nvPr>
        </p:nvSpPr>
        <p:spPr>
          <a:xfrm>
            <a:off x="213333" y="941405"/>
            <a:ext cx="8821800" cy="39708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600">
                <a:solidFill>
                  <a:srgbClr val="000000"/>
                </a:solidFill>
                <a:latin typeface="Arial"/>
                <a:ea typeface="Arial"/>
                <a:cs typeface="Arial"/>
                <a:sym typeface="Arial"/>
              </a:rPr>
              <a:t>The keys of an </a:t>
            </a:r>
            <a:r>
              <a:rPr lang="en-US" sz="1600">
                <a:solidFill>
                  <a:srgbClr val="000000"/>
                </a:solidFill>
                <a:latin typeface="Courier New"/>
                <a:ea typeface="Courier New"/>
                <a:cs typeface="Courier New"/>
                <a:sym typeface="Courier New"/>
              </a:rPr>
              <a:t>Object</a:t>
            </a:r>
            <a:r>
              <a:rPr lang="en-US" sz="1600">
                <a:solidFill>
                  <a:srgbClr val="000000"/>
                </a:solidFill>
                <a:latin typeface="Arial"/>
                <a:ea typeface="Arial"/>
                <a:cs typeface="Arial"/>
                <a:sym typeface="Arial"/>
              </a:rPr>
              <a:t> are </a:t>
            </a:r>
            <a:r>
              <a:rPr lang="en-US" sz="1600">
                <a:solidFill>
                  <a:srgbClr val="000000"/>
                </a:solidFill>
                <a:uFill>
                  <a:noFill/>
                </a:uFill>
                <a:latin typeface="Courier New"/>
                <a:ea typeface="Courier New"/>
                <a:cs typeface="Courier New"/>
                <a:sym typeface="Courier New"/>
                <a:hlinkClick r:id="rId3"/>
              </a:rPr>
              <a:t>Strings</a:t>
            </a:r>
            <a:r>
              <a:rPr lang="en-US" sz="1600">
                <a:solidFill>
                  <a:srgbClr val="000000"/>
                </a:solidFill>
                <a:latin typeface="Arial"/>
                <a:ea typeface="Arial"/>
                <a:cs typeface="Arial"/>
                <a:sym typeface="Arial"/>
              </a:rPr>
              <a:t> and </a:t>
            </a:r>
            <a:r>
              <a:rPr lang="en-US" sz="1600">
                <a:solidFill>
                  <a:srgbClr val="000000"/>
                </a:solidFill>
                <a:uFill>
                  <a:noFill/>
                </a:uFill>
                <a:latin typeface="Courier New"/>
                <a:ea typeface="Courier New"/>
                <a:cs typeface="Courier New"/>
                <a:sym typeface="Courier New"/>
                <a:hlinkClick r:id="rId4"/>
              </a:rPr>
              <a:t>Symbols</a:t>
            </a:r>
            <a:r>
              <a:rPr lang="en-US" sz="1600">
                <a:solidFill>
                  <a:srgbClr val="000000"/>
                </a:solidFill>
                <a:latin typeface="Arial"/>
                <a:ea typeface="Arial"/>
                <a:cs typeface="Arial"/>
                <a:sym typeface="Arial"/>
              </a:rPr>
              <a:t>, whereas they can be any value for a </a:t>
            </a:r>
            <a:r>
              <a:rPr lang="en-US" sz="1600">
                <a:solidFill>
                  <a:srgbClr val="000000"/>
                </a:solidFill>
                <a:latin typeface="Courier New"/>
                <a:ea typeface="Courier New"/>
                <a:cs typeface="Courier New"/>
                <a:sym typeface="Courier New"/>
              </a:rPr>
              <a:t>Map</a:t>
            </a:r>
            <a:r>
              <a:rPr lang="en-US" sz="1600">
                <a:solidFill>
                  <a:srgbClr val="000000"/>
                </a:solidFill>
                <a:latin typeface="Arial"/>
                <a:ea typeface="Arial"/>
                <a:cs typeface="Arial"/>
                <a:sym typeface="Arial"/>
              </a:rPr>
              <a:t>, including functions, objects, and any primitive.	</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Char char="●"/>
            </a:pPr>
            <a:r>
              <a:rPr lang="en-US" sz="1600">
                <a:solidFill>
                  <a:srgbClr val="000000"/>
                </a:solidFill>
                <a:latin typeface="Arial"/>
                <a:ea typeface="Arial"/>
                <a:cs typeface="Arial"/>
                <a:sym typeface="Arial"/>
              </a:rPr>
              <a:t>The keys in Map are ordered while keys added to object are not. Thus, when iterating over it, a Map object returns keys in order of insertion.</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You can get the size of a </a:t>
            </a:r>
            <a:r>
              <a:rPr lang="en-US" sz="1600">
                <a:solidFill>
                  <a:srgbClr val="000000"/>
                </a:solidFill>
                <a:latin typeface="Courier New"/>
                <a:ea typeface="Courier New"/>
                <a:cs typeface="Courier New"/>
                <a:sym typeface="Courier New"/>
              </a:rPr>
              <a:t>Map</a:t>
            </a:r>
            <a:r>
              <a:rPr lang="en-US" sz="1600">
                <a:solidFill>
                  <a:srgbClr val="000000"/>
                </a:solidFill>
                <a:latin typeface="Arial"/>
                <a:ea typeface="Arial"/>
                <a:cs typeface="Arial"/>
                <a:sym typeface="Arial"/>
              </a:rPr>
              <a:t> easily with the </a:t>
            </a:r>
            <a:r>
              <a:rPr lang="en-US" sz="1600">
                <a:solidFill>
                  <a:srgbClr val="000000"/>
                </a:solidFill>
                <a:latin typeface="Courier New"/>
                <a:ea typeface="Courier New"/>
                <a:cs typeface="Courier New"/>
                <a:sym typeface="Courier New"/>
              </a:rPr>
              <a:t>size</a:t>
            </a:r>
            <a:r>
              <a:rPr lang="en-US" sz="1600">
                <a:solidFill>
                  <a:srgbClr val="000000"/>
                </a:solidFill>
                <a:latin typeface="Arial"/>
                <a:ea typeface="Arial"/>
                <a:cs typeface="Arial"/>
                <a:sym typeface="Arial"/>
              </a:rPr>
              <a:t> property,while the number of properties in an </a:t>
            </a:r>
            <a:r>
              <a:rPr lang="en-US" sz="1600">
                <a:solidFill>
                  <a:srgbClr val="000000"/>
                </a:solidFill>
                <a:latin typeface="Courier New"/>
                <a:ea typeface="Courier New"/>
                <a:cs typeface="Courier New"/>
                <a:sym typeface="Courier New"/>
              </a:rPr>
              <a:t>Object</a:t>
            </a:r>
            <a:r>
              <a:rPr lang="en-US" sz="1600">
                <a:solidFill>
                  <a:srgbClr val="000000"/>
                </a:solidFill>
                <a:latin typeface="Arial"/>
                <a:ea typeface="Arial"/>
                <a:cs typeface="Arial"/>
                <a:sym typeface="Arial"/>
              </a:rPr>
              <a:t> must be determined manually.</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A </a:t>
            </a:r>
            <a:r>
              <a:rPr lang="en-US" sz="1600">
                <a:solidFill>
                  <a:srgbClr val="000000"/>
                </a:solidFill>
                <a:latin typeface="Courier New"/>
                <a:ea typeface="Courier New"/>
                <a:cs typeface="Courier New"/>
                <a:sym typeface="Courier New"/>
              </a:rPr>
              <a:t>Map</a:t>
            </a:r>
            <a:r>
              <a:rPr lang="en-US" sz="1600">
                <a:solidFill>
                  <a:srgbClr val="000000"/>
                </a:solidFill>
                <a:latin typeface="Arial"/>
                <a:ea typeface="Arial"/>
                <a:cs typeface="Arial"/>
                <a:sym typeface="Arial"/>
              </a:rPr>
              <a:t> is an </a:t>
            </a:r>
            <a:r>
              <a:rPr lang="en-US" sz="1600">
                <a:solidFill>
                  <a:srgbClr val="000000"/>
                </a:solidFill>
                <a:uFill>
                  <a:noFill/>
                </a:uFill>
                <a:latin typeface="Arial"/>
                <a:ea typeface="Arial"/>
                <a:cs typeface="Arial"/>
                <a:sym typeface="Arial"/>
                <a:hlinkClick r:id="rId5"/>
              </a:rPr>
              <a:t>iterable</a:t>
            </a:r>
            <a:r>
              <a:rPr lang="en-US" sz="1600">
                <a:solidFill>
                  <a:srgbClr val="000000"/>
                </a:solidFill>
                <a:latin typeface="Arial"/>
                <a:ea typeface="Arial"/>
                <a:cs typeface="Arial"/>
                <a:sym typeface="Arial"/>
              </a:rPr>
              <a:t> and can thus be directly iterated, whereas iterating over an </a:t>
            </a:r>
            <a:r>
              <a:rPr lang="en-US" sz="1600">
                <a:solidFill>
                  <a:srgbClr val="000000"/>
                </a:solidFill>
                <a:latin typeface="Courier New"/>
                <a:ea typeface="Courier New"/>
                <a:cs typeface="Courier New"/>
                <a:sym typeface="Courier New"/>
              </a:rPr>
              <a:t>Object </a:t>
            </a:r>
            <a:r>
              <a:rPr lang="en-US" sz="1600">
                <a:solidFill>
                  <a:srgbClr val="000000"/>
                </a:solidFill>
                <a:latin typeface="Arial"/>
                <a:ea typeface="Arial"/>
                <a:cs typeface="Arial"/>
                <a:sym typeface="Arial"/>
              </a:rPr>
              <a:t>requires obtaining its keys in some fashion and iterating over them.</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An </a:t>
            </a:r>
            <a:r>
              <a:rPr lang="en-US" sz="1600">
                <a:solidFill>
                  <a:srgbClr val="000000"/>
                </a:solidFill>
                <a:latin typeface="Courier New"/>
                <a:ea typeface="Courier New"/>
                <a:cs typeface="Courier New"/>
                <a:sym typeface="Courier New"/>
              </a:rPr>
              <a:t>Object</a:t>
            </a:r>
            <a:r>
              <a:rPr lang="en-US" sz="1600">
                <a:solidFill>
                  <a:srgbClr val="000000"/>
                </a:solidFill>
                <a:latin typeface="Arial"/>
                <a:ea typeface="Arial"/>
                <a:cs typeface="Arial"/>
                <a:sym typeface="Arial"/>
              </a:rPr>
              <a:t> has a prototype, so there are default keys in the map that could collide with your keys if you're not careful. As of ES5 this can be bypassed by using </a:t>
            </a:r>
            <a:r>
              <a:rPr lang="en-US" sz="1600">
                <a:solidFill>
                  <a:srgbClr val="000000"/>
                </a:solidFill>
                <a:latin typeface="Courier New"/>
                <a:ea typeface="Courier New"/>
                <a:cs typeface="Courier New"/>
                <a:sym typeface="Courier New"/>
              </a:rPr>
              <a:t>map = Object.create(null)</a:t>
            </a:r>
            <a:r>
              <a:rPr lang="en-US" sz="1600">
                <a:solidFill>
                  <a:srgbClr val="000000"/>
                </a:solidFill>
                <a:latin typeface="Arial"/>
                <a:ea typeface="Arial"/>
                <a:cs typeface="Arial"/>
                <a:sym typeface="Arial"/>
              </a:rPr>
              <a:t>, 	but this is seldom done.</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Char char="●"/>
            </a:pPr>
            <a:r>
              <a:rPr lang="en-US" sz="1600">
                <a:solidFill>
                  <a:srgbClr val="000000"/>
                </a:solidFill>
                <a:latin typeface="Arial"/>
                <a:ea typeface="Arial"/>
                <a:cs typeface="Arial"/>
                <a:sym typeface="Arial"/>
              </a:rPr>
              <a:t>A </a:t>
            </a:r>
            <a:r>
              <a:rPr lang="en-US" sz="1600">
                <a:solidFill>
                  <a:srgbClr val="000000"/>
                </a:solidFill>
                <a:latin typeface="Courier New"/>
                <a:ea typeface="Courier New"/>
                <a:cs typeface="Courier New"/>
                <a:sym typeface="Courier New"/>
              </a:rPr>
              <a:t>Map</a:t>
            </a:r>
            <a:r>
              <a:rPr lang="en-US" sz="1600">
                <a:solidFill>
                  <a:srgbClr val="000000"/>
                </a:solidFill>
                <a:latin typeface="Arial"/>
                <a:ea typeface="Arial"/>
                <a:cs typeface="Arial"/>
                <a:sym typeface="Arial"/>
              </a:rPr>
              <a:t> may perform better in scenarios involving frequent addition and removal of key pairs.</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4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Map Functions</a:t>
            </a:r>
            <a:endParaRPr/>
          </a:p>
        </p:txBody>
      </p:sp>
      <p:sp>
        <p:nvSpPr>
          <p:cNvPr id="561" name="Google Shape;561;p44"/>
          <p:cNvSpPr txBox="1"/>
          <p:nvPr>
            <p:ph idx="1" type="body"/>
          </p:nvPr>
        </p:nvSpPr>
        <p:spPr>
          <a:xfrm>
            <a:off x="213334" y="941410"/>
            <a:ext cx="8427300" cy="38289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t/>
            </a:r>
            <a:endParaRPr sz="1600">
              <a:solidFill>
                <a:srgbClr val="3377BB"/>
              </a:solidFill>
              <a:latin typeface="Arial"/>
              <a:ea typeface="Arial"/>
              <a:cs typeface="Arial"/>
              <a:sym typeface="Arial"/>
            </a:endParaRPr>
          </a:p>
          <a:p>
            <a:pPr indent="-330200" lvl="0" marL="457200" rtl="0" algn="l">
              <a:lnSpc>
                <a:spcPct val="115000"/>
              </a:lnSpc>
              <a:spcBef>
                <a:spcPts val="0"/>
              </a:spcBef>
              <a:spcAft>
                <a:spcPts val="0"/>
              </a:spcAft>
              <a:buClr>
                <a:srgbClr val="333333"/>
              </a:buClr>
              <a:buSzPts val="1600"/>
              <a:buChar char="●"/>
            </a:pPr>
            <a:r>
              <a:rPr lang="en-US" sz="1600">
                <a:solidFill>
                  <a:srgbClr val="333333"/>
                </a:solidFill>
                <a:latin typeface="Courier New"/>
                <a:ea typeface="Courier New"/>
                <a:cs typeface="Courier New"/>
                <a:sym typeface="Courier New"/>
              </a:rPr>
              <a:t>new Map()</a:t>
            </a:r>
            <a:r>
              <a:rPr lang="en-US" sz="1600">
                <a:solidFill>
                  <a:srgbClr val="333333"/>
                </a:solidFill>
                <a:latin typeface="Roboto"/>
                <a:ea typeface="Roboto"/>
                <a:cs typeface="Roboto"/>
                <a:sym typeface="Roboto"/>
              </a:rPr>
              <a:t> – creates the map.</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map.set(key, value)</a:t>
            </a:r>
            <a:r>
              <a:rPr lang="en-US" sz="1600">
                <a:solidFill>
                  <a:srgbClr val="333333"/>
                </a:solidFill>
                <a:latin typeface="Roboto"/>
                <a:ea typeface="Roboto"/>
                <a:cs typeface="Roboto"/>
                <a:sym typeface="Roboto"/>
              </a:rPr>
              <a:t> – 	stores the value by the key.</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map.get(key)</a:t>
            </a:r>
            <a:r>
              <a:rPr lang="en-US" sz="1600">
                <a:solidFill>
                  <a:srgbClr val="333333"/>
                </a:solidFill>
                <a:latin typeface="Roboto"/>
                <a:ea typeface="Roboto"/>
                <a:cs typeface="Roboto"/>
                <a:sym typeface="Roboto"/>
              </a:rPr>
              <a:t> – returns the value by the key, </a:t>
            </a:r>
            <a:r>
              <a:rPr lang="en-US" sz="1600">
                <a:solidFill>
                  <a:srgbClr val="333333"/>
                </a:solidFill>
                <a:latin typeface="Courier New"/>
                <a:ea typeface="Courier New"/>
                <a:cs typeface="Courier New"/>
                <a:sym typeface="Courier New"/>
              </a:rPr>
              <a:t>undefined</a:t>
            </a:r>
            <a:r>
              <a:rPr lang="en-US" sz="1600">
                <a:solidFill>
                  <a:srgbClr val="333333"/>
                </a:solidFill>
                <a:latin typeface="Roboto"/>
                <a:ea typeface="Roboto"/>
                <a:cs typeface="Roboto"/>
                <a:sym typeface="Roboto"/>
              </a:rPr>
              <a:t> if </a:t>
            </a:r>
            <a:r>
              <a:rPr lang="en-US" sz="1600">
                <a:solidFill>
                  <a:srgbClr val="333333"/>
                </a:solidFill>
                <a:latin typeface="Courier New"/>
                <a:ea typeface="Courier New"/>
                <a:cs typeface="Courier New"/>
                <a:sym typeface="Courier New"/>
              </a:rPr>
              <a:t>key</a:t>
            </a:r>
            <a:r>
              <a:rPr lang="en-US" sz="1600">
                <a:solidFill>
                  <a:srgbClr val="333333"/>
                </a:solidFill>
                <a:latin typeface="Roboto"/>
                <a:ea typeface="Roboto"/>
                <a:cs typeface="Roboto"/>
                <a:sym typeface="Roboto"/>
              </a:rPr>
              <a:t> doesn’t 	exist in map.</a:t>
            </a:r>
            <a:r>
              <a:rPr lang="en-US" sz="1600">
                <a:latin typeface="Arial"/>
                <a:ea typeface="Arial"/>
                <a:cs typeface="Arial"/>
                <a:sym typeface="Arial"/>
              </a:rPr>
              <a:t>	</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map.has(key)</a:t>
            </a:r>
            <a:r>
              <a:rPr lang="en-US" sz="1600">
                <a:solidFill>
                  <a:srgbClr val="333333"/>
                </a:solidFill>
                <a:latin typeface="Roboto"/>
                <a:ea typeface="Roboto"/>
                <a:cs typeface="Roboto"/>
                <a:sym typeface="Roboto"/>
              </a:rPr>
              <a:t> – returns </a:t>
            </a:r>
            <a:r>
              <a:rPr lang="en-US" sz="1600">
                <a:solidFill>
                  <a:srgbClr val="333333"/>
                </a:solidFill>
                <a:latin typeface="Courier New"/>
                <a:ea typeface="Courier New"/>
                <a:cs typeface="Courier New"/>
                <a:sym typeface="Courier New"/>
              </a:rPr>
              <a:t>true</a:t>
            </a:r>
            <a:r>
              <a:rPr lang="en-US" sz="1600">
                <a:solidFill>
                  <a:srgbClr val="333333"/>
                </a:solidFill>
                <a:latin typeface="Roboto"/>
                <a:ea typeface="Roboto"/>
                <a:cs typeface="Roboto"/>
                <a:sym typeface="Roboto"/>
              </a:rPr>
              <a:t> if 	the </a:t>
            </a:r>
            <a:r>
              <a:rPr lang="en-US" sz="1600">
                <a:solidFill>
                  <a:srgbClr val="333333"/>
                </a:solidFill>
                <a:latin typeface="Courier New"/>
                <a:ea typeface="Courier New"/>
                <a:cs typeface="Courier New"/>
                <a:sym typeface="Courier New"/>
              </a:rPr>
              <a:t>key</a:t>
            </a:r>
            <a:r>
              <a:rPr lang="en-US" sz="1600">
                <a:solidFill>
                  <a:srgbClr val="333333"/>
                </a:solidFill>
                <a:latin typeface="Roboto"/>
                <a:ea typeface="Roboto"/>
                <a:cs typeface="Roboto"/>
                <a:sym typeface="Roboto"/>
              </a:rPr>
              <a:t> exists, </a:t>
            </a:r>
            <a:r>
              <a:rPr lang="en-US" sz="1600">
                <a:solidFill>
                  <a:srgbClr val="333333"/>
                </a:solidFill>
                <a:latin typeface="Courier New"/>
                <a:ea typeface="Courier New"/>
                <a:cs typeface="Courier New"/>
                <a:sym typeface="Courier New"/>
              </a:rPr>
              <a:t>false</a:t>
            </a:r>
            <a:r>
              <a:rPr lang="en-US" sz="1600">
                <a:solidFill>
                  <a:srgbClr val="333333"/>
                </a:solidFill>
                <a:latin typeface="Roboto"/>
                <a:ea typeface="Roboto"/>
                <a:cs typeface="Roboto"/>
                <a:sym typeface="Roboto"/>
              </a:rPr>
              <a:t> otherwise.</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map.delete(key)</a:t>
            </a:r>
            <a:r>
              <a:rPr lang="en-US" sz="1600">
                <a:solidFill>
                  <a:srgbClr val="333333"/>
                </a:solidFill>
                <a:latin typeface="Roboto"/>
                <a:ea typeface="Roboto"/>
                <a:cs typeface="Roboto"/>
                <a:sym typeface="Roboto"/>
              </a:rPr>
              <a:t> – 	removes the value by the key.</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map.clear()</a:t>
            </a:r>
            <a:r>
              <a:rPr lang="en-US" sz="1600">
                <a:solidFill>
                  <a:srgbClr val="333333"/>
                </a:solidFill>
                <a:latin typeface="Roboto"/>
                <a:ea typeface="Roboto"/>
                <a:cs typeface="Roboto"/>
                <a:sym typeface="Roboto"/>
              </a:rPr>
              <a:t> – clears the map</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map.size</a:t>
            </a:r>
            <a:r>
              <a:rPr lang="en-US" sz="1600">
                <a:solidFill>
                  <a:srgbClr val="333333"/>
                </a:solidFill>
                <a:latin typeface="Roboto"/>
                <a:ea typeface="Roboto"/>
                <a:cs typeface="Roboto"/>
                <a:sym typeface="Roboto"/>
              </a:rPr>
              <a:t> – returns the current element count.</a:t>
            </a:r>
            <a:endParaRPr sz="1600">
              <a:solidFill>
                <a:srgbClr val="333333"/>
              </a:solidFill>
              <a:latin typeface="Roboto"/>
              <a:ea typeface="Roboto"/>
              <a:cs typeface="Roboto"/>
              <a:sym typeface="Roboto"/>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map.keys()</a:t>
            </a:r>
            <a:r>
              <a:rPr lang="en-US" sz="1600">
                <a:solidFill>
                  <a:srgbClr val="333333"/>
                </a:solidFill>
                <a:latin typeface="Roboto"/>
                <a:ea typeface="Roboto"/>
                <a:cs typeface="Roboto"/>
                <a:sym typeface="Roboto"/>
              </a:rPr>
              <a:t> – returns an iterable for keys,</a:t>
            </a:r>
            <a:r>
              <a:rPr lang="en-US" sz="1600">
                <a:latin typeface="Arial"/>
                <a:ea typeface="Arial"/>
                <a:cs typeface="Arial"/>
                <a:sym typeface="Arial"/>
              </a:rPr>
              <a:t>	</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map.values()</a:t>
            </a:r>
            <a:r>
              <a:rPr lang="en-US" sz="1600">
                <a:solidFill>
                  <a:srgbClr val="333333"/>
                </a:solidFill>
                <a:latin typeface="Roboto"/>
                <a:ea typeface="Roboto"/>
                <a:cs typeface="Roboto"/>
                <a:sym typeface="Roboto"/>
              </a:rPr>
              <a:t> – returns an iterable for values,</a:t>
            </a:r>
            <a:endParaRPr sz="1600">
              <a:solidFill>
                <a:srgbClr val="333333"/>
              </a:solidFill>
              <a:latin typeface="Roboto"/>
              <a:ea typeface="Roboto"/>
              <a:cs typeface="Roboto"/>
              <a:sym typeface="Roboto"/>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map.entries() -</a:t>
            </a:r>
            <a:r>
              <a:rPr lang="en-US" sz="1600">
                <a:solidFill>
                  <a:srgbClr val="333333"/>
                </a:solidFill>
                <a:latin typeface="Roboto"/>
                <a:ea typeface="Roboto"/>
                <a:cs typeface="Roboto"/>
                <a:sym typeface="Roboto"/>
              </a:rPr>
              <a:t>returns an iterable for entries </a:t>
            </a:r>
            <a:r>
              <a:rPr lang="en-US" sz="1600">
                <a:solidFill>
                  <a:srgbClr val="333333"/>
                </a:solidFill>
                <a:latin typeface="Courier New"/>
                <a:ea typeface="Courier New"/>
                <a:cs typeface="Courier New"/>
                <a:sym typeface="Courier New"/>
              </a:rPr>
              <a:t>[key,value]</a:t>
            </a:r>
            <a:r>
              <a:rPr lang="en-US" sz="1600">
                <a:solidFill>
                  <a:srgbClr val="333333"/>
                </a:solidFill>
                <a:latin typeface="Roboto"/>
                <a:ea typeface="Roboto"/>
                <a:cs typeface="Roboto"/>
                <a:sym typeface="Roboto"/>
              </a:rPr>
              <a:t>, it’s used by default in </a:t>
            </a:r>
            <a:r>
              <a:rPr lang="en-US" sz="1600">
                <a:solidFill>
                  <a:srgbClr val="333333"/>
                </a:solidFill>
                <a:latin typeface="Courier New"/>
                <a:ea typeface="Courier New"/>
                <a:cs typeface="Courier New"/>
                <a:sym typeface="Courier New"/>
              </a:rPr>
              <a:t>for..of</a:t>
            </a:r>
            <a:r>
              <a:rPr lang="en-US" sz="1600">
                <a:solidFill>
                  <a:srgbClr val="333333"/>
                </a:solidFill>
                <a:latin typeface="Roboto"/>
                <a:ea typeface="Roboto"/>
                <a:cs typeface="Roboto"/>
                <a:sym typeface="Roboto"/>
              </a:rPr>
              <a:t>.</a:t>
            </a:r>
            <a:endParaRPr sz="1600">
              <a:solidFill>
                <a:srgbClr val="333333"/>
              </a:solidFill>
              <a:latin typeface="Roboto"/>
              <a:ea typeface="Roboto"/>
              <a:cs typeface="Roboto"/>
              <a:sym typeface="Roboto"/>
            </a:endParaRPr>
          </a:p>
          <a:p>
            <a:pPr indent="0" lvl="0" marL="0" rtl="0" algn="l">
              <a:lnSpc>
                <a:spcPct val="115000"/>
              </a:lnSpc>
              <a:spcBef>
                <a:spcPts val="1200"/>
              </a:spcBef>
              <a:spcAft>
                <a:spcPts val="0"/>
              </a:spcAft>
              <a:buClr>
                <a:srgbClr val="000000"/>
              </a:buClr>
              <a:buSzPts val="1100"/>
              <a:buFont typeface="Arial"/>
              <a:buNone/>
            </a:pPr>
            <a:r>
              <a:t/>
            </a:r>
            <a:endParaRPr sz="18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333333"/>
              </a:solidFill>
              <a:latin typeface="Courier New"/>
              <a:ea typeface="Courier New"/>
              <a:cs typeface="Courier New"/>
              <a:sym typeface="Courier New"/>
            </a:endParaRPr>
          </a:p>
          <a:p>
            <a:pPr indent="0" lvl="0" marL="0" rtl="0" algn="l">
              <a:spcBef>
                <a:spcPts val="120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4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How map compares keys?</a:t>
            </a:r>
            <a:endParaRPr/>
          </a:p>
        </p:txBody>
      </p:sp>
      <p:sp>
        <p:nvSpPr>
          <p:cNvPr id="568" name="Google Shape;568;p45"/>
          <p:cNvSpPr txBox="1"/>
          <p:nvPr>
            <p:ph idx="1" type="body"/>
          </p:nvPr>
        </p:nvSpPr>
        <p:spPr>
          <a:xfrm>
            <a:off x="213333" y="941409"/>
            <a:ext cx="8781000" cy="38481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600">
                <a:solidFill>
                  <a:srgbClr val="000000"/>
                </a:solidFill>
                <a:latin typeface="Courier New"/>
                <a:ea typeface="Courier New"/>
                <a:cs typeface="Courier New"/>
                <a:sym typeface="Courier New"/>
              </a:rPr>
              <a:t>Map</a:t>
            </a:r>
            <a:r>
              <a:rPr lang="en-US" sz="1600">
                <a:solidFill>
                  <a:srgbClr val="000000"/>
                </a:solidFill>
                <a:latin typeface="Roboto"/>
                <a:ea typeface="Roboto"/>
                <a:cs typeface="Roboto"/>
                <a:sym typeface="Roboto"/>
              </a:rPr>
              <a:t> uses the algorithm </a:t>
            </a:r>
            <a:r>
              <a:rPr lang="en-US" sz="1600">
                <a:solidFill>
                  <a:srgbClr val="000000"/>
                </a:solidFill>
                <a:uFill>
                  <a:noFill/>
                </a:uFill>
                <a:latin typeface="Roboto"/>
                <a:ea typeface="Roboto"/>
                <a:cs typeface="Roboto"/>
                <a:sym typeface="Roboto"/>
                <a:hlinkClick r:id="rId3"/>
              </a:rPr>
              <a:t>SameValueZero</a:t>
            </a:r>
            <a:r>
              <a:rPr lang="en-US" sz="1600">
                <a:solidFill>
                  <a:srgbClr val="000000"/>
                </a:solidFill>
                <a:latin typeface="Roboto"/>
                <a:ea typeface="Roboto"/>
                <a:cs typeface="Roboto"/>
                <a:sym typeface="Roboto"/>
              </a:rPr>
              <a:t>. It is roughly the same as strict equality </a:t>
            </a:r>
            <a:r>
              <a:rPr lang="en-US" sz="1600">
                <a:solidFill>
                  <a:srgbClr val="000000"/>
                </a:solidFill>
                <a:latin typeface="Courier New"/>
                <a:ea typeface="Courier New"/>
                <a:cs typeface="Courier New"/>
                <a:sym typeface="Courier New"/>
              </a:rPr>
              <a:t>===</a:t>
            </a:r>
            <a:r>
              <a:rPr lang="en-US" sz="1600">
                <a:solidFill>
                  <a:srgbClr val="000000"/>
                </a:solidFill>
                <a:latin typeface="Roboto"/>
                <a:ea typeface="Roboto"/>
                <a:cs typeface="Roboto"/>
                <a:sym typeface="Roboto"/>
              </a:rPr>
              <a:t>, but the difference is that </a:t>
            </a:r>
            <a:r>
              <a:rPr lang="en-US" sz="1600">
                <a:solidFill>
                  <a:srgbClr val="000000"/>
                </a:solidFill>
                <a:latin typeface="Courier New"/>
                <a:ea typeface="Courier New"/>
                <a:cs typeface="Courier New"/>
                <a:sym typeface="Courier New"/>
              </a:rPr>
              <a:t>NaN</a:t>
            </a:r>
            <a:r>
              <a:rPr lang="en-US" sz="1600">
                <a:solidFill>
                  <a:srgbClr val="000000"/>
                </a:solidFill>
                <a:latin typeface="Roboto"/>
                <a:ea typeface="Roboto"/>
                <a:cs typeface="Roboto"/>
                <a:sym typeface="Roboto"/>
              </a:rPr>
              <a:t> is considered equal to </a:t>
            </a:r>
            <a:r>
              <a:rPr lang="en-US" sz="1600">
                <a:solidFill>
                  <a:srgbClr val="000000"/>
                </a:solidFill>
                <a:latin typeface="Courier New"/>
                <a:ea typeface="Courier New"/>
                <a:cs typeface="Courier New"/>
                <a:sym typeface="Courier New"/>
              </a:rPr>
              <a:t>NaN</a:t>
            </a:r>
            <a:r>
              <a:rPr lang="en-US" sz="1600">
                <a:solidFill>
                  <a:srgbClr val="000000"/>
                </a:solidFill>
                <a:latin typeface="Roboto"/>
                <a:ea typeface="Roboto"/>
                <a:cs typeface="Roboto"/>
                <a:sym typeface="Roboto"/>
              </a:rPr>
              <a:t>. So </a:t>
            </a:r>
            <a:r>
              <a:rPr lang="en-US" sz="1600">
                <a:solidFill>
                  <a:srgbClr val="000000"/>
                </a:solidFill>
                <a:latin typeface="Courier New"/>
                <a:ea typeface="Courier New"/>
                <a:cs typeface="Courier New"/>
                <a:sym typeface="Courier New"/>
              </a:rPr>
              <a:t>NaN</a:t>
            </a:r>
            <a:r>
              <a:rPr lang="en-US" sz="1600">
                <a:solidFill>
                  <a:srgbClr val="000000"/>
                </a:solidFill>
                <a:latin typeface="Roboto"/>
                <a:ea typeface="Roboto"/>
                <a:cs typeface="Roboto"/>
                <a:sym typeface="Roboto"/>
              </a:rPr>
              <a:t> can be used as the key as well.</a:t>
            </a:r>
            <a:endParaRPr sz="1600">
              <a:solidFill>
                <a:srgbClr val="0000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600">
                <a:solidFill>
                  <a:srgbClr val="000000"/>
                </a:solidFill>
                <a:latin typeface="Roboto"/>
                <a:ea typeface="Roboto"/>
                <a:cs typeface="Roboto"/>
                <a:sym typeface="Roboto"/>
              </a:rPr>
              <a:t>This algorithm can’t be changed or customized.</a:t>
            </a:r>
            <a:endParaRPr sz="1600">
              <a:solidFill>
                <a:srgbClr val="000000"/>
              </a:solidFill>
              <a:latin typeface="Roboto"/>
              <a:ea typeface="Roboto"/>
              <a:cs typeface="Roboto"/>
              <a:sym typeface="Roboto"/>
            </a:endParaRPr>
          </a:p>
          <a:p>
            <a:pPr indent="0" lvl="0" marL="0" rtl="0" algn="l">
              <a:spcBef>
                <a:spcPts val="75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4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Set</a:t>
            </a:r>
            <a:endParaRPr/>
          </a:p>
        </p:txBody>
      </p:sp>
      <p:sp>
        <p:nvSpPr>
          <p:cNvPr id="575" name="Google Shape;575;p46"/>
          <p:cNvSpPr txBox="1"/>
          <p:nvPr>
            <p:ph idx="1" type="body"/>
          </p:nvPr>
        </p:nvSpPr>
        <p:spPr>
          <a:xfrm>
            <a:off x="213334" y="941404"/>
            <a:ext cx="8535900" cy="40116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600">
                <a:solidFill>
                  <a:srgbClr val="333333"/>
                </a:solidFill>
                <a:latin typeface="Roboto"/>
                <a:ea typeface="Roboto"/>
                <a:cs typeface="Roboto"/>
                <a:sym typeface="Roboto"/>
              </a:rPr>
              <a:t>A </a:t>
            </a:r>
            <a:r>
              <a:rPr lang="en-US" sz="1600">
                <a:solidFill>
                  <a:srgbClr val="333333"/>
                </a:solidFill>
                <a:latin typeface="Courier New"/>
                <a:ea typeface="Courier New"/>
                <a:cs typeface="Courier New"/>
                <a:sym typeface="Courier New"/>
              </a:rPr>
              <a:t>Set</a:t>
            </a:r>
            <a:r>
              <a:rPr lang="en-US" sz="1600">
                <a:solidFill>
                  <a:srgbClr val="333333"/>
                </a:solidFill>
                <a:latin typeface="Roboto"/>
                <a:ea typeface="Roboto"/>
                <a:cs typeface="Roboto"/>
                <a:sym typeface="Roboto"/>
              </a:rPr>
              <a:t> is a collection of values, where each value may occur only once.</a:t>
            </a:r>
            <a:endParaRPr sz="1600">
              <a:solidFill>
                <a:srgbClr val="333333"/>
              </a:solidFill>
              <a:latin typeface="Roboto"/>
              <a:ea typeface="Roboto"/>
              <a:cs typeface="Roboto"/>
              <a:sym typeface="Roboto"/>
            </a:endParaRPr>
          </a:p>
          <a:p>
            <a:pPr indent="0" lvl="0" marL="0" rtl="0" algn="l">
              <a:spcBef>
                <a:spcPts val="750"/>
              </a:spcBef>
              <a:spcAft>
                <a:spcPts val="0"/>
              </a:spcAft>
              <a:buClr>
                <a:schemeClr val="dk1"/>
              </a:buClr>
              <a:buSzPts val="1100"/>
              <a:buFont typeface="Arial"/>
              <a:buNone/>
            </a:pPr>
            <a:r>
              <a:rPr lang="en-US" sz="1600">
                <a:solidFill>
                  <a:srgbClr val="3A3A3A"/>
                </a:solidFill>
                <a:latin typeface="Roboto"/>
                <a:ea typeface="Roboto"/>
                <a:cs typeface="Roboto"/>
                <a:sym typeface="Roboto"/>
              </a:rPr>
              <a:t>Syntax: </a:t>
            </a:r>
            <a:r>
              <a:rPr lang="en-US" sz="1600">
                <a:solidFill>
                  <a:srgbClr val="333333"/>
                </a:solidFill>
                <a:latin typeface="Courier New"/>
                <a:ea typeface="Courier New"/>
                <a:cs typeface="Courier New"/>
                <a:sym typeface="Courier New"/>
              </a:rPr>
              <a:t>new Set(iterable)</a:t>
            </a:r>
            <a:endParaRPr sz="1600">
              <a:solidFill>
                <a:srgbClr val="333333"/>
              </a:solidFill>
              <a:latin typeface="Courier New"/>
              <a:ea typeface="Courier New"/>
              <a:cs typeface="Courier New"/>
              <a:sym typeface="Courier New"/>
            </a:endParaRPr>
          </a:p>
          <a:p>
            <a:pPr indent="0" lvl="0" marL="0" rtl="0" algn="l">
              <a:spcBef>
                <a:spcPts val="75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4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Set Functions</a:t>
            </a:r>
            <a:endParaRPr/>
          </a:p>
        </p:txBody>
      </p:sp>
      <p:sp>
        <p:nvSpPr>
          <p:cNvPr id="582" name="Google Shape;582;p47"/>
          <p:cNvSpPr txBox="1"/>
          <p:nvPr>
            <p:ph idx="1" type="body"/>
          </p:nvPr>
        </p:nvSpPr>
        <p:spPr>
          <a:xfrm>
            <a:off x="213334" y="941412"/>
            <a:ext cx="8495100" cy="37530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750"/>
              </a:spcBef>
              <a:spcAft>
                <a:spcPts val="0"/>
              </a:spcAft>
              <a:buClr>
                <a:schemeClr val="dk1"/>
              </a:buClr>
              <a:buSzPts val="1100"/>
              <a:buFont typeface="Arial"/>
              <a:buNone/>
            </a:pPr>
            <a:r>
              <a:rPr lang="en-US" sz="1600">
                <a:solidFill>
                  <a:srgbClr val="333333"/>
                </a:solidFill>
                <a:latin typeface="Courier New"/>
                <a:ea typeface="Courier New"/>
                <a:cs typeface="Courier New"/>
                <a:sym typeface="Courier New"/>
              </a:rPr>
              <a:t>new Set(iterable)</a:t>
            </a:r>
            <a:r>
              <a:rPr lang="en-US" sz="1600">
                <a:solidFill>
                  <a:srgbClr val="333333"/>
                </a:solidFill>
                <a:latin typeface="Roboto"/>
                <a:ea typeface="Roboto"/>
                <a:cs typeface="Roboto"/>
                <a:sym typeface="Roboto"/>
              </a:rPr>
              <a:t> – creates the set, optionally from an array of values (any iterable will do).</a:t>
            </a:r>
            <a:endParaRPr sz="1600">
              <a:solidFill>
                <a:srgbClr val="333333"/>
              </a:solidFill>
              <a:latin typeface="Roboto"/>
              <a:ea typeface="Roboto"/>
              <a:cs typeface="Roboto"/>
              <a:sym typeface="Roboto"/>
            </a:endParaRPr>
          </a:p>
          <a:p>
            <a:pPr indent="-330200" lvl="0" marL="457200" rtl="0" algn="l">
              <a:lnSpc>
                <a:spcPct val="115000"/>
              </a:lnSpc>
              <a:spcBef>
                <a:spcPts val="1200"/>
              </a:spcBef>
              <a:spcAft>
                <a:spcPts val="0"/>
              </a:spcAft>
              <a:buSzPts val="1600"/>
              <a:buChar char="●"/>
            </a:pPr>
            <a:r>
              <a:rPr lang="en-US" sz="1600">
                <a:solidFill>
                  <a:srgbClr val="333333"/>
                </a:solidFill>
                <a:latin typeface="Courier New"/>
                <a:ea typeface="Courier New"/>
                <a:cs typeface="Courier New"/>
                <a:sym typeface="Courier New"/>
              </a:rPr>
              <a:t>set.add(value)</a:t>
            </a:r>
            <a:r>
              <a:rPr lang="en-US" sz="1600">
                <a:solidFill>
                  <a:srgbClr val="333333"/>
                </a:solidFill>
                <a:latin typeface="Roboto"/>
                <a:ea typeface="Roboto"/>
                <a:cs typeface="Roboto"/>
                <a:sym typeface="Roboto"/>
              </a:rPr>
              <a:t> – adds a value, returns the set itself.</a:t>
            </a:r>
            <a:endParaRPr sz="1600">
              <a:solidFill>
                <a:srgbClr val="333333"/>
              </a:solidFill>
              <a:latin typeface="Roboto"/>
              <a:ea typeface="Roboto"/>
              <a:cs typeface="Roboto"/>
              <a:sym typeface="Roboto"/>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set.delete(value)</a:t>
            </a:r>
            <a:r>
              <a:rPr lang="en-US" sz="1600">
                <a:solidFill>
                  <a:srgbClr val="333333"/>
                </a:solidFill>
                <a:latin typeface="Roboto"/>
                <a:ea typeface="Roboto"/>
                <a:cs typeface="Roboto"/>
                <a:sym typeface="Roboto"/>
              </a:rPr>
              <a:t> – removes the value, returns </a:t>
            </a:r>
            <a:r>
              <a:rPr lang="en-US" sz="1600">
                <a:solidFill>
                  <a:srgbClr val="333333"/>
                </a:solidFill>
                <a:latin typeface="Courier New"/>
                <a:ea typeface="Courier New"/>
                <a:cs typeface="Courier New"/>
                <a:sym typeface="Courier New"/>
              </a:rPr>
              <a:t>true</a:t>
            </a:r>
            <a:r>
              <a:rPr lang="en-US" sz="1600">
                <a:solidFill>
                  <a:srgbClr val="333333"/>
                </a:solidFill>
                <a:latin typeface="Roboto"/>
                <a:ea typeface="Roboto"/>
                <a:cs typeface="Roboto"/>
                <a:sym typeface="Roboto"/>
              </a:rPr>
              <a:t> if </a:t>
            </a:r>
            <a:r>
              <a:rPr lang="en-US" sz="1600">
                <a:solidFill>
                  <a:srgbClr val="333333"/>
                </a:solidFill>
                <a:latin typeface="Courier New"/>
                <a:ea typeface="Courier New"/>
                <a:cs typeface="Courier New"/>
                <a:sym typeface="Courier New"/>
              </a:rPr>
              <a:t>value</a:t>
            </a:r>
            <a:r>
              <a:rPr lang="en-US" sz="1600">
                <a:solidFill>
                  <a:srgbClr val="333333"/>
                </a:solidFill>
                <a:latin typeface="Roboto"/>
                <a:ea typeface="Roboto"/>
                <a:cs typeface="Roboto"/>
                <a:sym typeface="Roboto"/>
              </a:rPr>
              <a:t> existed at the moment of the call, otherwise </a:t>
            </a:r>
            <a:r>
              <a:rPr lang="en-US" sz="1600">
                <a:solidFill>
                  <a:srgbClr val="333333"/>
                </a:solidFill>
                <a:latin typeface="Courier New"/>
                <a:ea typeface="Courier New"/>
                <a:cs typeface="Courier New"/>
                <a:sym typeface="Courier New"/>
              </a:rPr>
              <a:t>false</a:t>
            </a:r>
            <a:r>
              <a:rPr lang="en-US" sz="1600">
                <a:solidFill>
                  <a:srgbClr val="333333"/>
                </a:solidFill>
                <a:latin typeface="Roboto"/>
                <a:ea typeface="Roboto"/>
                <a:cs typeface="Roboto"/>
                <a:sym typeface="Roboto"/>
              </a:rPr>
              <a:t>.</a:t>
            </a:r>
            <a:endParaRPr sz="1600">
              <a:solidFill>
                <a:srgbClr val="333333"/>
              </a:solidFill>
              <a:latin typeface="Roboto"/>
              <a:ea typeface="Roboto"/>
              <a:cs typeface="Roboto"/>
              <a:sym typeface="Roboto"/>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set.has(value)</a:t>
            </a:r>
            <a:r>
              <a:rPr lang="en-US" sz="1600">
                <a:solidFill>
                  <a:srgbClr val="333333"/>
                </a:solidFill>
                <a:latin typeface="Roboto"/>
                <a:ea typeface="Roboto"/>
                <a:cs typeface="Roboto"/>
                <a:sym typeface="Roboto"/>
              </a:rPr>
              <a:t> – returns </a:t>
            </a:r>
            <a:r>
              <a:rPr lang="en-US" sz="1600">
                <a:solidFill>
                  <a:srgbClr val="333333"/>
                </a:solidFill>
                <a:latin typeface="Courier New"/>
                <a:ea typeface="Courier New"/>
                <a:cs typeface="Courier New"/>
                <a:sym typeface="Courier New"/>
              </a:rPr>
              <a:t>true</a:t>
            </a:r>
            <a:r>
              <a:rPr lang="en-US" sz="1600">
                <a:solidFill>
                  <a:srgbClr val="333333"/>
                </a:solidFill>
                <a:latin typeface="Roboto"/>
                <a:ea typeface="Roboto"/>
                <a:cs typeface="Roboto"/>
                <a:sym typeface="Roboto"/>
              </a:rPr>
              <a:t> if the value exists in the set, otherwise </a:t>
            </a:r>
            <a:r>
              <a:rPr lang="en-US" sz="1600">
                <a:solidFill>
                  <a:srgbClr val="333333"/>
                </a:solidFill>
                <a:latin typeface="Courier New"/>
                <a:ea typeface="Courier New"/>
                <a:cs typeface="Courier New"/>
                <a:sym typeface="Courier New"/>
              </a:rPr>
              <a:t>false</a:t>
            </a:r>
            <a:r>
              <a:rPr lang="en-US" sz="1600">
                <a:solidFill>
                  <a:srgbClr val="333333"/>
                </a:solidFill>
                <a:latin typeface="Roboto"/>
                <a:ea typeface="Roboto"/>
                <a:cs typeface="Roboto"/>
                <a:sym typeface="Roboto"/>
              </a:rPr>
              <a:t>.</a:t>
            </a:r>
            <a:endParaRPr sz="1600">
              <a:solidFill>
                <a:srgbClr val="333333"/>
              </a:solidFill>
              <a:latin typeface="Roboto"/>
              <a:ea typeface="Roboto"/>
              <a:cs typeface="Roboto"/>
              <a:sym typeface="Roboto"/>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set.clear()</a:t>
            </a:r>
            <a:r>
              <a:rPr lang="en-US" sz="1600">
                <a:solidFill>
                  <a:srgbClr val="333333"/>
                </a:solidFill>
                <a:latin typeface="Roboto"/>
                <a:ea typeface="Roboto"/>
                <a:cs typeface="Roboto"/>
                <a:sym typeface="Roboto"/>
              </a:rPr>
              <a:t> – removes everything from the set.</a:t>
            </a:r>
            <a:r>
              <a:rPr lang="en-US" sz="1600">
                <a:latin typeface="Arial"/>
                <a:ea typeface="Arial"/>
                <a:cs typeface="Arial"/>
                <a:sym typeface="Arial"/>
              </a:rPr>
              <a:t>	</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solidFill>
                  <a:srgbClr val="333333"/>
                </a:solidFill>
                <a:latin typeface="Courier New"/>
                <a:ea typeface="Courier New"/>
                <a:cs typeface="Courier New"/>
                <a:sym typeface="Courier New"/>
              </a:rPr>
              <a:t>set.size</a:t>
            </a:r>
            <a:r>
              <a:rPr lang="en-US" sz="1600">
                <a:solidFill>
                  <a:srgbClr val="333333"/>
                </a:solidFill>
                <a:latin typeface="Roboto"/>
                <a:ea typeface="Roboto"/>
                <a:cs typeface="Roboto"/>
                <a:sym typeface="Roboto"/>
              </a:rPr>
              <a:t> – is the elements count.</a:t>
            </a:r>
            <a:endParaRPr sz="1600">
              <a:solidFill>
                <a:srgbClr val="33333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4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Babel</a:t>
            </a:r>
            <a:endParaRPr/>
          </a:p>
        </p:txBody>
      </p:sp>
      <p:sp>
        <p:nvSpPr>
          <p:cNvPr id="589" name="Google Shape;589;p48"/>
          <p:cNvSpPr txBox="1"/>
          <p:nvPr>
            <p:ph idx="1" type="body"/>
          </p:nvPr>
        </p:nvSpPr>
        <p:spPr>
          <a:xfrm>
            <a:off x="213333" y="941413"/>
            <a:ext cx="8700300" cy="37203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600"/>
              <a:t>Babel is a Javascript compiler or transpiler.</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4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Babel Set Up</a:t>
            </a:r>
            <a:endParaRPr/>
          </a:p>
        </p:txBody>
      </p:sp>
      <p:sp>
        <p:nvSpPr>
          <p:cNvPr id="596" name="Google Shape;596;p49"/>
          <p:cNvSpPr txBox="1"/>
          <p:nvPr>
            <p:ph idx="1" type="body"/>
          </p:nvPr>
        </p:nvSpPr>
        <p:spPr>
          <a:xfrm>
            <a:off x="209708" y="929359"/>
            <a:ext cx="8724600" cy="3840600"/>
          </a:xfrm>
          <a:prstGeom prst="rect">
            <a:avLst/>
          </a:prstGeom>
        </p:spPr>
        <p:txBody>
          <a:bodyPr anchorCtr="0" anchor="t" bIns="91425" lIns="91425" spcFirstLastPara="1" rIns="91425" wrap="square" tIns="91425">
            <a:noAutofit/>
          </a:bodyPr>
          <a:lstStyle/>
          <a:p>
            <a:pPr indent="-330200" lvl="0" marL="457200" rtl="0" algn="l">
              <a:spcBef>
                <a:spcPts val="750"/>
              </a:spcBef>
              <a:spcAft>
                <a:spcPts val="0"/>
              </a:spcAft>
              <a:buSzPts val="1600"/>
              <a:buAutoNum type="arabicPeriod"/>
            </a:pPr>
            <a:r>
              <a:rPr lang="en-US" sz="1600"/>
              <a:t>npm install -g babel-cli</a:t>
            </a:r>
            <a:endParaRPr sz="1600"/>
          </a:p>
          <a:p>
            <a:pPr indent="-330200" lvl="0" marL="457200" rtl="0" algn="l">
              <a:spcBef>
                <a:spcPts val="0"/>
              </a:spcBef>
              <a:spcAft>
                <a:spcPts val="0"/>
              </a:spcAft>
              <a:buSzPts val="1600"/>
              <a:buAutoNum type="arabicPeriod"/>
            </a:pPr>
            <a:r>
              <a:rPr lang="en-US" sz="1600"/>
              <a:t>npm install -g babel-preset-es2015</a:t>
            </a:r>
            <a:endParaRPr sz="1600"/>
          </a:p>
          <a:p>
            <a:pPr indent="-330200" lvl="0" marL="457200" rtl="0" algn="l">
              <a:spcBef>
                <a:spcPts val="0"/>
              </a:spcBef>
              <a:spcAft>
                <a:spcPts val="0"/>
              </a:spcAft>
              <a:buSzPts val="1600"/>
              <a:buAutoNum type="arabicPeriod"/>
            </a:pPr>
            <a:r>
              <a:rPr lang="en-US" sz="1600"/>
              <a:t>echo ‘{ “presets”:[“es2015”]}’&gt; .babelrc</a:t>
            </a:r>
            <a:endParaRPr sz="1600"/>
          </a:p>
          <a:p>
            <a:pPr indent="-330200" lvl="0" marL="457200" rtl="0" algn="l">
              <a:spcBef>
                <a:spcPts val="0"/>
              </a:spcBef>
              <a:spcAft>
                <a:spcPts val="0"/>
              </a:spcAft>
              <a:buSzPts val="1600"/>
              <a:buAutoNum type="arabicPeriod"/>
            </a:pPr>
            <a:r>
              <a:rPr lang="en-US" sz="1600"/>
              <a:t>babel &lt;filename&gt;</a:t>
            </a:r>
            <a:endParaRPr sz="1600"/>
          </a:p>
          <a:p>
            <a:pPr indent="-330200" lvl="0" marL="457200" rtl="0" algn="l">
              <a:spcBef>
                <a:spcPts val="0"/>
              </a:spcBef>
              <a:spcAft>
                <a:spcPts val="0"/>
              </a:spcAft>
              <a:buSzPts val="1600"/>
              <a:buAutoNum type="arabicPeriod"/>
            </a:pPr>
            <a:r>
              <a:rPr lang="en-US" sz="1600"/>
              <a:t>babel &lt;filename&gt; --out-file &lt;output file&gt;</a:t>
            </a:r>
            <a:endParaRPr sz="1600"/>
          </a:p>
          <a:p>
            <a:pPr indent="-330200" lvl="0" marL="457200" rtl="0" algn="l">
              <a:spcBef>
                <a:spcPts val="0"/>
              </a:spcBef>
              <a:spcAft>
                <a:spcPts val="0"/>
              </a:spcAft>
              <a:buSzPts val="1600"/>
              <a:buAutoNum type="arabicPeriod"/>
            </a:pPr>
            <a:r>
              <a:rPr lang="en-US" sz="1600"/>
              <a:t>babel &lt;filename&gt; --watch --out-file &lt;output file&gt;</a:t>
            </a:r>
            <a:endParaRPr sz="1600"/>
          </a:p>
          <a:p>
            <a:pPr indent="0" lvl="0" marL="0" rtl="0" algn="l">
              <a:spcBef>
                <a:spcPts val="75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5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Exercise</a:t>
            </a:r>
            <a:endParaRPr/>
          </a:p>
        </p:txBody>
      </p:sp>
      <p:sp>
        <p:nvSpPr>
          <p:cNvPr id="603" name="Google Shape;603;p50"/>
          <p:cNvSpPr txBox="1"/>
          <p:nvPr>
            <p:ph idx="1" type="body"/>
          </p:nvPr>
        </p:nvSpPr>
        <p:spPr>
          <a:xfrm>
            <a:off x="213334" y="941408"/>
            <a:ext cx="8592000" cy="3888900"/>
          </a:xfrm>
          <a:prstGeom prst="rect">
            <a:avLst/>
          </a:prstGeom>
        </p:spPr>
        <p:txBody>
          <a:bodyPr anchorCtr="0" anchor="t" bIns="91425" lIns="91425" spcFirstLastPara="1" rIns="91425" wrap="square" tIns="91425">
            <a:noAutofit/>
          </a:bodyPr>
          <a:lstStyle/>
          <a:p>
            <a:pPr indent="-330200" lvl="0" marL="457200" rtl="0" algn="l">
              <a:lnSpc>
                <a:spcPct val="127272"/>
              </a:lnSpc>
              <a:spcBef>
                <a:spcPts val="0"/>
              </a:spcBef>
              <a:spcAft>
                <a:spcPts val="0"/>
              </a:spcAft>
              <a:buClr>
                <a:srgbClr val="333333"/>
              </a:buClr>
              <a:buSzPts val="1600"/>
              <a:buFont typeface="Roboto"/>
              <a:buAutoNum type="arabicPeriod"/>
            </a:pPr>
            <a:r>
              <a:rPr lang="en-US" sz="1600">
                <a:solidFill>
                  <a:srgbClr val="333333"/>
                </a:solidFill>
                <a:latin typeface="Roboto"/>
                <a:ea typeface="Roboto"/>
                <a:cs typeface="Roboto"/>
                <a:sym typeface="Roboto"/>
              </a:rPr>
              <a:t>Filter unique array members using Set.</a:t>
            </a:r>
            <a:endParaRPr sz="1600">
              <a:solidFill>
                <a:srgbClr val="333333"/>
              </a:solidFill>
              <a:latin typeface="Roboto"/>
              <a:ea typeface="Roboto"/>
              <a:cs typeface="Roboto"/>
              <a:sym typeface="Roboto"/>
            </a:endParaRPr>
          </a:p>
          <a:p>
            <a:pPr indent="-330200" lvl="0" marL="457200" rtl="0" algn="l">
              <a:lnSpc>
                <a:spcPct val="127272"/>
              </a:lnSpc>
              <a:spcBef>
                <a:spcPts val="0"/>
              </a:spcBef>
              <a:spcAft>
                <a:spcPts val="0"/>
              </a:spcAft>
              <a:buClr>
                <a:srgbClr val="333333"/>
              </a:buClr>
              <a:buSzPts val="1600"/>
              <a:buFont typeface="Roboto"/>
              <a:buAutoNum type="arabicPeriod"/>
            </a:pPr>
            <a:r>
              <a:rPr lang="en-US" sz="1600">
                <a:solidFill>
                  <a:srgbClr val="333333"/>
                </a:solidFill>
                <a:latin typeface="Roboto"/>
                <a:ea typeface="Roboto"/>
                <a:cs typeface="Roboto"/>
                <a:sym typeface="Roboto"/>
              </a:rPr>
              <a:t>Filter anagrams using Map.</a:t>
            </a:r>
            <a:endParaRPr sz="1600">
              <a:solidFill>
                <a:srgbClr val="333333"/>
              </a:solidFill>
              <a:latin typeface="Roboto"/>
              <a:ea typeface="Roboto"/>
              <a:cs typeface="Roboto"/>
              <a:sym typeface="Roboto"/>
            </a:endParaRPr>
          </a:p>
          <a:p>
            <a:pPr indent="-330200" lvl="0" marL="457200" rtl="0" algn="l">
              <a:lnSpc>
                <a:spcPct val="127272"/>
              </a:lnSpc>
              <a:spcBef>
                <a:spcPts val="0"/>
              </a:spcBef>
              <a:spcAft>
                <a:spcPts val="0"/>
              </a:spcAft>
              <a:buClr>
                <a:srgbClr val="333333"/>
              </a:buClr>
              <a:buSzPts val="1600"/>
              <a:buFont typeface="Roboto"/>
              <a:buAutoNum type="arabicPeriod"/>
            </a:pPr>
            <a:r>
              <a:rPr lang="en-US" sz="1600">
                <a:solidFill>
                  <a:srgbClr val="333333"/>
                </a:solidFill>
                <a:latin typeface="Roboto"/>
                <a:ea typeface="Roboto"/>
                <a:cs typeface="Roboto"/>
                <a:sym typeface="Roboto"/>
              </a:rPr>
              <a:t>Write a program to implement </a:t>
            </a:r>
            <a:r>
              <a:rPr lang="en-US" sz="1600">
                <a:solidFill>
                  <a:srgbClr val="333333"/>
                </a:solidFill>
                <a:latin typeface="Roboto"/>
                <a:ea typeface="Roboto"/>
                <a:cs typeface="Roboto"/>
                <a:sym typeface="Roboto"/>
              </a:rPr>
              <a:t>inheritance</a:t>
            </a:r>
            <a:r>
              <a:rPr lang="en-US" sz="1600">
                <a:solidFill>
                  <a:srgbClr val="333333"/>
                </a:solidFill>
                <a:latin typeface="Roboto"/>
                <a:ea typeface="Roboto"/>
                <a:cs typeface="Roboto"/>
                <a:sym typeface="Roboto"/>
              </a:rPr>
              <a:t> upto 3 classes.The Class must contain private and public variables and static functions.</a:t>
            </a:r>
            <a:endParaRPr sz="1600">
              <a:solidFill>
                <a:srgbClr val="333333"/>
              </a:solidFill>
              <a:latin typeface="Roboto"/>
              <a:ea typeface="Roboto"/>
              <a:cs typeface="Roboto"/>
              <a:sym typeface="Roboto"/>
            </a:endParaRPr>
          </a:p>
          <a:p>
            <a:pPr indent="-330200" lvl="0" marL="457200" rtl="0" algn="l">
              <a:lnSpc>
                <a:spcPct val="127272"/>
              </a:lnSpc>
              <a:spcBef>
                <a:spcPts val="0"/>
              </a:spcBef>
              <a:spcAft>
                <a:spcPts val="0"/>
              </a:spcAft>
              <a:buClr>
                <a:srgbClr val="333333"/>
              </a:buClr>
              <a:buSzPts val="1600"/>
              <a:buFont typeface="Roboto"/>
              <a:buAutoNum type="arabicPeriod"/>
            </a:pPr>
            <a:r>
              <a:rPr lang="en-US" sz="1600">
                <a:solidFill>
                  <a:srgbClr val="333333"/>
                </a:solidFill>
                <a:latin typeface="Roboto"/>
                <a:ea typeface="Roboto"/>
                <a:cs typeface="Roboto"/>
                <a:sym typeface="Roboto"/>
              </a:rPr>
              <a:t>Write a program to implement a class having static functions</a:t>
            </a:r>
            <a:endParaRPr sz="1600">
              <a:solidFill>
                <a:srgbClr val="333333"/>
              </a:solidFill>
              <a:latin typeface="Roboto"/>
              <a:ea typeface="Roboto"/>
              <a:cs typeface="Roboto"/>
              <a:sym typeface="Roboto"/>
            </a:endParaRPr>
          </a:p>
          <a:p>
            <a:pPr indent="-330200" lvl="0" marL="457200" rtl="0" algn="l">
              <a:lnSpc>
                <a:spcPct val="127272"/>
              </a:lnSpc>
              <a:spcBef>
                <a:spcPts val="0"/>
              </a:spcBef>
              <a:spcAft>
                <a:spcPts val="0"/>
              </a:spcAft>
              <a:buClr>
                <a:srgbClr val="333333"/>
              </a:buClr>
              <a:buSzPts val="1600"/>
              <a:buFont typeface="Roboto"/>
              <a:buAutoNum type="arabicPeriod"/>
            </a:pPr>
            <a:r>
              <a:rPr lang="en-US" sz="1600">
                <a:solidFill>
                  <a:srgbClr val="333333"/>
                </a:solidFill>
                <a:latin typeface="Roboto"/>
                <a:ea typeface="Roboto"/>
                <a:cs typeface="Roboto"/>
                <a:sym typeface="Roboto"/>
              </a:rPr>
              <a:t>Import a module containing the constants and method for calculating area of circle, rectangle, cylinder.</a:t>
            </a:r>
            <a:endParaRPr sz="1600">
              <a:solidFill>
                <a:srgbClr val="333333"/>
              </a:solidFill>
              <a:latin typeface="Roboto"/>
              <a:ea typeface="Roboto"/>
              <a:cs typeface="Roboto"/>
              <a:sym typeface="Roboto"/>
            </a:endParaRPr>
          </a:p>
          <a:p>
            <a:pPr indent="-330200" lvl="0" marL="457200" rtl="0" algn="l">
              <a:lnSpc>
                <a:spcPct val="127272"/>
              </a:lnSpc>
              <a:spcBef>
                <a:spcPts val="0"/>
              </a:spcBef>
              <a:spcAft>
                <a:spcPts val="0"/>
              </a:spcAft>
              <a:buClr>
                <a:srgbClr val="333333"/>
              </a:buClr>
              <a:buSzPts val="1600"/>
              <a:buFont typeface="Roboto"/>
              <a:buAutoNum type="arabicPeriod"/>
            </a:pPr>
            <a:r>
              <a:rPr lang="en-US" sz="1600">
                <a:solidFill>
                  <a:srgbClr val="333333"/>
                </a:solidFill>
                <a:latin typeface="Roboto"/>
                <a:ea typeface="Roboto"/>
                <a:cs typeface="Roboto"/>
                <a:sym typeface="Roboto"/>
              </a:rPr>
              <a:t>Import a module for filtering unique elements in an array.</a:t>
            </a:r>
            <a:endParaRPr sz="1600">
              <a:solidFill>
                <a:srgbClr val="333333"/>
              </a:solidFill>
              <a:latin typeface="Roboto"/>
              <a:ea typeface="Roboto"/>
              <a:cs typeface="Roboto"/>
              <a:sym typeface="Roboto"/>
            </a:endParaRPr>
          </a:p>
          <a:p>
            <a:pPr indent="-330200" lvl="0" marL="457200" rtl="0" algn="l">
              <a:lnSpc>
                <a:spcPct val="127272"/>
              </a:lnSpc>
              <a:spcBef>
                <a:spcPts val="0"/>
              </a:spcBef>
              <a:spcAft>
                <a:spcPts val="0"/>
              </a:spcAft>
              <a:buClr>
                <a:srgbClr val="333333"/>
              </a:buClr>
              <a:buSzPts val="1600"/>
              <a:buFont typeface="Roboto"/>
              <a:buAutoNum type="arabicPeriod"/>
            </a:pPr>
            <a:r>
              <a:rPr lang="en-US" sz="1600">
                <a:solidFill>
                  <a:srgbClr val="333333"/>
                </a:solidFill>
                <a:latin typeface="Roboto"/>
                <a:ea typeface="Roboto"/>
                <a:cs typeface="Roboto"/>
                <a:sym typeface="Roboto"/>
              </a:rPr>
              <a:t>Write a program to flatten a nested array to single level using arrow functions.</a:t>
            </a:r>
            <a:endParaRPr sz="1600">
              <a:solidFill>
                <a:srgbClr val="333333"/>
              </a:solidFill>
              <a:latin typeface="Roboto"/>
              <a:ea typeface="Roboto"/>
              <a:cs typeface="Roboto"/>
              <a:sym typeface="Roboto"/>
            </a:endParaRPr>
          </a:p>
          <a:p>
            <a:pPr indent="-330200" lvl="0" marL="457200" rtl="0" algn="l">
              <a:lnSpc>
                <a:spcPct val="127272"/>
              </a:lnSpc>
              <a:spcBef>
                <a:spcPts val="0"/>
              </a:spcBef>
              <a:spcAft>
                <a:spcPts val="0"/>
              </a:spcAft>
              <a:buClr>
                <a:srgbClr val="333333"/>
              </a:buClr>
              <a:buSzPts val="1600"/>
              <a:buFont typeface="Roboto"/>
              <a:buAutoNum type="arabicPeriod"/>
            </a:pPr>
            <a:r>
              <a:t/>
            </a:r>
            <a:endParaRPr sz="1600">
              <a:solidFill>
                <a:srgbClr val="333333"/>
              </a:solidFill>
              <a:latin typeface="Roboto"/>
              <a:ea typeface="Roboto"/>
              <a:cs typeface="Roboto"/>
              <a:sym typeface="Roboto"/>
            </a:endParaRPr>
          </a:p>
          <a:p>
            <a:pPr indent="0" lvl="0" marL="0" rtl="0" algn="l">
              <a:lnSpc>
                <a:spcPct val="127272"/>
              </a:lnSpc>
              <a:spcBef>
                <a:spcPts val="0"/>
              </a:spcBef>
              <a:spcAft>
                <a:spcPts val="0"/>
              </a:spcAft>
              <a:buNone/>
            </a:pPr>
            <a:r>
              <a:t/>
            </a:r>
            <a:endParaRPr b="1" sz="1800">
              <a:solidFill>
                <a:srgbClr val="333333"/>
              </a:solidFill>
              <a:latin typeface="Roboto"/>
              <a:ea typeface="Roboto"/>
              <a:cs typeface="Roboto"/>
              <a:sym typeface="Roboto"/>
            </a:endParaRPr>
          </a:p>
          <a:p>
            <a:pPr indent="0" lvl="0" marL="457200" rtl="0" algn="l">
              <a:lnSpc>
                <a:spcPct val="127272"/>
              </a:lnSpc>
              <a:spcBef>
                <a:spcPts val="0"/>
              </a:spcBef>
              <a:spcAft>
                <a:spcPts val="0"/>
              </a:spcAft>
              <a:buNone/>
            </a:pPr>
            <a:r>
              <a:t/>
            </a:r>
            <a:endParaRPr b="1" sz="1800">
              <a:solidFill>
                <a:srgbClr val="33333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Classes</a:t>
            </a:r>
            <a:endParaRPr/>
          </a:p>
        </p:txBody>
      </p:sp>
      <p:sp>
        <p:nvSpPr>
          <p:cNvPr id="358" name="Google Shape;358;p15"/>
          <p:cNvSpPr txBox="1"/>
          <p:nvPr>
            <p:ph idx="1" type="body"/>
          </p:nvPr>
        </p:nvSpPr>
        <p:spPr>
          <a:xfrm>
            <a:off x="213334" y="941417"/>
            <a:ext cx="8510700" cy="36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t>Classes are in fact "special functions", and just as we can define function expressions and function declarations, the class syntax has two components: class expressions and class declarations.</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5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Exercise</a:t>
            </a:r>
            <a:endParaRPr/>
          </a:p>
        </p:txBody>
      </p:sp>
      <p:sp>
        <p:nvSpPr>
          <p:cNvPr id="610" name="Google Shape;610;p51"/>
          <p:cNvSpPr txBox="1"/>
          <p:nvPr>
            <p:ph idx="1" type="body"/>
          </p:nvPr>
        </p:nvSpPr>
        <p:spPr>
          <a:xfrm>
            <a:off x="213334" y="941425"/>
            <a:ext cx="8423400" cy="33708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1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Class declarations</a:t>
            </a:r>
            <a:endParaRPr/>
          </a:p>
        </p:txBody>
      </p:sp>
      <p:sp>
        <p:nvSpPr>
          <p:cNvPr id="365" name="Google Shape;365;p16"/>
          <p:cNvSpPr txBox="1"/>
          <p:nvPr>
            <p:ph idx="1" type="body"/>
          </p:nvPr>
        </p:nvSpPr>
        <p:spPr>
          <a:xfrm>
            <a:off x="213335" y="941424"/>
            <a:ext cx="8143200" cy="34068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600"/>
              <a:t>class Record {</a:t>
            </a:r>
            <a:endParaRPr sz="1600"/>
          </a:p>
          <a:p>
            <a:pPr indent="0" lvl="0" marL="0" rtl="0" algn="l">
              <a:spcBef>
                <a:spcPts val="750"/>
              </a:spcBef>
              <a:spcAft>
                <a:spcPts val="0"/>
              </a:spcAft>
              <a:buNone/>
            </a:pPr>
            <a:r>
              <a:rPr lang="en-US" sz="1600"/>
              <a:t>  			constructor(name, age) {</a:t>
            </a:r>
            <a:endParaRPr sz="1600"/>
          </a:p>
          <a:p>
            <a:pPr indent="0" lvl="0" marL="0" rtl="0" algn="l">
              <a:spcBef>
                <a:spcPts val="750"/>
              </a:spcBef>
              <a:spcAft>
                <a:spcPts val="0"/>
              </a:spcAft>
              <a:buNone/>
            </a:pPr>
            <a:r>
              <a:rPr lang="en-US" sz="1600"/>
              <a:t>                		this.age = age;</a:t>
            </a:r>
            <a:endParaRPr sz="1600"/>
          </a:p>
          <a:p>
            <a:pPr indent="0" lvl="0" marL="0" rtl="0" algn="l">
              <a:spcBef>
                <a:spcPts val="750"/>
              </a:spcBef>
              <a:spcAft>
                <a:spcPts val="0"/>
              </a:spcAft>
              <a:buNone/>
            </a:pPr>
            <a:r>
              <a:rPr lang="en-US" sz="1600"/>
              <a:t>          			this.name = name;</a:t>
            </a:r>
            <a:endParaRPr sz="1600"/>
          </a:p>
          <a:p>
            <a:pPr indent="0" lvl="0" marL="0" rtl="0" algn="l">
              <a:spcBef>
                <a:spcPts val="750"/>
              </a:spcBef>
              <a:spcAft>
                <a:spcPts val="0"/>
              </a:spcAft>
              <a:buNone/>
            </a:pPr>
            <a:r>
              <a:rPr lang="en-US" sz="1600"/>
              <a:t>            }</a:t>
            </a:r>
            <a:endParaRPr sz="1600"/>
          </a:p>
          <a:p>
            <a:pPr indent="0" lvl="0" marL="0" rtl="0" algn="l">
              <a:spcBef>
                <a:spcPts val="750"/>
              </a:spcBef>
              <a:spcAft>
                <a:spcPts val="0"/>
              </a:spcAft>
              <a:buNone/>
            </a:pPr>
            <a:r>
              <a:rPr lang="en-US" sz="1600"/>
              <a:t>        }</a:t>
            </a:r>
            <a:endParaRPr sz="1600"/>
          </a:p>
          <a:p>
            <a:pPr indent="0" lvl="0" marL="0" rtl="0" algn="l">
              <a:spcBef>
                <a:spcPts val="75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Class Expressions</a:t>
            </a:r>
            <a:endParaRPr/>
          </a:p>
        </p:txBody>
      </p:sp>
      <p:sp>
        <p:nvSpPr>
          <p:cNvPr id="372" name="Google Shape;372;p17"/>
          <p:cNvSpPr txBox="1"/>
          <p:nvPr>
            <p:ph idx="1" type="body"/>
          </p:nvPr>
        </p:nvSpPr>
        <p:spPr>
          <a:xfrm>
            <a:off x="213335" y="941424"/>
            <a:ext cx="8143200" cy="340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600"/>
              <a:t>let test = class Record {</a:t>
            </a:r>
            <a:endParaRPr sz="1600"/>
          </a:p>
          <a:p>
            <a:pPr indent="457200" lvl="0" marL="0" rtl="0" algn="l">
              <a:lnSpc>
                <a:spcPct val="100000"/>
              </a:lnSpc>
              <a:spcBef>
                <a:spcPts val="0"/>
              </a:spcBef>
              <a:spcAft>
                <a:spcPts val="0"/>
              </a:spcAft>
              <a:buClr>
                <a:schemeClr val="dk1"/>
              </a:buClr>
              <a:buSzPts val="1100"/>
              <a:buFont typeface="Arial"/>
              <a:buNone/>
            </a:pPr>
            <a:r>
              <a:rPr lang="en-US" sz="1600"/>
              <a:t>constructor(name, age) {</a:t>
            </a:r>
            <a:endParaRPr sz="1600"/>
          </a:p>
          <a:p>
            <a:pPr indent="457200" lvl="0" marL="0" rtl="0" algn="l">
              <a:lnSpc>
                <a:spcPct val="100000"/>
              </a:lnSpc>
              <a:spcBef>
                <a:spcPts val="0"/>
              </a:spcBef>
              <a:spcAft>
                <a:spcPts val="0"/>
              </a:spcAft>
              <a:buClr>
                <a:schemeClr val="dk1"/>
              </a:buClr>
              <a:buSzPts val="1100"/>
              <a:buFont typeface="Arial"/>
              <a:buNone/>
            </a:pPr>
            <a:r>
              <a:rPr lang="en-US" sz="1600"/>
              <a:t>this.name = name;</a:t>
            </a:r>
            <a:endParaRPr sz="1600"/>
          </a:p>
          <a:p>
            <a:pPr indent="457200" lvl="0" marL="0" rtl="0" algn="l">
              <a:lnSpc>
                <a:spcPct val="100000"/>
              </a:lnSpc>
              <a:spcBef>
                <a:spcPts val="0"/>
              </a:spcBef>
              <a:spcAft>
                <a:spcPts val="0"/>
              </a:spcAft>
              <a:buClr>
                <a:schemeClr val="dk1"/>
              </a:buClr>
              <a:buSzPts val="1100"/>
              <a:buFont typeface="Arial"/>
              <a:buNone/>
            </a:pPr>
            <a:r>
              <a:rPr lang="en-US" sz="1600"/>
              <a:t>this.age = age;</a:t>
            </a:r>
            <a:endParaRPr sz="1600"/>
          </a:p>
          <a:p>
            <a:pPr indent="457200" lvl="0" marL="0" rtl="0" algn="l">
              <a:lnSpc>
                <a:spcPct val="100000"/>
              </a:lnSpc>
              <a:spcBef>
                <a:spcPts val="0"/>
              </a:spcBef>
              <a:spcAft>
                <a:spcPts val="0"/>
              </a:spcAft>
              <a:buClr>
                <a:schemeClr val="dk1"/>
              </a:buClr>
              <a:buSzPts val="1100"/>
              <a:buFont typeface="Arial"/>
              <a:buNone/>
            </a:pPr>
            <a:r>
              <a:rPr lang="en-US" sz="1600"/>
              <a:t>}</a:t>
            </a:r>
            <a:endParaRPr sz="1600"/>
          </a:p>
          <a:p>
            <a:pPr indent="0" lvl="0" marL="0" rtl="0" algn="l">
              <a:lnSpc>
                <a:spcPct val="100000"/>
              </a:lnSpc>
              <a:spcBef>
                <a:spcPts val="0"/>
              </a:spcBef>
              <a:spcAft>
                <a:spcPts val="0"/>
              </a:spcAft>
              <a:buClr>
                <a:schemeClr val="dk1"/>
              </a:buClr>
              <a:buSzPts val="1100"/>
              <a:buFont typeface="Arial"/>
              <a:buNone/>
            </a:pPr>
            <a:r>
              <a:rPr lang="en-US" sz="1600"/>
              <a:t>};</a:t>
            </a:r>
            <a:endParaRPr sz="1600"/>
          </a:p>
          <a:p>
            <a:pPr indent="0" lvl="0" marL="0" rtl="0" algn="l">
              <a:spcBef>
                <a:spcPts val="750"/>
              </a:spcBef>
              <a:spcAft>
                <a:spcPts val="0"/>
              </a:spcAft>
              <a:buNone/>
            </a:pPr>
            <a:r>
              <a:t/>
            </a:r>
            <a:endParaRPr b="1" sz="2400"/>
          </a:p>
          <a:p>
            <a:pPr indent="0" lvl="0" marL="0" rtl="0" algn="l">
              <a:spcBef>
                <a:spcPts val="750"/>
              </a:spcBef>
              <a:spcAft>
                <a:spcPts val="0"/>
              </a:spcAft>
              <a:buNone/>
            </a:pPr>
            <a:r>
              <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1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Class</a:t>
            </a:r>
            <a:endParaRPr/>
          </a:p>
        </p:txBody>
      </p:sp>
      <p:sp>
        <p:nvSpPr>
          <p:cNvPr id="379" name="Google Shape;379;p18"/>
          <p:cNvSpPr txBox="1"/>
          <p:nvPr>
            <p:ph idx="1" type="body"/>
          </p:nvPr>
        </p:nvSpPr>
        <p:spPr>
          <a:xfrm>
            <a:off x="213325" y="941425"/>
            <a:ext cx="8537700" cy="38676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600"/>
              <a:t>An important difference between function declarations and class declarations is that function declarations are hoisted and class declarations are not. </a:t>
            </a:r>
            <a:endParaRPr sz="1600"/>
          </a:p>
          <a:p>
            <a:pPr indent="0" lvl="0" marL="0" rtl="0" algn="l">
              <a:spcBef>
                <a:spcPts val="750"/>
              </a:spcBef>
              <a:spcAft>
                <a:spcPts val="0"/>
              </a:spcAft>
              <a:buClr>
                <a:schemeClr val="dk1"/>
              </a:buClr>
              <a:buSzPts val="1100"/>
              <a:buFont typeface="Arial"/>
              <a:buNone/>
            </a:pPr>
            <a:r>
              <a:rPr lang="en-US" sz="1600"/>
              <a:t>You first need to declare your class and then access it, otherwise code like the following will throw a ReferenceError:</a:t>
            </a:r>
            <a:endParaRPr sz="1600"/>
          </a:p>
          <a:p>
            <a:pPr indent="0" lvl="0" marL="0" rtl="0" algn="l">
              <a:spcBef>
                <a:spcPts val="750"/>
              </a:spcBef>
              <a:spcAft>
                <a:spcPts val="0"/>
              </a:spcAft>
              <a:buClr>
                <a:schemeClr val="dk1"/>
              </a:buClr>
              <a:buSzPts val="1100"/>
              <a:buFont typeface="Arial"/>
              <a:buNone/>
            </a:pPr>
            <a:r>
              <a:rPr lang="en-US" sz="1600"/>
              <a:t>const p = new Record(); // ReferenceError</a:t>
            </a:r>
            <a:endParaRPr sz="1600"/>
          </a:p>
          <a:p>
            <a:pPr indent="0" lvl="0" marL="0" rtl="0" algn="l">
              <a:spcBef>
                <a:spcPts val="750"/>
              </a:spcBef>
              <a:spcAft>
                <a:spcPts val="0"/>
              </a:spcAft>
              <a:buClr>
                <a:schemeClr val="dk1"/>
              </a:buClr>
              <a:buSzPts val="1100"/>
              <a:buFont typeface="Arial"/>
              <a:buNone/>
            </a:pPr>
            <a:r>
              <a:rPr lang="en-US" sz="1600"/>
              <a:t>class Record {}</a:t>
            </a:r>
            <a:endParaRPr sz="1600"/>
          </a:p>
          <a:p>
            <a:pPr indent="0" lvl="0" marL="0" rtl="0" algn="l">
              <a:spcBef>
                <a:spcPts val="750"/>
              </a:spcBef>
              <a:spcAft>
                <a:spcPts val="0"/>
              </a:spcAft>
              <a:buNone/>
            </a:pPr>
            <a:r>
              <a:rPr lang="en-US" sz="1600"/>
              <a:t>It throws the error as the class declarations are not hoisted</a:t>
            </a:r>
            <a:endParaRPr sz="1600"/>
          </a:p>
          <a:p>
            <a:pPr indent="0" lvl="0" marL="0" rtl="0" algn="l">
              <a:spcBef>
                <a:spcPts val="750"/>
              </a:spcBef>
              <a:spcAft>
                <a:spcPts val="0"/>
              </a:spcAft>
              <a:buNone/>
            </a:pPr>
            <a:r>
              <a:rPr lang="en-US" sz="1600"/>
              <a:t>const val = returnFun(); // No error</a:t>
            </a:r>
            <a:endParaRPr sz="1600"/>
          </a:p>
          <a:p>
            <a:pPr indent="0" lvl="0" marL="0" rtl="0" algn="l">
              <a:spcBef>
                <a:spcPts val="750"/>
              </a:spcBef>
              <a:spcAft>
                <a:spcPts val="0"/>
              </a:spcAft>
              <a:buNone/>
            </a:pPr>
            <a:r>
              <a:rPr lang="en-US" sz="1600"/>
              <a:t>function returnFun(){ return 'No error occured'}</a:t>
            </a:r>
            <a:endParaRPr sz="1600"/>
          </a:p>
          <a:p>
            <a:pPr indent="0" lvl="0" marL="0" rtl="0" algn="l">
              <a:spcBef>
                <a:spcPts val="750"/>
              </a:spcBef>
              <a:spcAft>
                <a:spcPts val="0"/>
              </a:spcAft>
              <a:buNone/>
            </a:pPr>
            <a:r>
              <a:rPr lang="en-US" sz="1600"/>
              <a:t>It does not throws the error as the function declarations are hoisted</a:t>
            </a:r>
            <a:endParaRPr sz="1600"/>
          </a:p>
          <a:p>
            <a:pPr indent="0" lvl="0" marL="0" rtl="0" algn="l">
              <a:spcBef>
                <a:spcPts val="750"/>
              </a:spcBef>
              <a:spcAft>
                <a:spcPts val="0"/>
              </a:spcAft>
              <a:buClr>
                <a:schemeClr val="dk1"/>
              </a:buClr>
              <a:buSzPts val="1100"/>
              <a:buFont typeface="Arial"/>
              <a:buNone/>
            </a:pPr>
            <a:r>
              <a:t/>
            </a:r>
            <a:endParaRPr/>
          </a:p>
          <a:p>
            <a:pPr indent="0" lvl="0" marL="0" rtl="0" algn="l">
              <a:spcBef>
                <a:spcPts val="75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19"/>
          <p:cNvSpPr txBox="1"/>
          <p:nvPr>
            <p:ph idx="1" type="body"/>
          </p:nvPr>
        </p:nvSpPr>
        <p:spPr>
          <a:xfrm>
            <a:off x="213335" y="941422"/>
            <a:ext cx="8143200" cy="34476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800"/>
              <a:t>			</a:t>
            </a:r>
            <a:endParaRPr sz="1800"/>
          </a:p>
          <a:p>
            <a:pPr indent="0" lvl="0" marL="0" rtl="0" algn="l">
              <a:spcBef>
                <a:spcPts val="750"/>
              </a:spcBef>
              <a:spcAft>
                <a:spcPts val="0"/>
              </a:spcAft>
              <a:buNone/>
            </a:pPr>
            <a:r>
              <a:t/>
            </a:r>
            <a:endParaRPr sz="1800"/>
          </a:p>
          <a:p>
            <a:pPr indent="0" lvl="0" marL="0" rtl="0" algn="l">
              <a:spcBef>
                <a:spcPts val="750"/>
              </a:spcBef>
              <a:spcAft>
                <a:spcPts val="0"/>
              </a:spcAft>
              <a:buNone/>
            </a:pPr>
            <a:r>
              <a:rPr lang="en-US" sz="1800"/>
              <a:t>		</a:t>
            </a:r>
            <a:endParaRPr sz="1100">
              <a:latin typeface="Arial"/>
              <a:ea typeface="Arial"/>
              <a:cs typeface="Arial"/>
              <a:sym typeface="Arial"/>
            </a:endParaRPr>
          </a:p>
          <a:p>
            <a:pPr indent="457200" lvl="0" marL="914400" rtl="0" algn="l">
              <a:lnSpc>
                <a:spcPct val="115000"/>
              </a:lnSpc>
              <a:spcBef>
                <a:spcPts val="1200"/>
              </a:spcBef>
              <a:spcAft>
                <a:spcPts val="0"/>
              </a:spcAft>
              <a:buNone/>
            </a:pPr>
            <a:r>
              <a:rPr b="1" lang="en-US" sz="3000">
                <a:solidFill>
                  <a:srgbClr val="333333"/>
                </a:solidFill>
                <a:latin typeface="Times New Roman"/>
                <a:ea typeface="Times New Roman"/>
                <a:cs typeface="Times New Roman"/>
                <a:sym typeface="Times New Roman"/>
              </a:rPr>
              <a:t>Class body and method definitions</a:t>
            </a:r>
            <a:endParaRPr b="1" sz="3000">
              <a:solidFill>
                <a:srgbClr val="333333"/>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Constructor</a:t>
            </a:r>
            <a:endParaRPr/>
          </a:p>
        </p:txBody>
      </p:sp>
      <p:sp>
        <p:nvSpPr>
          <p:cNvPr id="392" name="Google Shape;392;p20"/>
          <p:cNvSpPr txBox="1"/>
          <p:nvPr>
            <p:ph idx="1" type="body"/>
          </p:nvPr>
        </p:nvSpPr>
        <p:spPr>
          <a:xfrm>
            <a:off x="213334" y="941417"/>
            <a:ext cx="8537700" cy="36237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sz="1600"/>
              <a:t>The constructor method is a special method for creating and initializing an object created with a class. There can only be one special method with the name "constructor" in a class. A SyntaxError will be thrown if the class contains more than one occurrence of a constructor method.</a:t>
            </a:r>
            <a:endParaRPr sz="1600"/>
          </a:p>
          <a:p>
            <a:pPr indent="0" lvl="0" marL="0" rtl="0" algn="l">
              <a:spcBef>
                <a:spcPts val="750"/>
              </a:spcBef>
              <a:spcAft>
                <a:spcPts val="0"/>
              </a:spcAft>
              <a:buClr>
                <a:schemeClr val="dk1"/>
              </a:buClr>
              <a:buSzPts val="1100"/>
              <a:buFont typeface="Arial"/>
              <a:buNone/>
            </a:pPr>
            <a:r>
              <a:t/>
            </a:r>
            <a:endParaRPr sz="1600"/>
          </a:p>
          <a:p>
            <a:pPr indent="0" lvl="0" marL="0" rtl="0" algn="l">
              <a:spcBef>
                <a:spcPts val="750"/>
              </a:spcBef>
              <a:spcAft>
                <a:spcPts val="0"/>
              </a:spcAft>
              <a:buClr>
                <a:schemeClr val="dk1"/>
              </a:buClr>
              <a:buSzPts val="1100"/>
              <a:buFont typeface="Arial"/>
              <a:buNone/>
            </a:pPr>
            <a:r>
              <a:rPr lang="en-US" sz="1600"/>
              <a:t>class Record {</a:t>
            </a:r>
            <a:endParaRPr sz="1600"/>
          </a:p>
          <a:p>
            <a:pPr indent="0" lvl="0" marL="0" rtl="0" algn="l">
              <a:spcBef>
                <a:spcPts val="750"/>
              </a:spcBef>
              <a:spcAft>
                <a:spcPts val="0"/>
              </a:spcAft>
              <a:buClr>
                <a:schemeClr val="dk1"/>
              </a:buClr>
              <a:buSzPts val="1100"/>
              <a:buFont typeface="Arial"/>
              <a:buNone/>
            </a:pPr>
            <a:r>
              <a:rPr lang="en-US" sz="1600"/>
              <a:t>  constructor(name) {</a:t>
            </a:r>
            <a:endParaRPr sz="1600"/>
          </a:p>
          <a:p>
            <a:pPr indent="0" lvl="0" marL="0" rtl="0" algn="l">
              <a:spcBef>
                <a:spcPts val="750"/>
              </a:spcBef>
              <a:spcAft>
                <a:spcPts val="0"/>
              </a:spcAft>
              <a:buClr>
                <a:schemeClr val="dk1"/>
              </a:buClr>
              <a:buSzPts val="1100"/>
              <a:buFont typeface="Arial"/>
              <a:buNone/>
            </a:pPr>
            <a:r>
              <a:rPr lang="en-US" sz="1600"/>
              <a:t>    this.name = name;</a:t>
            </a:r>
            <a:endParaRPr sz="1600"/>
          </a:p>
          <a:p>
            <a:pPr indent="0" lvl="0" marL="0" rtl="0" algn="l">
              <a:spcBef>
                <a:spcPts val="750"/>
              </a:spcBef>
              <a:spcAft>
                <a:spcPts val="0"/>
              </a:spcAft>
              <a:buClr>
                <a:schemeClr val="dk1"/>
              </a:buClr>
              <a:buSzPts val="1100"/>
              <a:buFont typeface="Arial"/>
              <a:buNone/>
            </a:pPr>
            <a:r>
              <a:rPr lang="en-US" sz="1600"/>
              <a:t>  }</a:t>
            </a:r>
            <a:endParaRPr sz="1600"/>
          </a:p>
          <a:p>
            <a:pPr indent="0" lvl="0" marL="0" rtl="0" algn="l">
              <a:spcBef>
                <a:spcPts val="750"/>
              </a:spcBef>
              <a:spcAft>
                <a:spcPts val="0"/>
              </a:spcAft>
              <a:buClr>
                <a:schemeClr val="dk1"/>
              </a:buClr>
              <a:buSzPts val="1100"/>
              <a:buFont typeface="Arial"/>
              <a:buNone/>
            </a:pPr>
            <a:r>
              <a:rPr lang="en-US" sz="1600"/>
              <a:t>}</a:t>
            </a:r>
            <a:endParaRPr sz="1600"/>
          </a:p>
          <a:p>
            <a:pPr indent="0" lvl="0" marL="0" rtl="0" algn="l">
              <a:spcBef>
                <a:spcPts val="75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