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5143500" cx="9144000"/>
  <p:notesSz cx="6858000" cy="9144000"/>
  <p:embeddedFontLst>
    <p:embeddedFont>
      <p:font typeface="Arimo"/>
      <p:regular r:id="rId57"/>
      <p:bold r:id="rId58"/>
      <p:italic r:id="rId59"/>
      <p:boldItalic r:id="rId60"/>
    </p:embeddedFont>
    <p:embeddedFont>
      <p:font typeface="Tahom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Arimo-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Arimo-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Arimo-italic.fntdata"/><Relationship Id="rId14" Type="http://schemas.openxmlformats.org/officeDocument/2006/relationships/slide" Target="slides/slide10.xml"/><Relationship Id="rId58" Type="http://schemas.openxmlformats.org/officeDocument/2006/relationships/font" Target="fonts/Arimo-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199" name="Google Shape;1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53" name="Google Shape;2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59" name="Google Shape;25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65" name="Google Shape;2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1" name="Google Shape;2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8" name="Google Shape;2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5" name="Google Shape;28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91" name="Google Shape;2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11" name="Google Shape;3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05" name="Google Shape;2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17" name="Google Shape;3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22" name="Google Shape;32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328" name="Google Shape;3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2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54" name="Google Shape;3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59" name="Google Shape;35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65" name="Google Shape;36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71" name="Google Shape;37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10" name="Google Shape;2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3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77" name="Google Shape;37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82" name="Google Shape;3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88" name="Google Shape;38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394" name="Google Shape;39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3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00" name="Google Shape;40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3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20" name="Google Shape;42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26" name="Google Shape;42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3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32" name="Google Shape;43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38" name="Google Shape;43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3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44" name="Google Shape;44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17" name="Google Shape;2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4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50" name="Google Shape;45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56" name="Google Shape;45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4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62" name="Google Shape;46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469" name="Google Shape;46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474" name="Google Shape;47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p45: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4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47: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48: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49: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23" name="Google Shape;2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50: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51: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52: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35" name="Google Shape;2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41" name="Google Shape;2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47" name="Google Shape;2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12" name="Shape 12"/>
        <p:cNvGrpSpPr/>
        <p:nvPr/>
      </p:nvGrpSpPr>
      <p:grpSpPr>
        <a:xfrm>
          <a:off x="0" y="0"/>
          <a:ext cx="0" cy="0"/>
          <a:chOff x="0" y="0"/>
          <a:chExt cx="0" cy="0"/>
        </a:xfrm>
      </p:grpSpPr>
      <p:pic>
        <p:nvPicPr>
          <p:cNvPr descr="1.jpg" id="13" name="Google Shape;13;p2"/>
          <p:cNvPicPr preferRelativeResize="0"/>
          <p:nvPr/>
        </p:nvPicPr>
        <p:blipFill rotWithShape="1">
          <a:blip r:embed="rId2">
            <a:alphaModFix/>
          </a:blip>
          <a:srcRect b="0" l="0" r="0" t="0"/>
          <a:stretch/>
        </p:blipFill>
        <p:spPr>
          <a:xfrm>
            <a:off x="1522" y="0"/>
            <a:ext cx="9142476" cy="5143499"/>
          </a:xfrm>
          <a:prstGeom prst="rect">
            <a:avLst/>
          </a:prstGeom>
          <a:noFill/>
          <a:ln>
            <a:noFill/>
          </a:ln>
        </p:spPr>
      </p:pic>
      <p:sp>
        <p:nvSpPr>
          <p:cNvPr id="14" name="Google Shape;14;p2"/>
          <p:cNvSpPr txBox="1"/>
          <p:nvPr>
            <p:ph idx="1" type="subTitle"/>
          </p:nvPr>
        </p:nvSpPr>
        <p:spPr>
          <a:xfrm>
            <a:off x="1371600" y="3094565"/>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5" name="Google Shape;15;p2"/>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63" name="Shape 63"/>
        <p:cNvGrpSpPr/>
        <p:nvPr/>
      </p:nvGrpSpPr>
      <p:grpSpPr>
        <a:xfrm>
          <a:off x="0" y="0"/>
          <a:ext cx="0" cy="0"/>
          <a:chOff x="0" y="0"/>
          <a:chExt cx="0" cy="0"/>
        </a:xfrm>
      </p:grpSpPr>
      <p:pic>
        <p:nvPicPr>
          <p:cNvPr descr="1.jpg" id="64" name="Google Shape;64;p11"/>
          <p:cNvPicPr preferRelativeResize="0"/>
          <p:nvPr/>
        </p:nvPicPr>
        <p:blipFill rotWithShape="1">
          <a:blip r:embed="rId2">
            <a:alphaModFix/>
          </a:blip>
          <a:srcRect b="0" l="0" r="0" t="0"/>
          <a:stretch/>
        </p:blipFill>
        <p:spPr>
          <a:xfrm>
            <a:off x="1522" y="0"/>
            <a:ext cx="9142476" cy="5143499"/>
          </a:xfrm>
          <a:prstGeom prst="rect">
            <a:avLst/>
          </a:prstGeom>
          <a:noFill/>
          <a:ln>
            <a:noFill/>
          </a:ln>
        </p:spPr>
      </p:pic>
      <p:sp>
        <p:nvSpPr>
          <p:cNvPr id="65" name="Google Shape;65;p11"/>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6" name="Google Shape;66;p11"/>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1"/>
          <p:cNvSpPr/>
          <p:nvPr/>
        </p:nvSpPr>
        <p:spPr>
          <a:xfrm>
            <a:off x="2003776" y="1767416"/>
            <a:ext cx="1120422" cy="8466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70" name="Shape 70"/>
        <p:cNvGrpSpPr/>
        <p:nvPr/>
      </p:nvGrpSpPr>
      <p:grpSpPr>
        <a:xfrm>
          <a:off x="0" y="0"/>
          <a:ext cx="0" cy="0"/>
          <a:chOff x="0" y="0"/>
          <a:chExt cx="0" cy="0"/>
        </a:xfrm>
      </p:grpSpPr>
      <p:pic>
        <p:nvPicPr>
          <p:cNvPr descr="2.jpg" id="71" name="Google Shape;71;p12"/>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72" name="Google Shape;72;p12"/>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3" name="Google Shape;73;p12"/>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4" name="Google Shape;74;p12"/>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5" name="Google Shape;75;p12"/>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6" name="Google Shape;76;p12"/>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77" name="Shape 77"/>
        <p:cNvGrpSpPr/>
        <p:nvPr/>
      </p:nvGrpSpPr>
      <p:grpSpPr>
        <a:xfrm>
          <a:off x="0" y="0"/>
          <a:ext cx="0" cy="0"/>
          <a:chOff x="0" y="0"/>
          <a:chExt cx="0" cy="0"/>
        </a:xfrm>
      </p:grpSpPr>
      <p:pic>
        <p:nvPicPr>
          <p:cNvPr descr="2.jpg" id="78" name="Google Shape;78;p13"/>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79" name="Google Shape;79;p13"/>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80" name="Google Shape;80;p13"/>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3"/>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2" name="Google Shape;82;p13"/>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3" name="Google Shape;83;p13"/>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84" name="Shape 84"/>
        <p:cNvGrpSpPr/>
        <p:nvPr/>
      </p:nvGrpSpPr>
      <p:grpSpPr>
        <a:xfrm>
          <a:off x="0" y="0"/>
          <a:ext cx="0" cy="0"/>
          <a:chOff x="0" y="0"/>
          <a:chExt cx="0" cy="0"/>
        </a:xfrm>
      </p:grpSpPr>
      <p:pic>
        <p:nvPicPr>
          <p:cNvPr descr="Ignitee PPT TEMP_2.jpg" id="85" name="Google Shape;85;p14"/>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86" name="Google Shape;86;p14"/>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87" name="Google Shape;87;p14"/>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14"/>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9" name="Google Shape;89;p14"/>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0" name="Google Shape;90;p14"/>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and Content">
  <p:cSld name="4_Title and Content">
    <p:spTree>
      <p:nvGrpSpPr>
        <p:cNvPr id="91" name="Shape 91"/>
        <p:cNvGrpSpPr/>
        <p:nvPr/>
      </p:nvGrpSpPr>
      <p:grpSpPr>
        <a:xfrm>
          <a:off x="0" y="0"/>
          <a:ext cx="0" cy="0"/>
          <a:chOff x="0" y="0"/>
          <a:chExt cx="0" cy="0"/>
        </a:xfrm>
      </p:grpSpPr>
      <p:pic>
        <p:nvPicPr>
          <p:cNvPr descr="2.jpg" id="92" name="Google Shape;92;p15"/>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93" name="Google Shape;93;p15"/>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94" name="Google Shape;94;p15"/>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15"/>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6" name="Google Shape;96;p15"/>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7" name="Google Shape;97;p15"/>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and Content">
  <p:cSld name="5_Title and Content">
    <p:spTree>
      <p:nvGrpSpPr>
        <p:cNvPr id="98" name="Shape 98"/>
        <p:cNvGrpSpPr/>
        <p:nvPr/>
      </p:nvGrpSpPr>
      <p:grpSpPr>
        <a:xfrm>
          <a:off x="0" y="0"/>
          <a:ext cx="0" cy="0"/>
          <a:chOff x="0" y="0"/>
          <a:chExt cx="0" cy="0"/>
        </a:xfrm>
      </p:grpSpPr>
      <p:pic>
        <p:nvPicPr>
          <p:cNvPr descr="2.jpg" id="99" name="Google Shape;99;p16"/>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100" name="Google Shape;100;p16"/>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01" name="Google Shape;101;p16"/>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16"/>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3" name="Google Shape;103;p16"/>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4" name="Google Shape;104;p16"/>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and Content">
  <p:cSld name="6_Title and Content">
    <p:spTree>
      <p:nvGrpSpPr>
        <p:cNvPr id="105" name="Shape 105"/>
        <p:cNvGrpSpPr/>
        <p:nvPr/>
      </p:nvGrpSpPr>
      <p:grpSpPr>
        <a:xfrm>
          <a:off x="0" y="0"/>
          <a:ext cx="0" cy="0"/>
          <a:chOff x="0" y="0"/>
          <a:chExt cx="0" cy="0"/>
        </a:xfrm>
      </p:grpSpPr>
      <p:pic>
        <p:nvPicPr>
          <p:cNvPr descr="2.jpg" id="106" name="Google Shape;106;p17"/>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107" name="Google Shape;107;p17"/>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8" name="Google Shape;108;p17"/>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9" name="Google Shape;109;p17"/>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0" name="Google Shape;110;p17"/>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7"/>
          <p:cNvSpPr/>
          <p:nvPr/>
        </p:nvSpPr>
        <p:spPr>
          <a:xfrm>
            <a:off x="7281332" y="222248"/>
            <a:ext cx="352778" cy="216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7"/>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and Content">
  <p:cSld name="7_Title and Content">
    <p:spTree>
      <p:nvGrpSpPr>
        <p:cNvPr id="113" name="Shape 113"/>
        <p:cNvGrpSpPr/>
        <p:nvPr/>
      </p:nvGrpSpPr>
      <p:grpSpPr>
        <a:xfrm>
          <a:off x="0" y="0"/>
          <a:ext cx="0" cy="0"/>
          <a:chOff x="0" y="0"/>
          <a:chExt cx="0" cy="0"/>
        </a:xfrm>
      </p:grpSpPr>
      <p:pic>
        <p:nvPicPr>
          <p:cNvPr descr="2.jpg" id="114" name="Google Shape;114;p18"/>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115" name="Google Shape;115;p18"/>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6" name="Google Shape;116;p18"/>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7" name="Google Shape;117;p18"/>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8"/>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and Content">
  <p:cSld name="8_Title and Content">
    <p:spTree>
      <p:nvGrpSpPr>
        <p:cNvPr id="119" name="Shape 119"/>
        <p:cNvGrpSpPr/>
        <p:nvPr/>
      </p:nvGrpSpPr>
      <p:grpSpPr>
        <a:xfrm>
          <a:off x="0" y="0"/>
          <a:ext cx="0" cy="0"/>
          <a:chOff x="0" y="0"/>
          <a:chExt cx="0" cy="0"/>
        </a:xfrm>
      </p:grpSpPr>
      <p:pic>
        <p:nvPicPr>
          <p:cNvPr descr="2.jpg" id="120" name="Google Shape;120;p19"/>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121" name="Google Shape;121;p19"/>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2" name="Google Shape;122;p19"/>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3" name="Google Shape;123;p19"/>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and Content">
  <p:cSld name="9_Title and Content">
    <p:spTree>
      <p:nvGrpSpPr>
        <p:cNvPr id="125" name="Shape 125"/>
        <p:cNvGrpSpPr/>
        <p:nvPr/>
      </p:nvGrpSpPr>
      <p:grpSpPr>
        <a:xfrm>
          <a:off x="0" y="0"/>
          <a:ext cx="0" cy="0"/>
          <a:chOff x="0" y="0"/>
          <a:chExt cx="0" cy="0"/>
        </a:xfrm>
      </p:grpSpPr>
      <p:pic>
        <p:nvPicPr>
          <p:cNvPr descr="Ignitee PPT TEMP_2.jpg" id="126" name="Google Shape;126;p20"/>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127" name="Google Shape;127;p20"/>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8" name="Google Shape;128;p20"/>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29" name="Google Shape;129;p20"/>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0"/>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8" name="Shape 18"/>
        <p:cNvGrpSpPr/>
        <p:nvPr/>
      </p:nvGrpSpPr>
      <p:grpSpPr>
        <a:xfrm>
          <a:off x="0" y="0"/>
          <a:ext cx="0" cy="0"/>
          <a:chOff x="0" y="0"/>
          <a:chExt cx="0" cy="0"/>
        </a:xfrm>
      </p:grpSpPr>
      <p:sp>
        <p:nvSpPr>
          <p:cNvPr id="19" name="Google Shape;19;p3"/>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0_Title and Content">
  <p:cSld name="10_Title and Content">
    <p:spTree>
      <p:nvGrpSpPr>
        <p:cNvPr id="131" name="Shape 131"/>
        <p:cNvGrpSpPr/>
        <p:nvPr/>
      </p:nvGrpSpPr>
      <p:grpSpPr>
        <a:xfrm>
          <a:off x="0" y="0"/>
          <a:ext cx="0" cy="0"/>
          <a:chOff x="0" y="0"/>
          <a:chExt cx="0" cy="0"/>
        </a:xfrm>
      </p:grpSpPr>
      <p:pic>
        <p:nvPicPr>
          <p:cNvPr descr="2.jpg" id="132" name="Google Shape;132;p21"/>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133" name="Google Shape;133;p21"/>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4" name="Google Shape;134;p21"/>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5" name="Google Shape;135;p21"/>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6" name="Google Shape;136;p21"/>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Title and Content">
  <p:cSld name="11_Title and Content">
    <p:spTree>
      <p:nvGrpSpPr>
        <p:cNvPr id="137" name="Shape 137"/>
        <p:cNvGrpSpPr/>
        <p:nvPr/>
      </p:nvGrpSpPr>
      <p:grpSpPr>
        <a:xfrm>
          <a:off x="0" y="0"/>
          <a:ext cx="0" cy="0"/>
          <a:chOff x="0" y="0"/>
          <a:chExt cx="0" cy="0"/>
        </a:xfrm>
      </p:grpSpPr>
      <p:pic>
        <p:nvPicPr>
          <p:cNvPr descr="2.jpg" id="138" name="Google Shape;138;p22"/>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139" name="Google Shape;139;p22"/>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0" name="Google Shape;140;p22"/>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1" name="Google Shape;141;p22"/>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2"/>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2_Title and Content">
  <p:cSld name="12_Title and Content">
    <p:spTree>
      <p:nvGrpSpPr>
        <p:cNvPr id="143" name="Shape 143"/>
        <p:cNvGrpSpPr/>
        <p:nvPr/>
      </p:nvGrpSpPr>
      <p:grpSpPr>
        <a:xfrm>
          <a:off x="0" y="0"/>
          <a:ext cx="0" cy="0"/>
          <a:chOff x="0" y="0"/>
          <a:chExt cx="0" cy="0"/>
        </a:xfrm>
      </p:grpSpPr>
      <p:pic>
        <p:nvPicPr>
          <p:cNvPr descr="2.jpg" id="144" name="Google Shape;144;p23"/>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145" name="Google Shape;145;p23"/>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6" name="Google Shape;146;p23"/>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7" name="Google Shape;147;p23"/>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3"/>
          <p:cNvSpPr/>
          <p:nvPr/>
        </p:nvSpPr>
        <p:spPr>
          <a:xfrm>
            <a:off x="7281332" y="222248"/>
            <a:ext cx="352778" cy="216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23"/>
          <p:cNvSpPr txBox="1"/>
          <p:nvPr>
            <p:ph idx="1" type="body"/>
          </p:nvPr>
        </p:nvSpPr>
        <p:spPr>
          <a:xfrm>
            <a:off x="1481137" y="2138361"/>
            <a:ext cx="6435725" cy="1121568"/>
          </a:xfrm>
          <a:prstGeom prst="rect">
            <a:avLst/>
          </a:prstGeom>
          <a:noFill/>
          <a:ln>
            <a:noFill/>
          </a:ln>
        </p:spPr>
        <p:txBody>
          <a:bodyPr anchorCtr="0" anchor="t" bIns="91425" lIns="91425" spcFirstLastPara="1" rIns="91425" wrap="square" tIns="91425"/>
          <a:lstStyle>
            <a:lvl1pPr indent="-228600" lvl="0" marL="457200" marR="0" algn="ctr">
              <a:lnSpc>
                <a:spcPct val="100000"/>
              </a:lnSpc>
              <a:spcBef>
                <a:spcPts val="700"/>
              </a:spcBef>
              <a:spcAft>
                <a:spcPts val="0"/>
              </a:spcAft>
              <a:buClr>
                <a:schemeClr val="dk2"/>
              </a:buClr>
              <a:buSzPts val="3500"/>
              <a:buFont typeface="Arial"/>
              <a:buNone/>
              <a:defRPr b="1" i="0" sz="3500" u="none" cap="none" strike="noStrike">
                <a:solidFill>
                  <a:schemeClr val="dk2"/>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0" name="Shape 150"/>
        <p:cNvGrpSpPr/>
        <p:nvPr/>
      </p:nvGrpSpPr>
      <p:grpSpPr>
        <a:xfrm>
          <a:off x="0" y="0"/>
          <a:ext cx="0" cy="0"/>
          <a:chOff x="0" y="0"/>
          <a:chExt cx="0" cy="0"/>
        </a:xfrm>
      </p:grpSpPr>
      <p:sp>
        <p:nvSpPr>
          <p:cNvPr id="151" name="Google Shape;151;p24"/>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52" name="Google Shape;152;p24"/>
          <p:cNvSpPr txBox="1"/>
          <p:nvPr>
            <p:ph idx="1" type="body"/>
          </p:nvPr>
        </p:nvSpPr>
        <p:spPr>
          <a:xfrm>
            <a:off x="280559" y="985779"/>
            <a:ext cx="4215239" cy="3608842"/>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3" name="Google Shape;153;p24"/>
          <p:cNvSpPr txBox="1"/>
          <p:nvPr>
            <p:ph idx="2" type="body"/>
          </p:nvPr>
        </p:nvSpPr>
        <p:spPr>
          <a:xfrm>
            <a:off x="4648198" y="985779"/>
            <a:ext cx="4196783" cy="3608841"/>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4" name="Google Shape;154;p24"/>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5" name="Google Shape;155;p24"/>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6" name="Google Shape;156;p24"/>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7" name="Shape 157"/>
        <p:cNvGrpSpPr/>
        <p:nvPr/>
      </p:nvGrpSpPr>
      <p:grpSpPr>
        <a:xfrm>
          <a:off x="0" y="0"/>
          <a:ext cx="0" cy="0"/>
          <a:chOff x="0" y="0"/>
          <a:chExt cx="0" cy="0"/>
        </a:xfrm>
      </p:grpSpPr>
      <p:sp>
        <p:nvSpPr>
          <p:cNvPr id="158" name="Google Shape;158;p25"/>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59" name="Google Shape;159;p25"/>
          <p:cNvSpPr txBox="1"/>
          <p:nvPr>
            <p:ph idx="1" type="body"/>
          </p:nvPr>
        </p:nvSpPr>
        <p:spPr>
          <a:xfrm>
            <a:off x="280559" y="963041"/>
            <a:ext cx="4216828" cy="479820"/>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0" name="Google Shape;160;p25"/>
          <p:cNvSpPr txBox="1"/>
          <p:nvPr>
            <p:ph idx="2" type="body"/>
          </p:nvPr>
        </p:nvSpPr>
        <p:spPr>
          <a:xfrm>
            <a:off x="280559" y="1442863"/>
            <a:ext cx="4216828" cy="3198052"/>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1" name="Google Shape;161;p25"/>
          <p:cNvSpPr txBox="1"/>
          <p:nvPr>
            <p:ph idx="3" type="body"/>
          </p:nvPr>
        </p:nvSpPr>
        <p:spPr>
          <a:xfrm>
            <a:off x="4645025" y="963041"/>
            <a:ext cx="4199958" cy="479820"/>
          </a:xfrm>
          <a:prstGeom prst="rect">
            <a:avLst/>
          </a:prstGeom>
          <a:noFill/>
          <a:ln>
            <a:noFill/>
          </a:ln>
        </p:spPr>
        <p:txBody>
          <a:bodyPr anchorCtr="0" anchor="b" bIns="91425" lIns="91425" spcFirstLastPara="1" rIns="91425" wrap="square" tIns="91425"/>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62" name="Google Shape;162;p25"/>
          <p:cNvSpPr txBox="1"/>
          <p:nvPr>
            <p:ph idx="4" type="body"/>
          </p:nvPr>
        </p:nvSpPr>
        <p:spPr>
          <a:xfrm>
            <a:off x="4645025" y="1442863"/>
            <a:ext cx="4199958" cy="3198052"/>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63" name="Google Shape;163;p25"/>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4" name="Google Shape;164;p25"/>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5" name="Google Shape;165;p25"/>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6" name="Shape 166"/>
        <p:cNvGrpSpPr/>
        <p:nvPr/>
      </p:nvGrpSpPr>
      <p:grpSpPr>
        <a:xfrm>
          <a:off x="0" y="0"/>
          <a:ext cx="0" cy="0"/>
          <a:chOff x="0" y="0"/>
          <a:chExt cx="0" cy="0"/>
        </a:xfrm>
      </p:grpSpPr>
      <p:sp>
        <p:nvSpPr>
          <p:cNvPr id="167" name="Google Shape;167;p26"/>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68" name="Google Shape;168;p26"/>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9" name="Google Shape;169;p26"/>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0" name="Google Shape;170;p26"/>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04786"/>
            <a:ext cx="3008313" cy="871536"/>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73" name="Google Shape;173;p27"/>
          <p:cNvSpPr txBox="1"/>
          <p:nvPr>
            <p:ph idx="1" type="body"/>
          </p:nvPr>
        </p:nvSpPr>
        <p:spPr>
          <a:xfrm>
            <a:off x="3575050" y="204786"/>
            <a:ext cx="5111750" cy="4389834"/>
          </a:xfrm>
          <a:prstGeom prst="rect">
            <a:avLst/>
          </a:prstGeom>
          <a:noFill/>
          <a:ln>
            <a:noFill/>
          </a:ln>
        </p:spPr>
        <p:txBody>
          <a:bodyPr anchorCtr="0" anchor="t" bIns="91425" lIns="91425" spcFirstLastPara="1" rIns="91425" wrap="square" tIns="91425"/>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4" name="Google Shape;174;p27"/>
          <p:cNvSpPr txBox="1"/>
          <p:nvPr>
            <p:ph idx="2" type="body"/>
          </p:nvPr>
        </p:nvSpPr>
        <p:spPr>
          <a:xfrm>
            <a:off x="457200" y="1076325"/>
            <a:ext cx="3008313" cy="3518296"/>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75" name="Google Shape;175;p27"/>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6" name="Google Shape;176;p27"/>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77" name="Google Shape;177;p27"/>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78" name="Shape 178"/>
        <p:cNvGrpSpPr/>
        <p:nvPr/>
      </p:nvGrpSpPr>
      <p:grpSpPr>
        <a:xfrm>
          <a:off x="0" y="0"/>
          <a:ext cx="0" cy="0"/>
          <a:chOff x="0" y="0"/>
          <a:chExt cx="0" cy="0"/>
        </a:xfrm>
      </p:grpSpPr>
      <p:sp>
        <p:nvSpPr>
          <p:cNvPr id="179" name="Google Shape;179;p28"/>
          <p:cNvSpPr txBox="1"/>
          <p:nvPr>
            <p:ph type="title"/>
          </p:nvPr>
        </p:nvSpPr>
        <p:spPr>
          <a:xfrm>
            <a:off x="1792288" y="3600450"/>
            <a:ext cx="5486399" cy="425053"/>
          </a:xfrm>
          <a:prstGeom prst="rect">
            <a:avLst/>
          </a:prstGeom>
          <a:noFill/>
          <a:ln>
            <a:noFill/>
          </a:ln>
        </p:spPr>
        <p:txBody>
          <a:bodyPr anchorCtr="0" anchor="b" bIns="91425" lIns="91425" spcFirstLastPara="1" rIns="91425" wrap="square" tIns="91425"/>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80" name="Google Shape;180;p28"/>
          <p:cNvSpPr/>
          <p:nvPr>
            <p:ph idx="2" type="pic"/>
          </p:nvPr>
        </p:nvSpPr>
        <p:spPr>
          <a:xfrm>
            <a:off x="1792288" y="459581"/>
            <a:ext cx="5486399" cy="3086098"/>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1" name="Google Shape;181;p28"/>
          <p:cNvSpPr txBox="1"/>
          <p:nvPr>
            <p:ph idx="1" type="body"/>
          </p:nvPr>
        </p:nvSpPr>
        <p:spPr>
          <a:xfrm>
            <a:off x="1792288" y="4025503"/>
            <a:ext cx="5486399" cy="603645"/>
          </a:xfrm>
          <a:prstGeom prst="rect">
            <a:avLst/>
          </a:prstGeom>
          <a:noFill/>
          <a:ln>
            <a:noFill/>
          </a:ln>
        </p:spPr>
        <p:txBody>
          <a:bodyPr anchorCtr="0" anchor="t" bIns="91425" lIns="91425" spcFirstLastPara="1" rIns="91425" wrap="square" tIns="91425"/>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82" name="Google Shape;182;p28"/>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3" name="Google Shape;183;p28"/>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4" name="Google Shape;184;p28"/>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85" name="Shape 185"/>
        <p:cNvGrpSpPr/>
        <p:nvPr/>
      </p:nvGrpSpPr>
      <p:grpSpPr>
        <a:xfrm>
          <a:off x="0" y="0"/>
          <a:ext cx="0" cy="0"/>
          <a:chOff x="0" y="0"/>
          <a:chExt cx="0" cy="0"/>
        </a:xfrm>
      </p:grpSpPr>
      <p:sp>
        <p:nvSpPr>
          <p:cNvPr id="186" name="Google Shape;186;p29"/>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87" name="Google Shape;187;p29"/>
          <p:cNvSpPr txBox="1"/>
          <p:nvPr>
            <p:ph idx="1" type="body"/>
          </p:nvPr>
        </p:nvSpPr>
        <p:spPr>
          <a:xfrm rot="5400000">
            <a:off x="2747272" y="-1503086"/>
            <a:ext cx="3630993" cy="8564424"/>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8" name="Google Shape;188;p29"/>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89" name="Google Shape;189;p29"/>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0" name="Google Shape;190;p29"/>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91" name="Shape 191"/>
        <p:cNvGrpSpPr/>
        <p:nvPr/>
      </p:nvGrpSpPr>
      <p:grpSpPr>
        <a:xfrm>
          <a:off x="0" y="0"/>
          <a:ext cx="0" cy="0"/>
          <a:chOff x="0" y="0"/>
          <a:chExt cx="0" cy="0"/>
        </a:xfrm>
      </p:grpSpPr>
      <p:sp>
        <p:nvSpPr>
          <p:cNvPr id="192" name="Google Shape;192;p30"/>
          <p:cNvSpPr txBox="1"/>
          <p:nvPr>
            <p:ph type="title"/>
          </p:nvPr>
        </p:nvSpPr>
        <p:spPr>
          <a:xfrm rot="5400000">
            <a:off x="5463776" y="1371599"/>
            <a:ext cx="4388642" cy="20574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93" name="Google Shape;193;p30"/>
          <p:cNvSpPr txBox="1"/>
          <p:nvPr>
            <p:ph idx="1" type="body"/>
          </p:nvPr>
        </p:nvSpPr>
        <p:spPr>
          <a:xfrm rot="5400000">
            <a:off x="1272777" y="-609599"/>
            <a:ext cx="4388642" cy="6019798"/>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4" name="Google Shape;194;p30"/>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5" name="Google Shape;195;p30"/>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96" name="Google Shape;196;p30"/>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5" name="Google Shape;25;p4"/>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3" name="Shape 33"/>
        <p:cNvGrpSpPr/>
        <p:nvPr/>
      </p:nvGrpSpPr>
      <p:grpSpPr>
        <a:xfrm>
          <a:off x="0" y="0"/>
          <a:ext cx="0" cy="0"/>
          <a:chOff x="0" y="0"/>
          <a:chExt cx="0" cy="0"/>
        </a:xfrm>
      </p:grpSpPr>
      <p:sp>
        <p:nvSpPr>
          <p:cNvPr descr="1" id="34" name="Google Shape;34;p6"/>
          <p:cNvSpPr/>
          <p:nvPr/>
        </p:nvSpPr>
        <p:spPr>
          <a:xfrm>
            <a:off x="0" y="0"/>
            <a:ext cx="9142413" cy="5143499"/>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6"/>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6" name="Google Shape;36;p6"/>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39" name="Shape 39"/>
        <p:cNvGrpSpPr/>
        <p:nvPr/>
      </p:nvGrpSpPr>
      <p:grpSpPr>
        <a:xfrm>
          <a:off x="0" y="0"/>
          <a:ext cx="0" cy="0"/>
          <a:chOff x="0" y="0"/>
          <a:chExt cx="0" cy="0"/>
        </a:xfrm>
      </p:grpSpPr>
      <p:pic>
        <p:nvPicPr>
          <p:cNvPr descr="1.jpg" id="40" name="Google Shape;40;p7"/>
          <p:cNvPicPr preferRelativeResize="0"/>
          <p:nvPr/>
        </p:nvPicPr>
        <p:blipFill rotWithShape="1">
          <a:blip r:embed="rId2">
            <a:alphaModFix/>
          </a:blip>
          <a:srcRect b="0" l="0" r="0" t="0"/>
          <a:stretch/>
        </p:blipFill>
        <p:spPr>
          <a:xfrm>
            <a:off x="0" y="0"/>
            <a:ext cx="9142476" cy="5143499"/>
          </a:xfrm>
          <a:prstGeom prst="rect">
            <a:avLst/>
          </a:prstGeom>
          <a:noFill/>
          <a:ln>
            <a:noFill/>
          </a:ln>
        </p:spPr>
      </p:pic>
      <p:sp>
        <p:nvSpPr>
          <p:cNvPr id="41" name="Google Shape;41;p7"/>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2" name="Google Shape;42;p7"/>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45" name="Shape 45"/>
        <p:cNvGrpSpPr/>
        <p:nvPr/>
      </p:nvGrpSpPr>
      <p:grpSpPr>
        <a:xfrm>
          <a:off x="0" y="0"/>
          <a:ext cx="0" cy="0"/>
          <a:chOff x="0" y="0"/>
          <a:chExt cx="0" cy="0"/>
        </a:xfrm>
      </p:grpSpPr>
      <p:pic>
        <p:nvPicPr>
          <p:cNvPr descr="Ignitee PPT TEMP_1.jpg" id="46" name="Google Shape;46;p8"/>
          <p:cNvPicPr preferRelativeResize="0"/>
          <p:nvPr/>
        </p:nvPicPr>
        <p:blipFill rotWithShape="1">
          <a:blip r:embed="rId2">
            <a:alphaModFix/>
          </a:blip>
          <a:srcRect b="0" l="0" r="0" t="0"/>
          <a:stretch/>
        </p:blipFill>
        <p:spPr>
          <a:xfrm>
            <a:off x="1522" y="0"/>
            <a:ext cx="9142476" cy="5143499"/>
          </a:xfrm>
          <a:prstGeom prst="rect">
            <a:avLst/>
          </a:prstGeom>
          <a:noFill/>
          <a:ln>
            <a:noFill/>
          </a:ln>
        </p:spPr>
      </p:pic>
      <p:sp>
        <p:nvSpPr>
          <p:cNvPr id="47" name="Google Shape;47;p8"/>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8" name="Google Shape;48;p8"/>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51" name="Shape 51"/>
        <p:cNvGrpSpPr/>
        <p:nvPr/>
      </p:nvGrpSpPr>
      <p:grpSpPr>
        <a:xfrm>
          <a:off x="0" y="0"/>
          <a:ext cx="0" cy="0"/>
          <a:chOff x="0" y="0"/>
          <a:chExt cx="0" cy="0"/>
        </a:xfrm>
      </p:grpSpPr>
      <p:pic>
        <p:nvPicPr>
          <p:cNvPr descr="1.jpg" id="52" name="Google Shape;52;p9"/>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53" name="Google Shape;53;p9"/>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4" name="Google Shape;54;p9"/>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6" name="Google Shape;56;p9"/>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57" name="Shape 57"/>
        <p:cNvGrpSpPr/>
        <p:nvPr/>
      </p:nvGrpSpPr>
      <p:grpSpPr>
        <a:xfrm>
          <a:off x="0" y="0"/>
          <a:ext cx="0" cy="0"/>
          <a:chOff x="0" y="0"/>
          <a:chExt cx="0" cy="0"/>
        </a:xfrm>
      </p:grpSpPr>
      <p:pic>
        <p:nvPicPr>
          <p:cNvPr descr="1.jpg" id="58" name="Google Shape;58;p10"/>
          <p:cNvPicPr preferRelativeResize="0"/>
          <p:nvPr/>
        </p:nvPicPr>
        <p:blipFill rotWithShape="1">
          <a:blip r:embed="rId2">
            <a:alphaModFix/>
          </a:blip>
          <a:srcRect b="0" l="0" r="0" t="0"/>
          <a:stretch/>
        </p:blipFill>
        <p:spPr>
          <a:xfrm>
            <a:off x="0" y="0"/>
            <a:ext cx="9141968" cy="5143499"/>
          </a:xfrm>
          <a:prstGeom prst="rect">
            <a:avLst/>
          </a:prstGeom>
          <a:noFill/>
          <a:ln>
            <a:noFill/>
          </a:ln>
        </p:spPr>
      </p:pic>
      <p:sp>
        <p:nvSpPr>
          <p:cNvPr id="59" name="Google Shape;59;p10"/>
          <p:cNvSpPr txBox="1"/>
          <p:nvPr>
            <p:ph idx="1" type="subTitle"/>
          </p:nvPr>
        </p:nvSpPr>
        <p:spPr>
          <a:xfrm>
            <a:off x="1371600" y="2914650"/>
            <a:ext cx="6400799" cy="674030"/>
          </a:xfrm>
          <a:prstGeom prst="rect">
            <a:avLst/>
          </a:prstGeom>
          <a:noFill/>
          <a:ln>
            <a:noFill/>
          </a:ln>
        </p:spPr>
        <p:txBody>
          <a:bodyPr anchorCtr="0" anchor="t" bIns="91425" lIns="91425" spcFirstLastPara="1" rIns="91425" wrap="square" tIns="91425"/>
          <a:lstStyle>
            <a:lvl1pPr lvl="0"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60" name="Google Shape;60;p10"/>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theme" Target="../theme/theme2.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2.jpg" id="6" name="Google Shape;6;p1"/>
          <p:cNvPicPr preferRelativeResize="0"/>
          <p:nvPr/>
        </p:nvPicPr>
        <p:blipFill rotWithShape="1">
          <a:blip r:embed="rId1">
            <a:alphaModFix/>
          </a:blip>
          <a:srcRect b="0" l="0" r="0" t="0"/>
          <a:stretch/>
        </p:blipFill>
        <p:spPr>
          <a:xfrm>
            <a:off x="1522" y="0"/>
            <a:ext cx="9142476" cy="5143499"/>
          </a:xfrm>
          <a:prstGeom prst="rect">
            <a:avLst/>
          </a:prstGeom>
          <a:noFill/>
          <a:ln>
            <a:noFill/>
          </a:ln>
        </p:spPr>
      </p:pic>
      <p:sp>
        <p:nvSpPr>
          <p:cNvPr id="7" name="Google Shape;7;p1"/>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8" name="Google Shape;8;p1"/>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67262"/>
            <a:ext cx="2133598" cy="273842"/>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2"/>
            <a:ext cx="2895600" cy="273842"/>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53200" y="4767262"/>
            <a:ext cx="2133598" cy="2738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mozilla.org/en-US/docs/Web_Audio_API" TargetMode="External"/><Relationship Id="rId4" Type="http://schemas.openxmlformats.org/officeDocument/2006/relationships/hyperlink" Target="https://developer.mozilla.org/en-US/docs/Web/API/Geolocation/Using_geolocation" TargetMode="External"/><Relationship Id="rId5" Type="http://schemas.openxmlformats.org/officeDocument/2006/relationships/hyperlink" Target="https://developer.mozilla.org/en-US/docs/Web/API/Web_Storage_API" TargetMode="External"/><Relationship Id="rId6" Type="http://schemas.openxmlformats.org/officeDocument/2006/relationships/hyperlink" Target="https://www.html5rocks.com/en/tutorials/pagevisibility/intro/" TargetMode="External"/><Relationship Id="rId7" Type="http://schemas.openxmlformats.org/officeDocument/2006/relationships/hyperlink" Target="http://www.w3.org/TR/vibr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tile algn="tl" flip="none" tx="0" sx="100000" ty="0" sy="100000"/>
        </a:blipFill>
      </p:bgPr>
    </p:bg>
    <p:spTree>
      <p:nvGrpSpPr>
        <p:cNvPr id="200" name="Shape 200"/>
        <p:cNvGrpSpPr/>
        <p:nvPr/>
      </p:nvGrpSpPr>
      <p:grpSpPr>
        <a:xfrm>
          <a:off x="0" y="0"/>
          <a:ext cx="0" cy="0"/>
          <a:chOff x="0" y="0"/>
          <a:chExt cx="0" cy="0"/>
        </a:xfrm>
      </p:grpSpPr>
      <p:sp>
        <p:nvSpPr>
          <p:cNvPr id="201" name="Google Shape;201;p31"/>
          <p:cNvSpPr txBox="1"/>
          <p:nvPr/>
        </p:nvSpPr>
        <p:spPr>
          <a:xfrm>
            <a:off x="1416423" y="636495"/>
            <a:ext cx="635597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A5A5A5"/>
              </a:buClr>
              <a:buSzPts val="3600"/>
              <a:buFont typeface="Arial"/>
              <a:buNone/>
            </a:pPr>
            <a:r>
              <a:rPr b="1" i="0" lang="en" sz="3600" u="none" cap="none" strike="noStrike">
                <a:solidFill>
                  <a:srgbClr val="A5A5A5"/>
                </a:solidFill>
                <a:latin typeface="Arial"/>
                <a:ea typeface="Arial"/>
                <a:cs typeface="Arial"/>
                <a:sym typeface="Arial"/>
              </a:rPr>
              <a:t>Introduction to HTML/CSS</a:t>
            </a:r>
            <a:endParaRPr b="0" i="0" sz="3600" u="none" cap="none" strike="noStrike">
              <a:solidFill>
                <a:srgbClr val="A5A5A5"/>
              </a:solidFill>
              <a:latin typeface="Arial"/>
              <a:ea typeface="Arial"/>
              <a:cs typeface="Arial"/>
              <a:sym typeface="Arial"/>
            </a:endParaRPr>
          </a:p>
        </p:txBody>
      </p:sp>
      <p:sp>
        <p:nvSpPr>
          <p:cNvPr id="202" name="Google Shape;202;p31"/>
          <p:cNvSpPr txBox="1"/>
          <p:nvPr/>
        </p:nvSpPr>
        <p:spPr>
          <a:xfrm>
            <a:off x="7288307" y="3505201"/>
            <a:ext cx="1775011" cy="5232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A5A5A5"/>
              </a:buClr>
              <a:buSzPts val="1400"/>
              <a:buFont typeface="Arial"/>
              <a:buChar char="-"/>
            </a:pPr>
            <a:r>
              <a:rPr b="0" i="0" lang="en" sz="1400" u="none" cap="none" strike="noStrike">
                <a:solidFill>
                  <a:srgbClr val="A5A5A5"/>
                </a:solidFill>
                <a:latin typeface="Arial"/>
                <a:ea typeface="Arial"/>
                <a:cs typeface="Arial"/>
                <a:sym typeface="Arial"/>
              </a:rPr>
              <a:t>Kunal Kashyap</a:t>
            </a:r>
            <a:endParaRPr b="0" i="0" sz="1400" u="none" cap="none" strike="noStrike">
              <a:solidFill>
                <a:srgbClr val="A5A5A5"/>
              </a:solidFill>
              <a:latin typeface="Arial"/>
              <a:ea typeface="Arial"/>
              <a:cs typeface="Arial"/>
              <a:sym typeface="Arial"/>
            </a:endParaRPr>
          </a:p>
          <a:p>
            <a:pPr indent="-285750" lvl="0" marL="285750" marR="0" rtl="0" algn="l">
              <a:lnSpc>
                <a:spcPct val="100000"/>
              </a:lnSpc>
              <a:spcBef>
                <a:spcPts val="0"/>
              </a:spcBef>
              <a:spcAft>
                <a:spcPts val="0"/>
              </a:spcAft>
              <a:buClr>
                <a:srgbClr val="A5A5A5"/>
              </a:buClr>
              <a:buSzPts val="1400"/>
              <a:buFont typeface="Arial"/>
              <a:buChar char="-"/>
            </a:pPr>
            <a:r>
              <a:rPr b="0" i="0" lang="en" sz="1400" u="none" cap="none" strike="noStrike">
                <a:solidFill>
                  <a:srgbClr val="A5A5A5"/>
                </a:solidFill>
                <a:latin typeface="Arial"/>
                <a:ea typeface="Arial"/>
                <a:cs typeface="Arial"/>
                <a:sym typeface="Arial"/>
              </a:rPr>
              <a:t>Arushi Shukla</a:t>
            </a:r>
            <a:endParaRPr b="0" i="0" sz="1400" u="none" cap="none" strike="noStrike">
              <a:solidFill>
                <a:srgbClr val="A5A5A5"/>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280559" y="112593"/>
            <a:ext cx="8564424" cy="47084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HTML Headings</a:t>
            </a:r>
            <a:endParaRPr/>
          </a:p>
        </p:txBody>
      </p:sp>
      <p:sp>
        <p:nvSpPr>
          <p:cNvPr id="256" name="Google Shape;256;p40"/>
          <p:cNvSpPr txBox="1"/>
          <p:nvPr>
            <p:ph idx="1" type="body"/>
          </p:nvPr>
        </p:nvSpPr>
        <p:spPr>
          <a:xfrm>
            <a:off x="280548" y="583449"/>
            <a:ext cx="8564399" cy="398489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Headings are defined with the &lt;h1&gt; to &lt;h6&gt; tags.</a:t>
            </a:r>
            <a:endParaRPr/>
          </a:p>
          <a:p>
            <a:pPr indent="0" lvl="0" marL="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&lt;h1&gt; defines the most important heading. &lt;h6&gt; defines the least important heading.</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	Samples of the six heading types:</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&lt;H1&gt;Level-1 (H1)&lt;/H1&gt;</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&lt;H2 &gt;Level-2 (H2)&lt;/H2&gt;</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&lt;H3&gt;Level-3 (H3)&lt;/H3&gt;</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&lt;H4 &gt;Level-4 (H4)&lt;/H4&gt;</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&lt;H5&gt;Level-5 (H5)&lt;/H5&gt;</a:t>
            </a:r>
            <a:endParaRPr/>
          </a:p>
          <a:p>
            <a:pPr indent="-342900" lvl="0" marL="34290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&lt;H6&gt;Level-6 (H6)&lt;/H6&gt;</a:t>
            </a:r>
            <a:endParaRPr/>
          </a:p>
          <a:p>
            <a:pPr indent="-342900" lvl="0" marL="34290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280559" y="153535"/>
            <a:ext cx="8564424" cy="55273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Calibri"/>
              <a:buNone/>
            </a:pPr>
            <a:br>
              <a:rPr b="0" i="0" lang="en" sz="2800" u="none" cap="none" strike="noStrike">
                <a:solidFill>
                  <a:schemeClr val="dk1"/>
                </a:solidFill>
                <a:latin typeface="Calibri"/>
                <a:ea typeface="Calibri"/>
                <a:cs typeface="Calibri"/>
                <a:sym typeface="Calibri"/>
              </a:rPr>
            </a:br>
            <a:br>
              <a:rPr b="0" i="0" lang="en" sz="2800" u="none" cap="none" strike="noStrike">
                <a:solidFill>
                  <a:schemeClr val="dk1"/>
                </a:solidFill>
                <a:latin typeface="Calibri"/>
                <a:ea typeface="Calibri"/>
                <a:cs typeface="Calibri"/>
                <a:sym typeface="Calibri"/>
              </a:rPr>
            </a:br>
            <a:r>
              <a:rPr b="1" i="0" lang="en" sz="3600" u="none" cap="none" strike="noStrike">
                <a:solidFill>
                  <a:schemeClr val="dk1"/>
                </a:solidFill>
                <a:latin typeface="Calibri"/>
                <a:ea typeface="Calibri"/>
                <a:cs typeface="Calibri"/>
                <a:sym typeface="Calibri"/>
              </a:rPr>
              <a:t>HTML Paragraphs</a:t>
            </a:r>
            <a:br>
              <a:rPr b="0" i="0" lang="en" sz="2800" u="none" cap="none" strike="noStrike">
                <a:solidFill>
                  <a:schemeClr val="dk1"/>
                </a:solidFill>
                <a:latin typeface="Calibri"/>
                <a:ea typeface="Calibri"/>
                <a:cs typeface="Calibri"/>
                <a:sym typeface="Calibri"/>
              </a:rPr>
            </a:br>
            <a:br>
              <a:rPr b="1" i="0" lang="en" sz="2800" u="none" cap="none" strike="noStrike">
                <a:solidFill>
                  <a:schemeClr val="dk1"/>
                </a:solidFill>
                <a:latin typeface="Calibri"/>
                <a:ea typeface="Calibri"/>
                <a:cs typeface="Calibri"/>
                <a:sym typeface="Calibri"/>
              </a:rPr>
            </a:br>
            <a:endParaRPr b="1" i="0" sz="2800" u="none" cap="none" strike="noStrike">
              <a:solidFill>
                <a:schemeClr val="dk1"/>
              </a:solidFill>
              <a:latin typeface="Calibri"/>
              <a:ea typeface="Calibri"/>
              <a:cs typeface="Calibri"/>
              <a:sym typeface="Calibri"/>
            </a:endParaRPr>
          </a:p>
        </p:txBody>
      </p:sp>
      <p:sp>
        <p:nvSpPr>
          <p:cNvPr id="262" name="Google Shape;262;p41"/>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The HTML &lt;p&gt; element defines a paragraph.</a:t>
            </a:r>
            <a:endParaRPr/>
          </a:p>
          <a:p>
            <a:pPr indent="-457200" lvl="0" marL="4572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457200" lvl="0" marL="457200" marR="0" rtl="0" algn="l">
              <a:lnSpc>
                <a:spcPct val="100000"/>
              </a:lnSpc>
              <a:spcBef>
                <a:spcPts val="48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Example:</a:t>
            </a:r>
            <a:endParaRPr/>
          </a:p>
          <a:p>
            <a:pPr indent="-457200" lvl="0" marL="4572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&lt;p&gt;This is a paragraph&lt;/p&gt;</a:t>
            </a:r>
            <a:endParaRPr/>
          </a:p>
          <a:p>
            <a:pPr indent="-457200" lvl="0" marL="4572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&lt;p&gt;This is another paragraph&lt;/p&gt;</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idx="1" type="body"/>
          </p:nvPr>
        </p:nvSpPr>
        <p:spPr>
          <a:xfrm>
            <a:off x="280559" y="662331"/>
            <a:ext cx="8564424" cy="393229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HTML links are hyperlinks.</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A hyperlink is a text or an image you can click on, and jump to another document.</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Example:</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&lt;a href="url"&gt;link text&lt;/a&gt;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&lt;a href=" url "&gt; </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&lt;img src="smiley.gif" alt="HTML tutorial" style="width:42px;height:42px;border:0"&gt;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&lt;/a&gt;</a:t>
            </a:r>
            <a:endParaRPr/>
          </a:p>
        </p:txBody>
      </p:sp>
      <p:sp>
        <p:nvSpPr>
          <p:cNvPr id="268" name="Google Shape;268;p42"/>
          <p:cNvSpPr txBox="1"/>
          <p:nvPr>
            <p:ph type="title"/>
          </p:nvPr>
        </p:nvSpPr>
        <p:spPr>
          <a:xfrm>
            <a:off x="409433" y="92121"/>
            <a:ext cx="8435550" cy="4606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HTML Links - Hyperlinks</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280559" y="102359"/>
            <a:ext cx="8564424" cy="39919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HTML Lists</a:t>
            </a:r>
            <a:endParaRPr/>
          </a:p>
        </p:txBody>
      </p:sp>
      <p:sp>
        <p:nvSpPr>
          <p:cNvPr id="274" name="Google Shape;274;p43"/>
          <p:cNvSpPr txBox="1"/>
          <p:nvPr>
            <p:ph idx="1" type="body"/>
          </p:nvPr>
        </p:nvSpPr>
        <p:spPr>
          <a:xfrm>
            <a:off x="280559" y="666789"/>
            <a:ext cx="8564424" cy="36309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Example of an unordered list and an ordered list in HTML:</a:t>
            </a:r>
            <a:endParaRPr/>
          </a:p>
          <a:p>
            <a:pPr indent="0" lvl="0" marL="0" marR="0" rtl="0" algn="l">
              <a:lnSpc>
                <a:spcPct val="90000"/>
              </a:lnSpc>
              <a:spcBef>
                <a:spcPts val="400"/>
              </a:spcBef>
              <a:spcAft>
                <a:spcPts val="0"/>
              </a:spcAft>
              <a:buClr>
                <a:schemeClr val="dk1"/>
              </a:buClr>
              <a:buSzPts val="500"/>
              <a:buFont typeface="Arial"/>
              <a:buNone/>
            </a:pPr>
            <a:r>
              <a:rPr b="1" i="0" lang="en" sz="2000" u="none" cap="none" strike="noStrike">
                <a:solidFill>
                  <a:schemeClr val="dk1"/>
                </a:solidFill>
                <a:latin typeface="Calibri"/>
                <a:ea typeface="Calibri"/>
                <a:cs typeface="Calibri"/>
                <a:sym typeface="Calibri"/>
              </a:rPr>
              <a:t>Unordered List:</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&lt;ul&gt;</a:t>
            </a:r>
            <a:endParaRPr/>
          </a:p>
          <a:p>
            <a:pPr indent="457200" lvl="0" marL="0" marR="0" rtl="0" algn="l">
              <a:lnSpc>
                <a:spcPct val="90000"/>
              </a:lnSpc>
              <a:spcBef>
                <a:spcPts val="400"/>
              </a:spcBef>
              <a:spcAft>
                <a:spcPts val="0"/>
              </a:spcAft>
              <a:buSzPts val="1600"/>
              <a:buNone/>
            </a:pPr>
            <a:r>
              <a:rPr b="0" i="0" lang="en" sz="1600" u="none" cap="none" strike="noStrike">
                <a:solidFill>
                  <a:schemeClr val="dk1"/>
                </a:solidFill>
                <a:latin typeface="Calibri"/>
                <a:ea typeface="Calibri"/>
                <a:cs typeface="Calibri"/>
                <a:sym typeface="Calibri"/>
              </a:rPr>
              <a:t>&lt;li&gt; First item &lt;/li&gt;			 </a:t>
            </a:r>
            <a:endParaRPr/>
          </a:p>
          <a:p>
            <a:pPr indent="0" lvl="0" marL="0" marR="0" rtl="0" algn="l">
              <a:lnSpc>
                <a:spcPct val="90000"/>
              </a:lnSpc>
              <a:spcBef>
                <a:spcPts val="400"/>
              </a:spcBef>
              <a:spcAft>
                <a:spcPts val="0"/>
              </a:spcAft>
              <a:buClr>
                <a:schemeClr val="dk1"/>
              </a:buClr>
              <a:buSzPts val="400"/>
              <a:buFont typeface="Arial"/>
              <a:buNone/>
            </a:pPr>
            <a:r>
              <a:rPr lang="en" sz="1600"/>
              <a:t>          </a:t>
            </a:r>
            <a:r>
              <a:rPr b="0" i="0" lang="en" sz="1600" u="none" cap="none" strike="noStrike">
                <a:solidFill>
                  <a:schemeClr val="dk1"/>
                </a:solidFill>
                <a:latin typeface="Calibri"/>
                <a:ea typeface="Calibri"/>
                <a:cs typeface="Calibri"/>
                <a:sym typeface="Calibri"/>
              </a:rPr>
              <a:t>&lt;li&gt; Second item &lt;/li&gt;			</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400"/>
              <a:buFont typeface="Arial"/>
              <a:buNone/>
            </a:pPr>
            <a:r>
              <a:rPr lang="en" sz="1600"/>
              <a:t>           </a:t>
            </a:r>
            <a:r>
              <a:rPr b="0" i="0" lang="en" sz="1600" u="none" cap="none" strike="noStrike">
                <a:solidFill>
                  <a:schemeClr val="dk1"/>
                </a:solidFill>
                <a:latin typeface="Calibri"/>
                <a:ea typeface="Calibri"/>
                <a:cs typeface="Calibri"/>
                <a:sym typeface="Calibri"/>
              </a:rPr>
              <a:t>&lt;li&gt; Third item &lt;/li&gt; 					</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&lt;/ul&gt;</a:t>
            </a:r>
            <a:endParaRPr/>
          </a:p>
          <a:p>
            <a:pPr indent="0" lvl="0" marL="0" marR="0" rtl="0" algn="l">
              <a:lnSpc>
                <a:spcPct val="90000"/>
              </a:lnSpc>
              <a:spcBef>
                <a:spcPts val="400"/>
              </a:spcBef>
              <a:spcAft>
                <a:spcPts val="0"/>
              </a:spcAft>
              <a:buClr>
                <a:schemeClr val="dk1"/>
              </a:buClr>
              <a:buSzPts val="4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90000"/>
              </a:lnSpc>
              <a:spcBef>
                <a:spcPts val="400"/>
              </a:spcBef>
              <a:spcAft>
                <a:spcPts val="0"/>
              </a:spcAft>
              <a:buClr>
                <a:schemeClr val="dk1"/>
              </a:buClr>
              <a:buSzPts val="400"/>
              <a:buFont typeface="Arial"/>
              <a:buNone/>
            </a:pPr>
            <a:r>
              <a:rPr b="1" i="0" lang="en" sz="1600" u="none" cap="none" strike="noStrike">
                <a:solidFill>
                  <a:schemeClr val="dk1"/>
                </a:solidFill>
                <a:latin typeface="Calibri"/>
                <a:ea typeface="Calibri"/>
                <a:cs typeface="Calibri"/>
                <a:sym typeface="Calibri"/>
              </a:rPr>
              <a:t>Ordered List:</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&lt;ol&gt;</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&lt;li&gt; First item &lt;/li&gt;				</a:t>
            </a:r>
            <a:r>
              <a:rPr b="1" i="0" lang="en" sz="1600" u="none" cap="none" strike="noStrike">
                <a:solidFill>
                  <a:schemeClr val="dk1"/>
                </a:solidFill>
                <a:latin typeface="Calibri"/>
                <a:ea typeface="Calibri"/>
                <a:cs typeface="Calibri"/>
                <a:sym typeface="Calibri"/>
              </a:rPr>
              <a:t>1.</a:t>
            </a:r>
            <a:r>
              <a:rPr b="0" i="0" lang="en" sz="1600" u="none" cap="none" strike="noStrike">
                <a:solidFill>
                  <a:schemeClr val="dk1"/>
                </a:solidFill>
                <a:latin typeface="Calibri"/>
                <a:ea typeface="Calibri"/>
                <a:cs typeface="Calibri"/>
                <a:sym typeface="Calibri"/>
              </a:rPr>
              <a:t> First item</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&lt;li&gt; Second item &lt;/li&gt;				</a:t>
            </a:r>
            <a:r>
              <a:rPr b="1" i="0" lang="en" sz="1600" u="none" cap="none" strike="noStrike">
                <a:solidFill>
                  <a:schemeClr val="dk1"/>
                </a:solidFill>
                <a:latin typeface="Calibri"/>
                <a:ea typeface="Calibri"/>
                <a:cs typeface="Calibri"/>
                <a:sym typeface="Calibri"/>
              </a:rPr>
              <a:t>2.</a:t>
            </a:r>
            <a:r>
              <a:rPr b="0" i="0" lang="en" sz="1600" u="none" cap="none" strike="noStrike">
                <a:solidFill>
                  <a:schemeClr val="dk1"/>
                </a:solidFill>
                <a:latin typeface="Calibri"/>
                <a:ea typeface="Calibri"/>
                <a:cs typeface="Calibri"/>
                <a:sym typeface="Calibri"/>
              </a:rPr>
              <a:t> Second item</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&lt;li&gt; Third item &lt;/li&gt; 				</a:t>
            </a:r>
            <a:r>
              <a:rPr b="1" i="0" lang="en" sz="1600" u="none" cap="none" strike="noStrike">
                <a:solidFill>
                  <a:schemeClr val="dk1"/>
                </a:solidFill>
                <a:latin typeface="Calibri"/>
                <a:ea typeface="Calibri"/>
                <a:cs typeface="Calibri"/>
                <a:sym typeface="Calibri"/>
              </a:rPr>
              <a:t>3.</a:t>
            </a:r>
            <a:r>
              <a:rPr b="0" i="0" lang="en" sz="1600" u="none" cap="none" strike="noStrike">
                <a:solidFill>
                  <a:schemeClr val="dk1"/>
                </a:solidFill>
                <a:latin typeface="Calibri"/>
                <a:ea typeface="Calibri"/>
                <a:cs typeface="Calibri"/>
                <a:sym typeface="Calibri"/>
              </a:rPr>
              <a:t> Third item 	</a:t>
            </a:r>
            <a:endParaRPr/>
          </a:p>
          <a:p>
            <a:pPr indent="0" lvl="0" marL="0" marR="0" rtl="0" algn="l">
              <a:lnSpc>
                <a:spcPct val="90000"/>
              </a:lnSpc>
              <a:spcBef>
                <a:spcPts val="40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&lt;/ol&gt;</a:t>
            </a:r>
            <a:endParaRPr/>
          </a:p>
          <a:p>
            <a:pPr indent="0" lvl="0" marL="0" marR="0" rtl="0" algn="l">
              <a:lnSpc>
                <a:spcPct val="90000"/>
              </a:lnSpc>
              <a:spcBef>
                <a:spcPts val="440"/>
              </a:spcBef>
              <a:spcAft>
                <a:spcPts val="0"/>
              </a:spcAft>
              <a:buClr>
                <a:schemeClr val="dk1"/>
              </a:buClr>
              <a:buSzPts val="550"/>
              <a:buFont typeface="Arial"/>
              <a:buNone/>
            </a:pPr>
            <a:r>
              <a:t/>
            </a:r>
            <a:endParaRPr b="0" i="0" sz="2200" u="none" cap="none" strike="noStrike">
              <a:solidFill>
                <a:schemeClr val="dk1"/>
              </a:solidFill>
              <a:latin typeface="Calibri"/>
              <a:ea typeface="Calibri"/>
              <a:cs typeface="Calibri"/>
              <a:sym typeface="Calibri"/>
            </a:endParaRPr>
          </a:p>
        </p:txBody>
      </p:sp>
      <p:sp>
        <p:nvSpPr>
          <p:cNvPr id="275" name="Google Shape;275;p43"/>
          <p:cNvSpPr txBox="1"/>
          <p:nvPr/>
        </p:nvSpPr>
        <p:spPr>
          <a:xfrm>
            <a:off x="5701553" y="1676400"/>
            <a:ext cx="2447365" cy="1513629"/>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616"/>
              <a:buFont typeface="Arial"/>
              <a:buChar char="•"/>
            </a:pPr>
            <a:r>
              <a:rPr b="0" i="0" lang="en" sz="1600" u="none" cap="none" strike="noStrike">
                <a:solidFill>
                  <a:schemeClr val="dk1"/>
                </a:solidFill>
                <a:latin typeface="Calibri"/>
                <a:ea typeface="Calibri"/>
                <a:cs typeface="Calibri"/>
                <a:sym typeface="Calibri"/>
              </a:rPr>
              <a:t>First Item</a:t>
            </a:r>
            <a:endParaRPr/>
          </a:p>
          <a:p>
            <a:pPr indent="-342900" lvl="0" marL="342900" marR="0" rtl="0" algn="l">
              <a:lnSpc>
                <a:spcPct val="90000"/>
              </a:lnSpc>
              <a:spcBef>
                <a:spcPts val="440"/>
              </a:spcBef>
              <a:spcAft>
                <a:spcPts val="0"/>
              </a:spcAft>
              <a:buClr>
                <a:schemeClr val="dk1"/>
              </a:buClr>
              <a:buSzPts val="1616"/>
              <a:buFont typeface="Arial"/>
              <a:buChar char="•"/>
            </a:pPr>
            <a:r>
              <a:rPr b="0" i="0" lang="en" sz="1600" u="none" cap="none" strike="noStrike">
                <a:solidFill>
                  <a:schemeClr val="dk1"/>
                </a:solidFill>
                <a:latin typeface="Calibri"/>
                <a:ea typeface="Calibri"/>
                <a:cs typeface="Calibri"/>
                <a:sym typeface="Calibri"/>
              </a:rPr>
              <a:t>Second Item</a:t>
            </a:r>
            <a:endParaRPr/>
          </a:p>
          <a:p>
            <a:pPr indent="-342900" lvl="0" marL="342900" marR="0" rtl="0" algn="l">
              <a:lnSpc>
                <a:spcPct val="90000"/>
              </a:lnSpc>
              <a:spcBef>
                <a:spcPts val="440"/>
              </a:spcBef>
              <a:spcAft>
                <a:spcPts val="0"/>
              </a:spcAft>
              <a:buClr>
                <a:schemeClr val="dk1"/>
              </a:buClr>
              <a:buSzPts val="1616"/>
              <a:buFont typeface="Arial"/>
              <a:buChar char="•"/>
            </a:pPr>
            <a:r>
              <a:rPr b="0" i="0" lang="en" sz="1600" u="none" cap="none" strike="noStrike">
                <a:solidFill>
                  <a:schemeClr val="dk1"/>
                </a:solidFill>
                <a:latin typeface="Calibri"/>
                <a:ea typeface="Calibri"/>
                <a:cs typeface="Calibri"/>
                <a:sym typeface="Calibri"/>
              </a:rPr>
              <a:t>Third Item</a:t>
            </a:r>
            <a:endParaRPr/>
          </a:p>
          <a:p>
            <a:pPr indent="-240284" lvl="0" marL="342900" marR="0" rtl="0" algn="l">
              <a:lnSpc>
                <a:spcPct val="90000"/>
              </a:lnSpc>
              <a:spcBef>
                <a:spcPts val="440"/>
              </a:spcBef>
              <a:spcAft>
                <a:spcPts val="0"/>
              </a:spcAft>
              <a:buClr>
                <a:schemeClr val="dk1"/>
              </a:buClr>
              <a:buSzPts val="1616"/>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4"/>
          <p:cNvSpPr txBox="1"/>
          <p:nvPr>
            <p:ph idx="1" type="body"/>
          </p:nvPr>
        </p:nvSpPr>
        <p:spPr>
          <a:xfrm>
            <a:off x="280559" y="696035"/>
            <a:ext cx="8564424" cy="384866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18"/>
              <a:buFont typeface="Noto Sans Symbols"/>
              <a:buChar char="➢"/>
            </a:pPr>
            <a:r>
              <a:rPr b="1" i="0" lang="en" sz="2200" u="none" cap="none" strike="noStrike">
                <a:solidFill>
                  <a:schemeClr val="dk1"/>
                </a:solidFill>
                <a:latin typeface="Calibri"/>
                <a:ea typeface="Calibri"/>
                <a:cs typeface="Calibri"/>
                <a:sym typeface="Calibri"/>
              </a:rPr>
              <a:t>STRONG</a:t>
            </a:r>
            <a:r>
              <a:rPr b="0" i="0" lang="en" sz="2400" u="none" cap="none" strike="noStrike">
                <a:solidFill>
                  <a:schemeClr val="dk1"/>
                </a:solidFill>
                <a:latin typeface="Calibri"/>
                <a:ea typeface="Calibri"/>
                <a:cs typeface="Calibri"/>
                <a:sym typeface="Calibri"/>
              </a:rPr>
              <a:t> –  </a:t>
            </a:r>
            <a:r>
              <a:rPr b="0" i="0" lang="en" sz="2200" u="none" cap="none" strike="noStrike">
                <a:solidFill>
                  <a:schemeClr val="dk1"/>
                </a:solidFill>
                <a:latin typeface="Calibri"/>
                <a:ea typeface="Calibri"/>
                <a:cs typeface="Calibri"/>
                <a:sym typeface="Calibri"/>
              </a:rPr>
              <a:t>The HTML Strong Element (&lt;strong&gt;) gives text strong importance, and is typically displayed in bold. </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618"/>
              <a:buFont typeface="Noto Sans Symbols"/>
              <a:buChar char="➢"/>
            </a:pPr>
            <a:r>
              <a:rPr b="1" i="0" lang="en" sz="2200" u="none" cap="none" strike="noStrike">
                <a:solidFill>
                  <a:schemeClr val="dk1"/>
                </a:solidFill>
                <a:latin typeface="Calibri"/>
                <a:ea typeface="Calibri"/>
                <a:cs typeface="Calibri"/>
                <a:sym typeface="Calibri"/>
              </a:rPr>
              <a:t>HR</a:t>
            </a:r>
            <a:r>
              <a:rPr b="0" i="0" lang="en" sz="2400" u="none" cap="none" strike="noStrike">
                <a:solidFill>
                  <a:schemeClr val="dk1"/>
                </a:solidFill>
                <a:latin typeface="Calibri"/>
                <a:ea typeface="Calibri"/>
                <a:cs typeface="Calibri"/>
                <a:sym typeface="Calibri"/>
              </a:rPr>
              <a:t> - </a:t>
            </a:r>
            <a:r>
              <a:rPr b="0" i="0" lang="en" sz="2200" u="none" cap="none" strike="noStrike">
                <a:solidFill>
                  <a:schemeClr val="dk1"/>
                </a:solidFill>
                <a:latin typeface="Calibri"/>
                <a:ea typeface="Calibri"/>
                <a:cs typeface="Calibri"/>
                <a:sym typeface="Calibri"/>
              </a:rPr>
              <a:t>The &lt;hr&gt; element is used to separate content in an HTML page.</a:t>
            </a:r>
            <a:endParaRPr/>
          </a:p>
          <a:p>
            <a:pPr indent="-342900" lvl="0" marL="342900" marR="0" rtl="0" algn="l">
              <a:lnSpc>
                <a:spcPct val="100000"/>
              </a:lnSpc>
              <a:spcBef>
                <a:spcPts val="480"/>
              </a:spcBef>
              <a:spcAft>
                <a:spcPts val="0"/>
              </a:spcAft>
              <a:buClr>
                <a:schemeClr val="dk1"/>
              </a:buClr>
              <a:buSzPts val="2618"/>
              <a:buFont typeface="Noto Sans Symbols"/>
              <a:buChar char="➢"/>
            </a:pPr>
            <a:r>
              <a:rPr b="1" i="0" lang="en" sz="2200" u="none" cap="none" strike="noStrike">
                <a:solidFill>
                  <a:schemeClr val="dk1"/>
                </a:solidFill>
                <a:latin typeface="Calibri"/>
                <a:ea typeface="Calibri"/>
                <a:cs typeface="Calibri"/>
                <a:sym typeface="Calibri"/>
              </a:rPr>
              <a:t>BR</a:t>
            </a:r>
            <a:r>
              <a:rPr b="0" i="0" lang="en" sz="2400" u="none" cap="none" strike="noStrike">
                <a:solidFill>
                  <a:schemeClr val="dk1"/>
                </a:solidFill>
                <a:latin typeface="Calibri"/>
                <a:ea typeface="Calibri"/>
                <a:cs typeface="Calibri"/>
                <a:sym typeface="Calibri"/>
              </a:rPr>
              <a:t> - </a:t>
            </a:r>
            <a:r>
              <a:rPr b="0" i="0" lang="en" sz="2000" u="none" cap="none" strike="noStrike">
                <a:solidFill>
                  <a:schemeClr val="dk1"/>
                </a:solidFill>
                <a:latin typeface="Calibri"/>
                <a:ea typeface="Calibri"/>
                <a:cs typeface="Calibri"/>
                <a:sym typeface="Calibri"/>
              </a:rPr>
              <a:t>The &lt;br&gt; tag inserts a single line break.</a:t>
            </a:r>
            <a:endParaRPr/>
          </a:p>
          <a:p>
            <a:pPr indent="-342900" lvl="0" marL="342900" marR="0" rtl="0" algn="l">
              <a:lnSpc>
                <a:spcPct val="100000"/>
              </a:lnSpc>
              <a:spcBef>
                <a:spcPts val="480"/>
              </a:spcBef>
              <a:spcAft>
                <a:spcPts val="0"/>
              </a:spcAft>
              <a:buClr>
                <a:schemeClr val="dk1"/>
              </a:buClr>
              <a:buSzPts val="2618"/>
              <a:buFont typeface="Noto Sans Symbols"/>
              <a:buChar char="➢"/>
            </a:pPr>
            <a:r>
              <a:rPr b="1" i="0" lang="en" sz="2200" u="none" cap="none" strike="noStrike">
                <a:solidFill>
                  <a:schemeClr val="dk1"/>
                </a:solidFill>
                <a:latin typeface="Calibri"/>
                <a:ea typeface="Calibri"/>
                <a:cs typeface="Calibri"/>
                <a:sym typeface="Calibri"/>
              </a:rPr>
              <a:t>DIV</a:t>
            </a:r>
            <a:r>
              <a:rPr b="0" i="0" lang="en" sz="2400" u="none" cap="none" strike="noStrike">
                <a:solidFill>
                  <a:schemeClr val="dk1"/>
                </a:solidFill>
                <a:latin typeface="Calibri"/>
                <a:ea typeface="Calibri"/>
                <a:cs typeface="Calibri"/>
                <a:sym typeface="Calibri"/>
              </a:rPr>
              <a:t> -</a:t>
            </a:r>
            <a:r>
              <a:rPr b="0" i="0" lang="en" sz="2000" u="none" cap="none" strike="noStrike">
                <a:solidFill>
                  <a:schemeClr val="dk1"/>
                </a:solidFill>
                <a:latin typeface="Calibri"/>
                <a:ea typeface="Calibri"/>
                <a:cs typeface="Calibri"/>
                <a:sym typeface="Calibri"/>
              </a:rPr>
              <a:t>The &lt;div&gt; tag defines a division or a section in an HTML document and is used to group block-elements to format them with CSS.</a:t>
            </a:r>
            <a:endParaRPr/>
          </a:p>
          <a:p>
            <a:pPr indent="-342900" lvl="0" marL="342900" marR="0" rtl="0" algn="l">
              <a:lnSpc>
                <a:spcPct val="100000"/>
              </a:lnSpc>
              <a:spcBef>
                <a:spcPts val="480"/>
              </a:spcBef>
              <a:spcAft>
                <a:spcPts val="0"/>
              </a:spcAft>
              <a:buClr>
                <a:schemeClr val="dk1"/>
              </a:buClr>
              <a:buSzPts val="2618"/>
              <a:buFont typeface="Noto Sans Symbols"/>
              <a:buChar char="➢"/>
            </a:pPr>
            <a:r>
              <a:rPr b="1" i="0" lang="en" sz="2200" u="none" cap="none" strike="noStrike">
                <a:solidFill>
                  <a:schemeClr val="dk1"/>
                </a:solidFill>
                <a:latin typeface="Calibri"/>
                <a:ea typeface="Calibri"/>
                <a:cs typeface="Calibri"/>
                <a:sym typeface="Calibri"/>
              </a:rPr>
              <a:t>SPAN</a:t>
            </a:r>
            <a:r>
              <a:rPr b="0" i="0" lang="en" sz="2400" u="none" cap="none" strike="noStrike">
                <a:solidFill>
                  <a:schemeClr val="dk1"/>
                </a:solidFill>
                <a:latin typeface="Calibri"/>
                <a:ea typeface="Calibri"/>
                <a:cs typeface="Calibri"/>
                <a:sym typeface="Calibri"/>
              </a:rPr>
              <a:t> - </a:t>
            </a:r>
            <a:r>
              <a:rPr b="0" i="0" lang="en" sz="2000" u="none" cap="none" strike="noStrike">
                <a:solidFill>
                  <a:schemeClr val="dk1"/>
                </a:solidFill>
                <a:latin typeface="Calibri"/>
                <a:ea typeface="Calibri"/>
                <a:cs typeface="Calibri"/>
                <a:sym typeface="Calibri"/>
              </a:rPr>
              <a:t>The &lt;span&gt; tag is used to group inline-elements in a document.</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chemeClr val="dk1"/>
              </a:buClr>
              <a:buSzPts val="5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281" name="Google Shape;281;p44"/>
          <p:cNvSpPr txBox="1"/>
          <p:nvPr>
            <p:ph type="title"/>
          </p:nvPr>
        </p:nvSpPr>
        <p:spPr>
          <a:xfrm>
            <a:off x="280559" y="92121"/>
            <a:ext cx="7667685" cy="4299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Miscellaneous</a:t>
            </a:r>
            <a:endParaRPr/>
          </a:p>
        </p:txBody>
      </p:sp>
      <p:sp>
        <p:nvSpPr>
          <p:cNvPr id="282" name="Google Shape;282;p44"/>
          <p:cNvSpPr/>
          <p:nvPr/>
        </p:nvSpPr>
        <p:spPr>
          <a:xfrm>
            <a:off x="0" y="-115416"/>
            <a:ext cx="65" cy="230832"/>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idx="1" type="body"/>
          </p:nvPr>
        </p:nvSpPr>
        <p:spPr>
          <a:xfrm>
            <a:off x="280559" y="949570"/>
            <a:ext cx="8564424" cy="3646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54"/>
              <a:buFont typeface="Noto Sans Symbols"/>
              <a:buChar char="▪"/>
            </a:pPr>
            <a:r>
              <a:rPr b="0" i="0" lang="en" sz="1950" u="none" cap="none" strike="noStrike">
                <a:solidFill>
                  <a:schemeClr val="dk1"/>
                </a:solidFill>
                <a:latin typeface="Calibri"/>
                <a:ea typeface="Calibri"/>
                <a:cs typeface="Calibri"/>
                <a:sym typeface="Calibri"/>
              </a:rPr>
              <a:t>There are two types of elements in HTML page – INLINE and BLOCK.</a:t>
            </a:r>
            <a:endParaRPr/>
          </a:p>
          <a:p>
            <a:pPr indent="0" lvl="0" marL="0" marR="0" rtl="0" algn="l">
              <a:lnSpc>
                <a:spcPct val="80000"/>
              </a:lnSpc>
              <a:spcBef>
                <a:spcPts val="390"/>
              </a:spcBef>
              <a:spcAft>
                <a:spcPts val="0"/>
              </a:spcAft>
              <a:buClr>
                <a:schemeClr val="dk1"/>
              </a:buClr>
              <a:buSzPts val="488"/>
              <a:buFont typeface="Arial"/>
              <a:buNone/>
            </a:pPr>
            <a:r>
              <a:t/>
            </a:r>
            <a:endParaRPr b="0" i="0" sz="1950" u="none" cap="none" strike="noStrike">
              <a:solidFill>
                <a:schemeClr val="dk1"/>
              </a:solidFill>
              <a:latin typeface="Calibri"/>
              <a:ea typeface="Calibri"/>
              <a:cs typeface="Calibri"/>
              <a:sym typeface="Calibri"/>
            </a:endParaRPr>
          </a:p>
          <a:p>
            <a:pPr indent="-342900" lvl="0" marL="342900" marR="0" rtl="0" algn="l">
              <a:lnSpc>
                <a:spcPct val="80000"/>
              </a:lnSpc>
              <a:spcBef>
                <a:spcPts val="390"/>
              </a:spcBef>
              <a:spcAft>
                <a:spcPts val="0"/>
              </a:spcAft>
              <a:buClr>
                <a:schemeClr val="dk1"/>
              </a:buClr>
              <a:buSzPts val="1854"/>
              <a:buFont typeface="Noto Sans Symbols"/>
              <a:buChar char="▪"/>
            </a:pPr>
            <a:r>
              <a:rPr b="0" i="0" lang="en" sz="1950" u="none" cap="none" strike="noStrike">
                <a:solidFill>
                  <a:schemeClr val="dk1"/>
                </a:solidFill>
                <a:latin typeface="Calibri"/>
                <a:ea typeface="Calibri"/>
                <a:cs typeface="Calibri"/>
                <a:sym typeface="Calibri"/>
              </a:rPr>
              <a:t>A block-level element always starts on a new line and takes up the full width available (stretches out to the left and right as far as it can).</a:t>
            </a:r>
            <a:endParaRPr/>
          </a:p>
          <a:p>
            <a:pPr indent="0" lvl="0" marL="0" marR="0" rtl="0" algn="l">
              <a:lnSpc>
                <a:spcPct val="80000"/>
              </a:lnSpc>
              <a:spcBef>
                <a:spcPts val="390"/>
              </a:spcBef>
              <a:spcAft>
                <a:spcPts val="0"/>
              </a:spcAft>
              <a:buClr>
                <a:schemeClr val="dk1"/>
              </a:buClr>
              <a:buSzPts val="488"/>
              <a:buFont typeface="Arial"/>
              <a:buNone/>
            </a:pPr>
            <a:r>
              <a:t/>
            </a:r>
            <a:endParaRPr b="0" i="0" sz="1950" u="none" cap="none" strike="noStrike">
              <a:solidFill>
                <a:schemeClr val="dk1"/>
              </a:solidFill>
              <a:latin typeface="Calibri"/>
              <a:ea typeface="Calibri"/>
              <a:cs typeface="Calibri"/>
              <a:sym typeface="Calibri"/>
            </a:endParaRPr>
          </a:p>
          <a:p>
            <a:pPr indent="-342900" lvl="0" marL="342900" marR="0" rtl="0" algn="l">
              <a:lnSpc>
                <a:spcPct val="80000"/>
              </a:lnSpc>
              <a:spcBef>
                <a:spcPts val="390"/>
              </a:spcBef>
              <a:spcAft>
                <a:spcPts val="0"/>
              </a:spcAft>
              <a:buClr>
                <a:schemeClr val="dk1"/>
              </a:buClr>
              <a:buSzPts val="1854"/>
              <a:buFont typeface="Noto Sans Symbols"/>
              <a:buChar char="▪"/>
            </a:pPr>
            <a:r>
              <a:rPr b="0" i="0" lang="en" sz="1950" u="none" cap="none" strike="noStrike">
                <a:solidFill>
                  <a:schemeClr val="dk1"/>
                </a:solidFill>
                <a:latin typeface="Calibri"/>
                <a:ea typeface="Calibri"/>
                <a:cs typeface="Calibri"/>
                <a:sym typeface="Calibri"/>
              </a:rPr>
              <a:t>The &lt;div&gt; element is a block-level element.</a:t>
            </a:r>
            <a:endParaRPr/>
          </a:p>
          <a:p>
            <a:pPr indent="-342900" lvl="0" marL="342900" marR="0" rtl="0" algn="ctr">
              <a:lnSpc>
                <a:spcPct val="80000"/>
              </a:lnSpc>
              <a:spcBef>
                <a:spcPts val="390"/>
              </a:spcBef>
              <a:spcAft>
                <a:spcPts val="0"/>
              </a:spcAft>
              <a:buClr>
                <a:schemeClr val="dk1"/>
              </a:buClr>
              <a:buSzPts val="488"/>
              <a:buFont typeface="Noto Sans Symbols"/>
              <a:buNone/>
            </a:pPr>
            <a:r>
              <a:t/>
            </a:r>
            <a:endParaRPr b="0" i="0" sz="1950" u="none" cap="none" strike="noStrike">
              <a:solidFill>
                <a:schemeClr val="dk1"/>
              </a:solidFill>
              <a:latin typeface="Calibri"/>
              <a:ea typeface="Calibri"/>
              <a:cs typeface="Calibri"/>
              <a:sym typeface="Calibri"/>
            </a:endParaRPr>
          </a:p>
          <a:p>
            <a:pPr indent="-342900" lvl="0" marL="342900" marR="0" rtl="0" algn="l">
              <a:lnSpc>
                <a:spcPct val="80000"/>
              </a:lnSpc>
              <a:spcBef>
                <a:spcPts val="390"/>
              </a:spcBef>
              <a:spcAft>
                <a:spcPts val="0"/>
              </a:spcAft>
              <a:buClr>
                <a:schemeClr val="dk1"/>
              </a:buClr>
              <a:buSzPts val="1854"/>
              <a:buFont typeface="Noto Sans Symbols"/>
              <a:buChar char="▪"/>
            </a:pPr>
            <a:r>
              <a:rPr b="0" i="0" lang="en" sz="1950" u="none" cap="none" strike="noStrike">
                <a:solidFill>
                  <a:schemeClr val="dk1"/>
                </a:solidFill>
                <a:latin typeface="Calibri"/>
                <a:ea typeface="Calibri"/>
                <a:cs typeface="Calibri"/>
                <a:sym typeface="Calibri"/>
              </a:rPr>
              <a:t>An inline element does not start on a new line and only takes up as much width as necessary.</a:t>
            </a:r>
            <a:endParaRPr/>
          </a:p>
          <a:p>
            <a:pPr indent="-342900" lvl="0" marL="342900" marR="0" rtl="0" algn="l">
              <a:lnSpc>
                <a:spcPct val="80000"/>
              </a:lnSpc>
              <a:spcBef>
                <a:spcPts val="390"/>
              </a:spcBef>
              <a:spcAft>
                <a:spcPts val="0"/>
              </a:spcAft>
              <a:buClr>
                <a:schemeClr val="dk1"/>
              </a:buClr>
              <a:buSzPts val="488"/>
              <a:buFont typeface="Noto Sans Symbols"/>
              <a:buNone/>
            </a:pPr>
            <a:r>
              <a:t/>
            </a:r>
            <a:endParaRPr b="0" i="0" sz="1950" u="none" cap="none" strike="noStrike">
              <a:solidFill>
                <a:schemeClr val="dk1"/>
              </a:solidFill>
              <a:latin typeface="Calibri"/>
              <a:ea typeface="Calibri"/>
              <a:cs typeface="Calibri"/>
              <a:sym typeface="Calibri"/>
            </a:endParaRPr>
          </a:p>
          <a:p>
            <a:pPr indent="-342900" lvl="0" marL="342900" marR="0" rtl="0" algn="l">
              <a:lnSpc>
                <a:spcPct val="80000"/>
              </a:lnSpc>
              <a:spcBef>
                <a:spcPts val="390"/>
              </a:spcBef>
              <a:spcAft>
                <a:spcPts val="0"/>
              </a:spcAft>
              <a:buClr>
                <a:schemeClr val="dk1"/>
              </a:buClr>
              <a:buSzPts val="1854"/>
              <a:buFont typeface="Noto Sans Symbols"/>
              <a:buChar char="▪"/>
            </a:pPr>
            <a:r>
              <a:rPr b="0" i="0" lang="en" sz="1950" u="none" cap="none" strike="noStrike">
                <a:solidFill>
                  <a:schemeClr val="dk1"/>
                </a:solidFill>
                <a:latin typeface="Calibri"/>
                <a:ea typeface="Calibri"/>
                <a:cs typeface="Calibri"/>
                <a:sym typeface="Calibri"/>
              </a:rPr>
              <a:t>This &lt;span&gt; element is an inline-level element.</a:t>
            </a:r>
            <a:endParaRPr/>
          </a:p>
          <a:p>
            <a:pPr indent="-342900" lvl="0" marL="342900" marR="0" rtl="0" algn="l">
              <a:lnSpc>
                <a:spcPct val="80000"/>
              </a:lnSpc>
              <a:spcBef>
                <a:spcPts val="143"/>
              </a:spcBef>
              <a:spcAft>
                <a:spcPts val="0"/>
              </a:spcAft>
              <a:buClr>
                <a:schemeClr val="dk1"/>
              </a:buClr>
              <a:buSzPts val="179"/>
              <a:buFont typeface="Arial"/>
              <a:buNone/>
            </a:pPr>
            <a:r>
              <a:t/>
            </a:r>
            <a:endParaRPr b="0" i="0" sz="715" u="none" cap="none" strike="noStrike">
              <a:solidFill>
                <a:schemeClr val="dk1"/>
              </a:solidFill>
              <a:latin typeface="Calibri"/>
              <a:ea typeface="Calibri"/>
              <a:cs typeface="Calibri"/>
              <a:sym typeface="Calibri"/>
            </a:endParaRPr>
          </a:p>
          <a:p>
            <a:pPr indent="0" lvl="0" marL="0" rtl="0" algn="ctr">
              <a:lnSpc>
                <a:spcPct val="80000"/>
              </a:lnSpc>
              <a:spcBef>
                <a:spcPts val="234"/>
              </a:spcBef>
              <a:spcAft>
                <a:spcPts val="0"/>
              </a:spcAft>
              <a:buSzPts val="800"/>
              <a:buNone/>
            </a:pPr>
            <a:r>
              <a:rPr b="1" lang="en" sz="3200"/>
              <a:t>Demo</a:t>
            </a:r>
            <a:endParaRPr/>
          </a:p>
          <a:p>
            <a:pPr indent="0" lvl="0" marL="0" marR="0" rtl="0" algn="ctr">
              <a:lnSpc>
                <a:spcPct val="80000"/>
              </a:lnSpc>
              <a:spcBef>
                <a:spcPts val="234"/>
              </a:spcBef>
              <a:spcAft>
                <a:spcPts val="0"/>
              </a:spcAft>
              <a:buClr>
                <a:schemeClr val="dk1"/>
              </a:buClr>
              <a:buSzPts val="293"/>
              <a:buFont typeface="Arial"/>
              <a:buNone/>
            </a:pPr>
            <a:r>
              <a:t/>
            </a:r>
            <a:endParaRPr b="1" i="0" sz="1170" u="none" cap="none" strike="noStrike">
              <a:solidFill>
                <a:schemeClr val="dk1"/>
              </a:solidFill>
              <a:latin typeface="Calibri"/>
              <a:ea typeface="Calibri"/>
              <a:cs typeface="Calibri"/>
              <a:sym typeface="Calibri"/>
            </a:endParaRPr>
          </a:p>
          <a:p>
            <a:pPr indent="0" lvl="0" marL="0" marR="0" rtl="0" algn="ctr">
              <a:lnSpc>
                <a:spcPct val="80000"/>
              </a:lnSpc>
              <a:spcBef>
                <a:spcPts val="370"/>
              </a:spcBef>
              <a:spcAft>
                <a:spcPts val="0"/>
              </a:spcAft>
              <a:buClr>
                <a:schemeClr val="dk1"/>
              </a:buClr>
              <a:buSzPts val="463"/>
              <a:buFont typeface="Arial"/>
              <a:buNone/>
            </a:pPr>
            <a:r>
              <a:t/>
            </a:r>
            <a:endParaRPr b="1" i="0" sz="1852" u="none" cap="none" strike="noStrike">
              <a:solidFill>
                <a:schemeClr val="dk1"/>
              </a:solidFill>
              <a:latin typeface="Calibri"/>
              <a:ea typeface="Calibri"/>
              <a:cs typeface="Calibri"/>
              <a:sym typeface="Calibri"/>
            </a:endParaRPr>
          </a:p>
        </p:txBody>
      </p:sp>
      <p:sp>
        <p:nvSpPr>
          <p:cNvPr id="288" name="Google Shape;288;p45"/>
          <p:cNvSpPr txBox="1"/>
          <p:nvPr>
            <p:ph type="title"/>
          </p:nvPr>
        </p:nvSpPr>
        <p:spPr>
          <a:xfrm>
            <a:off x="280559" y="214815"/>
            <a:ext cx="7689733" cy="44751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Block-level and Inline-level Elements</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280559" y="102358"/>
            <a:ext cx="8564424" cy="5015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HTML Form Elements</a:t>
            </a:r>
            <a:endParaRPr/>
          </a:p>
        </p:txBody>
      </p:sp>
      <p:sp>
        <p:nvSpPr>
          <p:cNvPr id="294" name="Google Shape;294;p46"/>
          <p:cNvSpPr txBox="1"/>
          <p:nvPr>
            <p:ph idx="1" type="body"/>
          </p:nvPr>
        </p:nvSpPr>
        <p:spPr>
          <a:xfrm>
            <a:off x="280559" y="726743"/>
            <a:ext cx="8564424" cy="386787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The most important form element is the </a:t>
            </a:r>
            <a:r>
              <a:rPr b="1" i="0" lang="en" sz="2000" u="none" cap="none" strike="noStrike">
                <a:solidFill>
                  <a:schemeClr val="dk1"/>
                </a:solidFill>
                <a:latin typeface="Calibri"/>
                <a:ea typeface="Calibri"/>
                <a:cs typeface="Calibri"/>
                <a:sym typeface="Calibri"/>
              </a:rPr>
              <a:t>&lt;input&gt;</a:t>
            </a:r>
            <a:r>
              <a:rPr b="0" i="0" lang="en" sz="2000" u="none" cap="none" strike="noStrike">
                <a:solidFill>
                  <a:schemeClr val="dk1"/>
                </a:solidFill>
                <a:latin typeface="Calibri"/>
                <a:ea typeface="Calibri"/>
                <a:cs typeface="Calibri"/>
                <a:sym typeface="Calibri"/>
              </a:rPr>
              <a:t> element.</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Type of an input element decided by its “type” attribute</a:t>
            </a:r>
            <a:endParaRPr/>
          </a:p>
          <a:p>
            <a:pPr indent="-342900" lvl="0" marL="342900" marR="0" rtl="0" algn="l">
              <a:lnSpc>
                <a:spcPct val="100000"/>
              </a:lnSpc>
              <a:spcBef>
                <a:spcPts val="40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Some basic input types :</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text  input - &lt;input type=“text” /&gt;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password input - &lt;input type=“password” /&gt;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email input -  &lt;input type=“email” /&gt;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checkbox input - &lt;input type=“checkbox” /&gt;</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radio input - &lt;input type=“radio” /&gt; </a:t>
            </a:r>
            <a:endParaRPr/>
          </a:p>
          <a:p>
            <a:pPr indent="0" lvl="0" marL="0" marR="0" rtl="0" algn="l">
              <a:lnSpc>
                <a:spcPct val="100000"/>
              </a:lnSpc>
              <a:spcBef>
                <a:spcPts val="400"/>
              </a:spcBef>
              <a:spcAft>
                <a:spcPts val="0"/>
              </a:spcAft>
              <a:buClr>
                <a:schemeClr val="dk1"/>
              </a:buClr>
              <a:buSzPts val="500"/>
              <a:buFont typeface="Arial"/>
              <a:buNone/>
            </a:pPr>
            <a:r>
              <a:rPr b="0" i="0" lang="en" sz="2000" u="none" cap="none" strike="noStrike">
                <a:solidFill>
                  <a:schemeClr val="dk1"/>
                </a:solidFill>
                <a:latin typeface="Calibri"/>
                <a:ea typeface="Calibri"/>
                <a:cs typeface="Calibri"/>
                <a:sym typeface="Calibri"/>
              </a:rPr>
              <a:t>       -  submit button - &lt;input type=“submit” /&gt; </a:t>
            </a:r>
            <a:endParaRPr/>
          </a:p>
          <a:p>
            <a:pPr indent="-342900" lvl="0" marL="342900" marR="0" rtl="0" algn="l">
              <a:lnSpc>
                <a:spcPct val="100000"/>
              </a:lnSpc>
              <a:spcBef>
                <a:spcPts val="440"/>
              </a:spcBef>
              <a:spcAft>
                <a:spcPts val="0"/>
              </a:spcAft>
              <a:buClr>
                <a:schemeClr val="dk1"/>
              </a:buClr>
              <a:buSzPts val="550"/>
              <a:buFont typeface="Arial"/>
              <a:buNone/>
            </a:pPr>
            <a:r>
              <a:t/>
            </a:r>
            <a:endParaRPr b="0" i="0" sz="22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55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280550" y="191325"/>
            <a:ext cx="8564399" cy="4613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Calibri"/>
              <a:buNone/>
            </a:pPr>
            <a:r>
              <a:rPr b="1" i="0" lang="en" sz="2800" u="none" cap="none" strike="noStrike">
                <a:solidFill>
                  <a:schemeClr val="dk1"/>
                </a:solidFill>
                <a:latin typeface="Calibri"/>
                <a:ea typeface="Calibri"/>
                <a:cs typeface="Calibri"/>
                <a:sym typeface="Calibri"/>
              </a:rPr>
              <a:t>HTML Tables</a:t>
            </a:r>
            <a:endParaRPr/>
          </a:p>
        </p:txBody>
      </p:sp>
      <p:sp>
        <p:nvSpPr>
          <p:cNvPr id="300" name="Google Shape;300;p47"/>
          <p:cNvSpPr txBox="1"/>
          <p:nvPr>
            <p:ph idx="1" type="body"/>
          </p:nvPr>
        </p:nvSpPr>
        <p:spPr>
          <a:xfrm>
            <a:off x="280550" y="787850"/>
            <a:ext cx="8564399" cy="3882899"/>
          </a:xfrm>
          <a:prstGeom prst="rect">
            <a:avLst/>
          </a:prstGeom>
          <a:noFill/>
          <a:ln>
            <a:noFill/>
          </a:ln>
        </p:spPr>
        <p:txBody>
          <a:bodyPr anchorCtr="0" anchor="t" bIns="91425" lIns="91425" spcFirstLastPara="1" rIns="91425" wrap="square" tIns="91425">
            <a:noAutofit/>
          </a:bodyPr>
          <a:lstStyle/>
          <a:p>
            <a:pPr indent="-317500" lvl="0" marL="457200" marR="0" rtl="0" algn="l">
              <a:lnSpc>
                <a:spcPct val="146739"/>
              </a:lnSpc>
              <a:spcBef>
                <a:spcPts val="0"/>
              </a:spcBef>
              <a:spcAft>
                <a:spcPts val="0"/>
              </a:spcAft>
              <a:buClr>
                <a:schemeClr val="dk1"/>
              </a:buClr>
              <a:buSzPts val="1400"/>
              <a:buFont typeface="Verdana"/>
              <a:buChar char="•"/>
            </a:pPr>
            <a:r>
              <a:rPr b="0" i="0" lang="en" sz="1400" u="none" cap="none" strike="noStrike">
                <a:solidFill>
                  <a:schemeClr val="dk1"/>
                </a:solidFill>
                <a:highlight>
                  <a:srgbClr val="FFFFFF"/>
                </a:highlight>
                <a:latin typeface="Verdana"/>
                <a:ea typeface="Verdana"/>
                <a:cs typeface="Verdana"/>
                <a:sym typeface="Verdana"/>
              </a:rPr>
              <a:t>Tables are defined with the </a:t>
            </a:r>
            <a:r>
              <a:rPr b="1" i="0" lang="en" sz="1400" u="none" cap="none" strike="noStrike">
                <a:solidFill>
                  <a:schemeClr val="dk1"/>
                </a:solidFill>
                <a:highlight>
                  <a:srgbClr val="FFFFFF"/>
                </a:highlight>
                <a:latin typeface="Verdana"/>
                <a:ea typeface="Verdana"/>
                <a:cs typeface="Verdana"/>
                <a:sym typeface="Verdana"/>
              </a:rPr>
              <a:t>&lt;table&gt;</a:t>
            </a:r>
            <a:r>
              <a:rPr b="0" i="0" lang="en" sz="1400" u="none" cap="none" strike="noStrike">
                <a:solidFill>
                  <a:schemeClr val="dk1"/>
                </a:solidFill>
                <a:highlight>
                  <a:srgbClr val="FFFFFF"/>
                </a:highlight>
                <a:latin typeface="Verdana"/>
                <a:ea typeface="Verdana"/>
                <a:cs typeface="Verdana"/>
                <a:sym typeface="Verdana"/>
              </a:rPr>
              <a:t> tag.</a:t>
            </a:r>
            <a:endParaRPr/>
          </a:p>
          <a:p>
            <a:pPr indent="-317500" lvl="0" marL="457200" marR="0" rtl="0" algn="l">
              <a:lnSpc>
                <a:spcPct val="146739"/>
              </a:lnSpc>
              <a:spcBef>
                <a:spcPts val="0"/>
              </a:spcBef>
              <a:spcAft>
                <a:spcPts val="0"/>
              </a:spcAft>
              <a:buClr>
                <a:schemeClr val="dk1"/>
              </a:buClr>
              <a:buSzPts val="1400"/>
              <a:buFont typeface="Verdana"/>
              <a:buChar char="•"/>
            </a:pPr>
            <a:r>
              <a:rPr b="0" i="0" lang="en" sz="1400" u="none" cap="none" strike="noStrike">
                <a:solidFill>
                  <a:schemeClr val="dk1"/>
                </a:solidFill>
                <a:highlight>
                  <a:srgbClr val="FFFFFF"/>
                </a:highlight>
                <a:latin typeface="Verdana"/>
                <a:ea typeface="Verdana"/>
                <a:cs typeface="Verdana"/>
                <a:sym typeface="Verdana"/>
              </a:rPr>
              <a:t>Tables are divided into </a:t>
            </a:r>
            <a:r>
              <a:rPr b="1" i="0" lang="en" sz="1400" u="none" cap="none" strike="noStrike">
                <a:solidFill>
                  <a:schemeClr val="dk1"/>
                </a:solidFill>
                <a:highlight>
                  <a:srgbClr val="FFFFFF"/>
                </a:highlight>
                <a:latin typeface="Verdana"/>
                <a:ea typeface="Verdana"/>
                <a:cs typeface="Verdana"/>
                <a:sym typeface="Verdana"/>
              </a:rPr>
              <a:t>table rows</a:t>
            </a:r>
            <a:r>
              <a:rPr b="0" i="0" lang="en" sz="1400" u="none" cap="none" strike="noStrike">
                <a:solidFill>
                  <a:schemeClr val="dk1"/>
                </a:solidFill>
                <a:highlight>
                  <a:srgbClr val="FFFFFF"/>
                </a:highlight>
                <a:latin typeface="Verdana"/>
                <a:ea typeface="Verdana"/>
                <a:cs typeface="Verdana"/>
                <a:sym typeface="Verdana"/>
              </a:rPr>
              <a:t> with the </a:t>
            </a:r>
            <a:r>
              <a:rPr b="1" i="0" lang="en" sz="1400" u="none" cap="none" strike="noStrike">
                <a:solidFill>
                  <a:schemeClr val="dk1"/>
                </a:solidFill>
                <a:highlight>
                  <a:srgbClr val="FFFFFF"/>
                </a:highlight>
                <a:latin typeface="Verdana"/>
                <a:ea typeface="Verdana"/>
                <a:cs typeface="Verdana"/>
                <a:sym typeface="Verdana"/>
              </a:rPr>
              <a:t>&lt;tr&gt;</a:t>
            </a:r>
            <a:r>
              <a:rPr b="0" i="0" lang="en" sz="1400" u="none" cap="none" strike="noStrike">
                <a:solidFill>
                  <a:schemeClr val="dk1"/>
                </a:solidFill>
                <a:highlight>
                  <a:srgbClr val="FFFFFF"/>
                </a:highlight>
                <a:latin typeface="Verdana"/>
                <a:ea typeface="Verdana"/>
                <a:cs typeface="Verdana"/>
                <a:sym typeface="Verdana"/>
              </a:rPr>
              <a:t> tag.</a:t>
            </a:r>
            <a:endParaRPr/>
          </a:p>
          <a:p>
            <a:pPr indent="-317500" lvl="0" marL="457200" marR="0" rtl="0" algn="l">
              <a:lnSpc>
                <a:spcPct val="146739"/>
              </a:lnSpc>
              <a:spcBef>
                <a:spcPts val="0"/>
              </a:spcBef>
              <a:spcAft>
                <a:spcPts val="0"/>
              </a:spcAft>
              <a:buClr>
                <a:schemeClr val="dk1"/>
              </a:buClr>
              <a:buSzPts val="1400"/>
              <a:buFont typeface="Verdana"/>
              <a:buChar char="•"/>
            </a:pPr>
            <a:r>
              <a:rPr b="0" i="0" lang="en" sz="1400" u="none" cap="none" strike="noStrike">
                <a:solidFill>
                  <a:schemeClr val="dk1"/>
                </a:solidFill>
                <a:highlight>
                  <a:srgbClr val="FFFFFF"/>
                </a:highlight>
                <a:latin typeface="Verdana"/>
                <a:ea typeface="Verdana"/>
                <a:cs typeface="Verdana"/>
                <a:sym typeface="Verdana"/>
              </a:rPr>
              <a:t>Table rows are divided into </a:t>
            </a:r>
            <a:r>
              <a:rPr b="1" i="0" lang="en" sz="1400" u="none" cap="none" strike="noStrike">
                <a:solidFill>
                  <a:schemeClr val="dk1"/>
                </a:solidFill>
                <a:highlight>
                  <a:srgbClr val="FFFFFF"/>
                </a:highlight>
                <a:latin typeface="Verdana"/>
                <a:ea typeface="Verdana"/>
                <a:cs typeface="Verdana"/>
                <a:sym typeface="Verdana"/>
              </a:rPr>
              <a:t>table data</a:t>
            </a:r>
            <a:r>
              <a:rPr b="0" i="0" lang="en" sz="1400" u="none" cap="none" strike="noStrike">
                <a:solidFill>
                  <a:schemeClr val="dk1"/>
                </a:solidFill>
                <a:highlight>
                  <a:srgbClr val="FFFFFF"/>
                </a:highlight>
                <a:latin typeface="Verdana"/>
                <a:ea typeface="Verdana"/>
                <a:cs typeface="Verdana"/>
                <a:sym typeface="Verdana"/>
              </a:rPr>
              <a:t> with the </a:t>
            </a:r>
            <a:r>
              <a:rPr b="1" i="0" lang="en" sz="1400" u="none" cap="none" strike="noStrike">
                <a:solidFill>
                  <a:schemeClr val="dk1"/>
                </a:solidFill>
                <a:highlight>
                  <a:srgbClr val="FFFFFF"/>
                </a:highlight>
                <a:latin typeface="Verdana"/>
                <a:ea typeface="Verdana"/>
                <a:cs typeface="Verdana"/>
                <a:sym typeface="Verdana"/>
              </a:rPr>
              <a:t>&lt;td&gt;</a:t>
            </a:r>
            <a:r>
              <a:rPr b="0" i="0" lang="en" sz="1400" u="none" cap="none" strike="noStrike">
                <a:solidFill>
                  <a:schemeClr val="dk1"/>
                </a:solidFill>
                <a:highlight>
                  <a:srgbClr val="FFFFFF"/>
                </a:highlight>
                <a:latin typeface="Verdana"/>
                <a:ea typeface="Verdana"/>
                <a:cs typeface="Verdana"/>
                <a:sym typeface="Verdana"/>
              </a:rPr>
              <a:t> tag.</a:t>
            </a:r>
            <a:endParaRPr/>
          </a:p>
          <a:p>
            <a:pPr indent="-317500" lvl="0" marL="457200" marR="0" rtl="0" algn="l">
              <a:lnSpc>
                <a:spcPct val="146739"/>
              </a:lnSpc>
              <a:spcBef>
                <a:spcPts val="0"/>
              </a:spcBef>
              <a:spcAft>
                <a:spcPts val="0"/>
              </a:spcAft>
              <a:buClr>
                <a:schemeClr val="dk1"/>
              </a:buClr>
              <a:buSzPts val="1400"/>
              <a:buFont typeface="Verdana"/>
              <a:buChar char="•"/>
            </a:pPr>
            <a:r>
              <a:rPr b="0" i="0" lang="en" sz="1400" u="none" cap="none" strike="noStrike">
                <a:solidFill>
                  <a:schemeClr val="dk1"/>
                </a:solidFill>
                <a:highlight>
                  <a:srgbClr val="FFFFFF"/>
                </a:highlight>
                <a:latin typeface="Verdana"/>
                <a:ea typeface="Verdana"/>
                <a:cs typeface="Verdana"/>
                <a:sym typeface="Verdana"/>
              </a:rPr>
              <a:t>A table row can also be divided into </a:t>
            </a:r>
            <a:r>
              <a:rPr b="1" i="0" lang="en" sz="1400" u="none" cap="none" strike="noStrike">
                <a:solidFill>
                  <a:schemeClr val="dk1"/>
                </a:solidFill>
                <a:highlight>
                  <a:srgbClr val="FFFFFF"/>
                </a:highlight>
                <a:latin typeface="Verdana"/>
                <a:ea typeface="Verdana"/>
                <a:cs typeface="Verdana"/>
                <a:sym typeface="Verdana"/>
              </a:rPr>
              <a:t>table headings</a:t>
            </a:r>
            <a:r>
              <a:rPr b="0" i="0" lang="en" sz="1400" u="none" cap="none" strike="noStrike">
                <a:solidFill>
                  <a:schemeClr val="dk1"/>
                </a:solidFill>
                <a:highlight>
                  <a:srgbClr val="FFFFFF"/>
                </a:highlight>
                <a:latin typeface="Verdana"/>
                <a:ea typeface="Verdana"/>
                <a:cs typeface="Verdana"/>
                <a:sym typeface="Verdana"/>
              </a:rPr>
              <a:t> with the </a:t>
            </a:r>
            <a:r>
              <a:rPr b="1" i="0" lang="en" sz="1400" u="none" cap="none" strike="noStrike">
                <a:solidFill>
                  <a:schemeClr val="dk1"/>
                </a:solidFill>
                <a:highlight>
                  <a:srgbClr val="FFFFFF"/>
                </a:highlight>
                <a:latin typeface="Verdana"/>
                <a:ea typeface="Verdana"/>
                <a:cs typeface="Verdana"/>
                <a:sym typeface="Verdana"/>
              </a:rPr>
              <a:t>&lt;th&gt;</a:t>
            </a:r>
            <a:r>
              <a:rPr b="0" i="0" lang="en" sz="1400" u="none" cap="none" strike="noStrike">
                <a:solidFill>
                  <a:schemeClr val="dk1"/>
                </a:solidFill>
                <a:highlight>
                  <a:srgbClr val="FFFFFF"/>
                </a:highlight>
                <a:latin typeface="Verdana"/>
                <a:ea typeface="Verdana"/>
                <a:cs typeface="Verdana"/>
                <a:sym typeface="Verdana"/>
              </a:rPr>
              <a:t> tag.</a:t>
            </a:r>
            <a:endParaRPr/>
          </a:p>
          <a:p>
            <a:pPr indent="-190500" lvl="0" marL="342900" marR="0" rtl="0" algn="l">
              <a:lnSpc>
                <a:spcPct val="100000"/>
              </a:lnSpc>
              <a:spcBef>
                <a:spcPts val="0"/>
              </a:spcBef>
              <a:spcAft>
                <a:spcPts val="0"/>
              </a:spcAft>
              <a:buClr>
                <a:schemeClr val="dk1"/>
              </a:buClr>
              <a:buSzPts val="300"/>
              <a:buFont typeface="Arial"/>
              <a:buNone/>
            </a:pPr>
            <a:r>
              <a:t/>
            </a:r>
            <a:endParaRPr b="1" i="0" sz="12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pic>
        <p:nvPicPr>
          <p:cNvPr descr="html_table_structure.gif" id="301" name="Google Shape;301;p47"/>
          <p:cNvPicPr preferRelativeResize="0"/>
          <p:nvPr/>
        </p:nvPicPr>
        <p:blipFill rotWithShape="1">
          <a:blip r:embed="rId3">
            <a:alphaModFix/>
          </a:blip>
          <a:srcRect b="0" l="0" r="0" t="0"/>
          <a:stretch/>
        </p:blipFill>
        <p:spPr>
          <a:xfrm>
            <a:off x="1610725" y="2298700"/>
            <a:ext cx="4927898" cy="2207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280550" y="123800"/>
            <a:ext cx="8564399" cy="41639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Calibri"/>
              <a:buNone/>
            </a:pPr>
            <a:r>
              <a:rPr b="0" i="0" lang="en" sz="2800" u="none" cap="none" strike="noStrike">
                <a:solidFill>
                  <a:schemeClr val="dk1"/>
                </a:solidFill>
                <a:latin typeface="Calibri"/>
                <a:ea typeface="Calibri"/>
                <a:cs typeface="Calibri"/>
                <a:sym typeface="Calibri"/>
              </a:rPr>
              <a:t>Example of Table</a:t>
            </a:r>
            <a:endParaRPr b="0" i="0" sz="2800" u="none" cap="none" strike="noStrike">
              <a:solidFill>
                <a:schemeClr val="dk1"/>
              </a:solidFill>
              <a:latin typeface="Calibri"/>
              <a:ea typeface="Calibri"/>
              <a:cs typeface="Calibri"/>
              <a:sym typeface="Calibri"/>
            </a:endParaRPr>
          </a:p>
        </p:txBody>
      </p:sp>
      <p:sp>
        <p:nvSpPr>
          <p:cNvPr id="307" name="Google Shape;307;p48"/>
          <p:cNvSpPr txBox="1"/>
          <p:nvPr>
            <p:ph idx="1" type="body"/>
          </p:nvPr>
        </p:nvSpPr>
        <p:spPr>
          <a:xfrm>
            <a:off x="75685" y="522267"/>
            <a:ext cx="4210768" cy="39531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&lt;table style="width:100%"&gt;</a:t>
            </a:r>
            <a:endParaRPr/>
          </a:p>
          <a:p>
            <a:pPr indent="-190500" lvl="0" marL="34290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350"/>
              <a:buFont typeface="Arial"/>
              <a:buNone/>
            </a:pPr>
            <a:r>
              <a:rPr lang="en" sz="1400"/>
              <a:t>&lt;thead&gt;</a:t>
            </a:r>
            <a:endParaRPr/>
          </a:p>
          <a:p>
            <a:pPr indent="-190500" lvl="0" marL="342900" rtl="0" algn="l">
              <a:lnSpc>
                <a:spcPct val="100000"/>
              </a:lnSpc>
              <a:spcBef>
                <a:spcPts val="0"/>
              </a:spcBef>
              <a:spcAft>
                <a:spcPts val="0"/>
              </a:spcAft>
              <a:buSzPts val="350"/>
              <a:buNone/>
            </a:pPr>
            <a:r>
              <a:rPr lang="en" sz="1400"/>
              <a:t>	 &lt;tr&gt;  </a:t>
            </a:r>
            <a:endParaRPr/>
          </a:p>
          <a:p>
            <a:pPr indent="-190500" lvl="0" marL="800100" rtl="0" algn="l">
              <a:lnSpc>
                <a:spcPct val="100000"/>
              </a:lnSpc>
              <a:spcBef>
                <a:spcPts val="0"/>
              </a:spcBef>
              <a:spcAft>
                <a:spcPts val="0"/>
              </a:spcAft>
              <a:buSzPts val="350"/>
              <a:buNone/>
            </a:pPr>
            <a:r>
              <a:rPr lang="en" sz="1400"/>
              <a:t>&lt;th&gt;Lastname&lt;/th&gt;  </a:t>
            </a:r>
            <a:endParaRPr/>
          </a:p>
          <a:p>
            <a:pPr indent="-266700" lvl="0" marL="800100" rtl="0" algn="l">
              <a:lnSpc>
                <a:spcPct val="100000"/>
              </a:lnSpc>
              <a:spcBef>
                <a:spcPts val="0"/>
              </a:spcBef>
              <a:spcAft>
                <a:spcPts val="0"/>
              </a:spcAft>
              <a:buSzPts val="350"/>
              <a:buNone/>
            </a:pPr>
            <a:r>
              <a:rPr lang="en" sz="1400"/>
              <a:t>&lt;th&gt;Points&lt;/th&gt;</a:t>
            </a:r>
            <a:endParaRPr/>
          </a:p>
          <a:p>
            <a:pPr indent="-190500" lvl="0" marL="342900" rtl="0" algn="l">
              <a:lnSpc>
                <a:spcPct val="100000"/>
              </a:lnSpc>
              <a:spcBef>
                <a:spcPts val="0"/>
              </a:spcBef>
              <a:spcAft>
                <a:spcPts val="0"/>
              </a:spcAft>
              <a:buSzPts val="350"/>
              <a:buNone/>
            </a:pPr>
            <a:r>
              <a:rPr lang="en" sz="1400"/>
              <a:t>  &lt;/tr&gt;</a:t>
            </a:r>
            <a:endParaRPr/>
          </a:p>
          <a:p>
            <a:pPr indent="-190500" lvl="0" marL="342900" marR="0" rtl="0" algn="l">
              <a:lnSpc>
                <a:spcPct val="100000"/>
              </a:lnSpc>
              <a:spcBef>
                <a:spcPts val="0"/>
              </a:spcBef>
              <a:spcAft>
                <a:spcPts val="0"/>
              </a:spcAft>
              <a:buClr>
                <a:schemeClr val="dk1"/>
              </a:buClr>
              <a:buSzPts val="350"/>
              <a:buFont typeface="Arial"/>
              <a:buNone/>
            </a:pPr>
            <a:r>
              <a:rPr lang="en" sz="1400"/>
              <a:t>&lt;/thead&gt;</a:t>
            </a:r>
            <a:endParaRPr/>
          </a:p>
          <a:p>
            <a:pPr indent="-190500" lvl="0" marL="342900" marR="0" rtl="0" algn="l">
              <a:lnSpc>
                <a:spcPct val="100000"/>
              </a:lnSpc>
              <a:spcBef>
                <a:spcPts val="0"/>
              </a:spcBef>
              <a:spcAft>
                <a:spcPts val="0"/>
              </a:spcAft>
              <a:buClr>
                <a:schemeClr val="dk1"/>
              </a:buClr>
              <a:buSzPts val="350"/>
              <a:buFont typeface="Arial"/>
              <a:buNone/>
            </a:pPr>
            <a:r>
              <a:t/>
            </a:r>
            <a:endParaRPr sz="1400"/>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&lt;tbody&gt;</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&lt;tr&gt;</a:t>
            </a:r>
            <a:endParaRPr/>
          </a:p>
          <a:p>
            <a:pPr indent="-266700" lvl="0" marL="8001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&lt;td&gt;Smith&lt;/td&gt;		</a:t>
            </a:r>
            <a:endParaRPr/>
          </a:p>
          <a:p>
            <a:pPr indent="-266700" lvl="0" marL="8001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&lt;td&gt;50&lt;/td&gt;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&lt;/tr&gt;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&lt;tr&gt;</a:t>
            </a:r>
            <a:endParaRPr/>
          </a:p>
          <a:p>
            <a:pPr indent="-266700" lvl="0" marL="8001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&lt;td&gt;Jackson&lt;/td&gt;		</a:t>
            </a:r>
            <a:endParaRPr/>
          </a:p>
          <a:p>
            <a:pPr indent="-266700" lvl="0" marL="8001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&lt;td&gt;94&lt;/td&gt;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&lt;/tr&gt;</a:t>
            </a:r>
            <a:endParaRPr/>
          </a:p>
          <a:p>
            <a:pPr indent="-190500" lvl="0" marL="342900" marR="0" rtl="0" algn="l">
              <a:lnSpc>
                <a:spcPct val="100000"/>
              </a:lnSpc>
              <a:spcBef>
                <a:spcPts val="0"/>
              </a:spcBef>
              <a:spcAft>
                <a:spcPts val="0"/>
              </a:spcAft>
              <a:buClr>
                <a:schemeClr val="dk1"/>
              </a:buClr>
              <a:buSzPts val="350"/>
              <a:buFont typeface="Arial"/>
              <a:buNone/>
            </a:pPr>
            <a:r>
              <a:rPr lang="en" sz="1400"/>
              <a:t>&lt;/tbody&gt;</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
        <p:nvSpPr>
          <p:cNvPr id="308" name="Google Shape;308;p48"/>
          <p:cNvSpPr txBox="1"/>
          <p:nvPr/>
        </p:nvSpPr>
        <p:spPr>
          <a:xfrm>
            <a:off x="4933232" y="620882"/>
            <a:ext cx="4210768" cy="3953100"/>
          </a:xfrm>
          <a:prstGeom prst="rect">
            <a:avLst/>
          </a:prstGeom>
          <a:noFill/>
          <a:ln>
            <a:noFill/>
          </a:ln>
        </p:spPr>
        <p:txBody>
          <a:bodyPr anchorCtr="0" anchor="t" bIns="91425" lIns="91425" spcFirstLastPara="1" rIns="91425" wrap="square" tIns="91425">
            <a:noAutofit/>
          </a:bodyPr>
          <a:lstStyle/>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&lt;tfoot&gt;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&lt;tr&gt;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&lt;td&gt;Copyright&lt;/td&gt;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&lt;td&gt; @ TTN &lt;/td&gt;</a:t>
            </a:r>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	&lt;/tr&gt;</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&lt;/tfoot&gt; </a:t>
            </a:r>
            <a:endParaRPr/>
          </a:p>
          <a:p>
            <a:pPr indent="-190500" lvl="0" marL="34290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350"/>
              <a:buFont typeface="Arial"/>
              <a:buNone/>
            </a:pPr>
            <a:r>
              <a:rPr b="0" i="0" lang="en" sz="1400" u="none" cap="none" strike="noStrike">
                <a:solidFill>
                  <a:schemeClr val="dk1"/>
                </a:solidFill>
                <a:latin typeface="Calibri"/>
                <a:ea typeface="Calibri"/>
                <a:cs typeface="Calibri"/>
                <a:sym typeface="Calibri"/>
              </a:rPr>
              <a:t>&lt;/table&gt;</a:t>
            </a:r>
            <a:endParaRPr/>
          </a:p>
          <a:p>
            <a:pPr indent="-190500" lvl="0" marL="342900" marR="0" rtl="0" algn="l">
              <a:lnSpc>
                <a:spcPct val="100000"/>
              </a:lnSpc>
              <a:spcBef>
                <a:spcPts val="0"/>
              </a:spcBef>
              <a:spcAft>
                <a:spcPts val="0"/>
              </a:spcAft>
              <a:buClr>
                <a:schemeClr val="dk1"/>
              </a:buClr>
              <a:buSzPts val="350"/>
              <a:buFont typeface="Arial"/>
              <a:buNone/>
            </a:pPr>
            <a:r>
              <a:t/>
            </a:r>
            <a:endParaRPr b="0" i="0" sz="1400" u="none" cap="none" strike="noStrike">
              <a:solidFill>
                <a:schemeClr val="dk1"/>
              </a:solidFill>
              <a:latin typeface="Calibri"/>
              <a:ea typeface="Calibri"/>
              <a:cs typeface="Calibri"/>
              <a:sym typeface="Calibri"/>
            </a:endParaRPr>
          </a:p>
          <a:p>
            <a:pPr indent="-190500" lvl="0" marL="342900" marR="0" rtl="0" algn="l">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280559" y="102358"/>
            <a:ext cx="8564424" cy="5015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Classes and Ids</a:t>
            </a:r>
            <a:endParaRPr/>
          </a:p>
        </p:txBody>
      </p:sp>
      <p:sp>
        <p:nvSpPr>
          <p:cNvPr id="314" name="Google Shape;314;p49"/>
          <p:cNvSpPr txBox="1"/>
          <p:nvPr>
            <p:ph idx="1" type="body"/>
          </p:nvPr>
        </p:nvSpPr>
        <p:spPr>
          <a:xfrm>
            <a:off x="280550" y="726749"/>
            <a:ext cx="8564399" cy="4787999"/>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You should only give elements an ID attribute if they are unique. They should be applied to that element only and nothing else. </a:t>
            </a:r>
            <a:br>
              <a:rPr b="0" i="0" lang="en"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44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Classes can be applied to multiple elements that share the same style properties. Things that should look and work in the same way can have the same class name.</a:t>
            </a:r>
            <a:endParaRPr/>
          </a:p>
          <a:p>
            <a:pPr indent="457200" lvl="0" marL="0" marR="0" rtl="0" algn="l">
              <a:lnSpc>
                <a:spcPct val="100000"/>
              </a:lnSpc>
              <a:spcBef>
                <a:spcPts val="440"/>
              </a:spcBef>
              <a:spcAft>
                <a:spcPts val="0"/>
              </a:spcAft>
              <a:buClr>
                <a:schemeClr val="dk1"/>
              </a:buClr>
              <a:buSzPts val="550"/>
              <a:buFont typeface="Arial"/>
              <a:buNone/>
            </a:pPr>
            <a:r>
              <a:rPr b="1" i="0" lang="en" sz="2200" u="none" cap="none" strike="noStrike">
                <a:solidFill>
                  <a:schemeClr val="dk1"/>
                </a:solidFill>
                <a:latin typeface="Calibri"/>
                <a:ea typeface="Calibri"/>
                <a:cs typeface="Calibri"/>
                <a:sym typeface="Calibri"/>
              </a:rPr>
              <a:t>Example:</a:t>
            </a:r>
            <a:br>
              <a:rPr b="1" i="0" lang="en" sz="2200" u="none" cap="none" strike="noStrike">
                <a:solidFill>
                  <a:schemeClr val="dk1"/>
                </a:solidFill>
                <a:latin typeface="Calibri"/>
                <a:ea typeface="Calibri"/>
                <a:cs typeface="Calibri"/>
                <a:sym typeface="Calibri"/>
              </a:rPr>
            </a:br>
            <a:r>
              <a:rPr b="1" i="0" lang="en" sz="2200" u="none" cap="none" strike="noStrike">
                <a:solidFill>
                  <a:schemeClr val="dk1"/>
                </a:solidFill>
                <a:latin typeface="Calibri"/>
                <a:ea typeface="Calibri"/>
                <a:cs typeface="Calibri"/>
                <a:sym typeface="Calibri"/>
              </a:rPr>
              <a:t>    </a:t>
            </a:r>
            <a:r>
              <a:rPr b="0" i="0" lang="en" sz="2200" u="none" cap="none" strike="noStrike">
                <a:solidFill>
                  <a:schemeClr val="dk1"/>
                </a:solidFill>
                <a:latin typeface="Calibri"/>
                <a:ea typeface="Calibri"/>
                <a:cs typeface="Calibri"/>
                <a:sym typeface="Calibri"/>
              </a:rPr>
              <a:t> </a:t>
            </a:r>
            <a:r>
              <a:rPr b="0" i="0" lang="en" sz="1600" u="none" cap="none" strike="noStrike">
                <a:solidFill>
                  <a:schemeClr val="dk1"/>
                </a:solidFill>
                <a:latin typeface="Calibri"/>
                <a:ea typeface="Calibri"/>
                <a:cs typeface="Calibri"/>
                <a:sym typeface="Calibri"/>
              </a:rPr>
              <a:t>&lt;ul id="categories"&gt;</a:t>
            </a:r>
            <a:endParaRPr/>
          </a:p>
          <a:p>
            <a:pPr indent="-342900" lvl="0" marL="342900" marR="0" rtl="0" algn="l">
              <a:lnSpc>
                <a:spcPct val="100000"/>
              </a:lnSpc>
              <a:spcBef>
                <a:spcPts val="44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 class="item"&gt;Category 1&lt;/li&gt;</a:t>
            </a:r>
            <a:endParaRPr/>
          </a:p>
          <a:p>
            <a:pPr indent="-342900" lvl="0" marL="342900" marR="0" rtl="0" algn="l">
              <a:lnSpc>
                <a:spcPct val="100000"/>
              </a:lnSpc>
              <a:spcBef>
                <a:spcPts val="44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 class="item"&gt;Category 2&lt;/li&gt;</a:t>
            </a:r>
            <a:endParaRPr/>
          </a:p>
          <a:p>
            <a:pPr indent="-342900" lvl="0" marL="342900" marR="0" rtl="0" algn="l">
              <a:lnSpc>
                <a:spcPct val="100000"/>
              </a:lnSpc>
              <a:spcBef>
                <a:spcPts val="44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&lt;li class="item"&gt;Category 3&lt;/li&gt;</a:t>
            </a:r>
            <a:endParaRPr/>
          </a:p>
          <a:p>
            <a:pPr indent="-342900" lvl="0" marL="342900" marR="0" rtl="0" algn="l">
              <a:lnSpc>
                <a:spcPct val="100000"/>
              </a:lnSpc>
              <a:spcBef>
                <a:spcPts val="440"/>
              </a:spcBef>
              <a:spcAft>
                <a:spcPts val="0"/>
              </a:spcAft>
              <a:buClr>
                <a:schemeClr val="dk1"/>
              </a:buClr>
              <a:buSzPts val="400"/>
              <a:buFont typeface="Arial"/>
              <a:buNone/>
            </a:pPr>
            <a:r>
              <a:rPr b="0" i="0" lang="en" sz="1600" u="none" cap="none" strike="noStrike">
                <a:solidFill>
                  <a:schemeClr val="dk1"/>
                </a:solidFill>
                <a:latin typeface="Calibri"/>
                <a:ea typeface="Calibri"/>
                <a:cs typeface="Calibri"/>
                <a:sym typeface="Calibri"/>
              </a:rPr>
              <a:t>	&lt;/ul&gt;</a:t>
            </a:r>
            <a:endParaRPr/>
          </a:p>
          <a:p>
            <a:pPr indent="-342900" lvl="0" marL="342900" marR="0" rtl="0" algn="l">
              <a:lnSpc>
                <a:spcPct val="100000"/>
              </a:lnSpc>
              <a:spcBef>
                <a:spcPts val="440"/>
              </a:spcBef>
              <a:spcAft>
                <a:spcPts val="0"/>
              </a:spcAft>
              <a:buClr>
                <a:schemeClr val="dk1"/>
              </a:buClr>
              <a:buSzPts val="55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1481137" y="1310183"/>
            <a:ext cx="6435725" cy="194974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Arial"/>
              <a:buNone/>
            </a:pPr>
            <a:r>
              <a:rPr b="1" i="0" lang="en" sz="5400" u="none" cap="none" strike="noStrike">
                <a:solidFill>
                  <a:schemeClr val="dk1"/>
                </a:solidFill>
                <a:latin typeface="Calibri"/>
                <a:ea typeface="Calibri"/>
                <a:cs typeface="Calibri"/>
                <a:sym typeface="Calibri"/>
              </a:rPr>
              <a:t>An Introduction to </a:t>
            </a:r>
            <a:endParaRPr/>
          </a:p>
          <a:p>
            <a:pPr indent="0" lvl="0" marL="0" marR="0" rtl="0" algn="ctr">
              <a:lnSpc>
                <a:spcPct val="100000"/>
              </a:lnSpc>
              <a:spcBef>
                <a:spcPts val="1440"/>
              </a:spcBef>
              <a:spcAft>
                <a:spcPts val="0"/>
              </a:spcAft>
              <a:buClr>
                <a:schemeClr val="dk1"/>
              </a:buClr>
              <a:buSzPts val="1800"/>
              <a:buFont typeface="Arial"/>
              <a:buNone/>
            </a:pPr>
            <a:r>
              <a:rPr b="1" i="0" lang="en" sz="7200" u="none" cap="none" strike="noStrike">
                <a:solidFill>
                  <a:schemeClr val="dk1"/>
                </a:solidFill>
                <a:latin typeface="Calibri"/>
                <a:ea typeface="Calibri"/>
                <a:cs typeface="Calibri"/>
                <a:sym typeface="Calibri"/>
              </a:rPr>
              <a:t>HTML</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0"/>
          <p:cNvSpPr txBox="1"/>
          <p:nvPr>
            <p:ph idx="1" type="body"/>
          </p:nvPr>
        </p:nvSpPr>
        <p:spPr>
          <a:xfrm>
            <a:off x="208650" y="1512503"/>
            <a:ext cx="8564400" cy="1271099"/>
          </a:xfrm>
          <a:prstGeom prst="rect">
            <a:avLst/>
          </a:prstGeom>
          <a:noFill/>
          <a:ln>
            <a:noFill/>
          </a:ln>
        </p:spPr>
        <p:txBody>
          <a:bodyPr anchorCtr="0" anchor="t" bIns="91425" lIns="91425" spcFirstLastPara="1" rIns="91425" wrap="square" tIns="91425">
            <a:noAutofit/>
          </a:bodyPr>
          <a:lstStyle/>
          <a:p>
            <a:pPr indent="0" lvl="0" marL="152400" marR="0" rtl="0" algn="ctr">
              <a:lnSpc>
                <a:spcPct val="100000"/>
              </a:lnSpc>
              <a:spcBef>
                <a:spcPts val="0"/>
              </a:spcBef>
              <a:spcAft>
                <a:spcPts val="0"/>
              </a:spcAft>
              <a:buClr>
                <a:schemeClr val="dk1"/>
              </a:buClr>
              <a:buSzPts val="1500"/>
              <a:buFont typeface="Arial"/>
              <a:buNone/>
            </a:pPr>
            <a:r>
              <a:rPr b="1" lang="en" sz="6000"/>
              <a:t>Introduction to HTML5</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1"/>
          <p:cNvSpPr txBox="1"/>
          <p:nvPr>
            <p:ph type="title"/>
          </p:nvPr>
        </p:nvSpPr>
        <p:spPr>
          <a:xfrm>
            <a:off x="280559" y="102358"/>
            <a:ext cx="8564400" cy="60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Agenda</a:t>
            </a:r>
            <a:endParaRPr/>
          </a:p>
        </p:txBody>
      </p:sp>
      <p:sp>
        <p:nvSpPr>
          <p:cNvPr id="325" name="Google Shape;325;p51"/>
          <p:cNvSpPr txBox="1"/>
          <p:nvPr>
            <p:ph idx="1" type="body"/>
          </p:nvPr>
        </p:nvSpPr>
        <p:spPr>
          <a:xfrm>
            <a:off x="280559" y="963628"/>
            <a:ext cx="8564400" cy="3630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
              <a:t>Semantic Tags</a:t>
            </a:r>
            <a:endParaRPr/>
          </a:p>
          <a:p>
            <a:pPr indent="-342900" lvl="0" marL="342900" marR="0" rtl="0" algn="l">
              <a:lnSpc>
                <a:spcPct val="100000"/>
              </a:lnSpc>
              <a:spcBef>
                <a:spcPts val="480"/>
              </a:spcBef>
              <a:spcAft>
                <a:spcPts val="0"/>
              </a:spcAft>
              <a:buClr>
                <a:schemeClr val="dk1"/>
              </a:buClr>
              <a:buSzPts val="2400"/>
              <a:buFont typeface="Noto Sans Symbols"/>
              <a:buChar char="➢"/>
            </a:pPr>
            <a:r>
              <a:rPr lang="en"/>
              <a:t>API’S	</a:t>
            </a:r>
            <a:endParaRPr/>
          </a:p>
          <a:p>
            <a:pPr indent="-342900" lvl="0" marL="342900" rtl="0" algn="l">
              <a:lnSpc>
                <a:spcPct val="100000"/>
              </a:lnSpc>
              <a:spcBef>
                <a:spcPts val="480"/>
              </a:spcBef>
              <a:spcAft>
                <a:spcPts val="0"/>
              </a:spcAft>
              <a:buSzPts val="2400"/>
              <a:buFont typeface="Noto Sans Symbols"/>
              <a:buChar char="➢"/>
            </a:pPr>
            <a:r>
              <a:rPr lang="en"/>
              <a:t>HTML5 Form Validations</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Calibri"/>
              <a:buNone/>
            </a:pPr>
            <a:r>
              <a:rPr b="1" i="0" lang="en" sz="2800" u="none" cap="none" strike="noStrike">
                <a:solidFill>
                  <a:schemeClr val="dk1"/>
                </a:solidFill>
                <a:latin typeface="Calibri"/>
                <a:ea typeface="Calibri"/>
                <a:cs typeface="Calibri"/>
                <a:sym typeface="Calibri"/>
              </a:rPr>
              <a:t>HTML5 Tags</a:t>
            </a:r>
            <a:endParaRPr/>
          </a:p>
        </p:txBody>
      </p:sp>
      <p:sp>
        <p:nvSpPr>
          <p:cNvPr id="331" name="Google Shape;331;p52"/>
          <p:cNvSpPr txBox="1"/>
          <p:nvPr>
            <p:ph idx="1" type="body"/>
          </p:nvPr>
        </p:nvSpPr>
        <p:spPr>
          <a:xfrm>
            <a:off x="280559" y="886090"/>
            <a:ext cx="8564424" cy="3630993"/>
          </a:xfrm>
          <a:prstGeom prst="rect">
            <a:avLst/>
          </a:prstGeom>
          <a:noFill/>
          <a:ln>
            <a:noFill/>
          </a:ln>
        </p:spPr>
        <p:txBody>
          <a:bodyPr anchorCtr="0" anchor="t" bIns="91425" lIns="91425" spcFirstLastPara="1" rIns="91425" wrap="square" tIns="91425">
            <a:noAutofit/>
          </a:bodyPr>
          <a:lstStyle/>
          <a:p>
            <a:pPr indent="0" lvl="0" marL="1524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HTML5 is the latest version of HTML and it introduces many new &lt;tags&gt; and features.</a:t>
            </a:r>
            <a:endParaRPr/>
          </a:p>
          <a:p>
            <a:pPr indent="0" lvl="0" marL="1524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Some of the commonly used new tags of HTML5 are : </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&lt;article&gt; - Defines an article in the document</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&lt;aside&gt; - Defines content aside from the page content like sidebar.</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&lt;footer&gt; - Defines a footer for the document or a section</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&lt;header&gt; - Defines a header for the document or a section</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&lt;nav&gt; - Defines navigation links in the document</a:t>
            </a:r>
            <a:endParaRPr/>
          </a:p>
          <a:p>
            <a:pPr indent="-190500" lvl="0" marL="342900" marR="0" rtl="0" algn="l">
              <a:lnSpc>
                <a:spcPct val="100000"/>
              </a:lnSpc>
              <a:spcBef>
                <a:spcPts val="480"/>
              </a:spcBef>
              <a:spcAft>
                <a:spcPts val="0"/>
              </a:spcAft>
              <a:buClr>
                <a:schemeClr val="dk1"/>
              </a:buClr>
              <a:buSzPts val="1600"/>
              <a:buFont typeface="Noto Sans Symbols"/>
              <a:buChar char="▪"/>
            </a:pPr>
            <a:r>
              <a:rPr b="0" i="0" lang="en" sz="2000" u="none" cap="none" strike="noStrike">
                <a:solidFill>
                  <a:srgbClr val="3F3F3F"/>
                </a:solidFill>
                <a:latin typeface="Calibri"/>
                <a:ea typeface="Calibri"/>
                <a:cs typeface="Calibri"/>
                <a:sym typeface="Calibri"/>
              </a:rPr>
              <a:t>&lt;section&gt; - Defines a section in the document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HTML5 APIs</a:t>
            </a:r>
            <a:endParaRPr/>
          </a:p>
        </p:txBody>
      </p:sp>
      <p:sp>
        <p:nvSpPr>
          <p:cNvPr id="337" name="Google Shape;337;p53"/>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342900" lvl="0" marL="647700" rtl="0" algn="l">
              <a:lnSpc>
                <a:spcPct val="100000"/>
              </a:lnSpc>
              <a:spcBef>
                <a:spcPts val="0"/>
              </a:spcBef>
              <a:spcAft>
                <a:spcPts val="0"/>
              </a:spcAft>
              <a:buSzPts val="1600"/>
              <a:buAutoNum type="arabicParenR"/>
            </a:pPr>
            <a:r>
              <a:rPr b="1" lang="en" sz="1600" u="sng">
                <a:solidFill>
                  <a:schemeClr val="hlink"/>
                </a:solidFill>
                <a:hlinkClick r:id="rId3"/>
              </a:rPr>
              <a:t>Web Audio API</a:t>
            </a:r>
            <a:r>
              <a:rPr b="1" lang="en" sz="1600"/>
              <a:t>  -- </a:t>
            </a:r>
            <a:r>
              <a:rPr lang="en" sz="1600"/>
              <a:t>It</a:t>
            </a:r>
            <a:r>
              <a:rPr b="1" lang="en" sz="1600"/>
              <a:t> </a:t>
            </a:r>
            <a:r>
              <a:rPr lang="en" sz="1600"/>
              <a:t>provides a simple yet powerful mechanism to implement and manipulate audio content inside web applications. It allows you to develop complex audio mixing, effects, panning and more.</a:t>
            </a:r>
            <a:endParaRPr/>
          </a:p>
          <a:p>
            <a:pPr indent="-342900" lvl="0" marL="647700" rtl="0" algn="l">
              <a:lnSpc>
                <a:spcPct val="100000"/>
              </a:lnSpc>
              <a:spcBef>
                <a:spcPts val="480"/>
              </a:spcBef>
              <a:spcAft>
                <a:spcPts val="0"/>
              </a:spcAft>
              <a:buSzPts val="1600"/>
              <a:buAutoNum type="arabicParenR"/>
            </a:pPr>
            <a:r>
              <a:rPr b="1" lang="en" sz="1600" u="sng">
                <a:solidFill>
                  <a:schemeClr val="hlink"/>
                </a:solidFill>
                <a:hlinkClick r:id="rId4"/>
              </a:rPr>
              <a:t>Geolocation API  </a:t>
            </a:r>
            <a:r>
              <a:rPr b="1" lang="en" sz="1600"/>
              <a:t>-- </a:t>
            </a:r>
            <a:r>
              <a:rPr lang="en" sz="1600"/>
              <a:t>It allows the user to provide their location to web applications if they so desire. For privacy reasons, the user is asked for permission to report location information.</a:t>
            </a:r>
            <a:endParaRPr/>
          </a:p>
          <a:p>
            <a:pPr indent="-342900" lvl="0" marL="647700" rtl="0" algn="l">
              <a:lnSpc>
                <a:spcPct val="100000"/>
              </a:lnSpc>
              <a:spcBef>
                <a:spcPts val="480"/>
              </a:spcBef>
              <a:spcAft>
                <a:spcPts val="0"/>
              </a:spcAft>
              <a:buSzPts val="1600"/>
              <a:buAutoNum type="arabicParenR"/>
            </a:pPr>
            <a:r>
              <a:rPr b="1" lang="en" sz="1600" u="sng">
                <a:solidFill>
                  <a:schemeClr val="hlink"/>
                </a:solidFill>
                <a:hlinkClick r:id="rId5"/>
              </a:rPr>
              <a:t>Web Storage API</a:t>
            </a:r>
            <a:r>
              <a:rPr b="1" lang="en" sz="1600"/>
              <a:t>  -- </a:t>
            </a:r>
            <a:r>
              <a:rPr lang="en" sz="1600"/>
              <a:t>It provides mechanisms by which browsers can store key/value pairs, in a much more intuitive fashion than using cookies.</a:t>
            </a:r>
            <a:endParaRPr/>
          </a:p>
          <a:p>
            <a:pPr indent="-342900" lvl="0" marL="647700" rtl="0" algn="l">
              <a:lnSpc>
                <a:spcPct val="100000"/>
              </a:lnSpc>
              <a:spcBef>
                <a:spcPts val="480"/>
              </a:spcBef>
              <a:spcAft>
                <a:spcPts val="0"/>
              </a:spcAft>
              <a:buSzPts val="1600"/>
              <a:buAutoNum type="arabicParenR"/>
            </a:pPr>
            <a:r>
              <a:rPr lang="en" sz="1600"/>
              <a:t> </a:t>
            </a:r>
            <a:r>
              <a:rPr b="1" lang="en" sz="1600" u="sng">
                <a:solidFill>
                  <a:schemeClr val="hlink"/>
                </a:solidFill>
                <a:hlinkClick r:id="rId6"/>
              </a:rPr>
              <a:t>Page Visibility API</a:t>
            </a:r>
            <a:r>
              <a:rPr lang="en" sz="1600"/>
              <a:t> -- performs a simple but important function – it lets your application know when a page is visible to the user.</a:t>
            </a:r>
            <a:endParaRPr/>
          </a:p>
          <a:p>
            <a:pPr indent="-342900" lvl="0" marL="647700" rtl="0" algn="l">
              <a:lnSpc>
                <a:spcPct val="100000"/>
              </a:lnSpc>
              <a:spcBef>
                <a:spcPts val="480"/>
              </a:spcBef>
              <a:spcAft>
                <a:spcPts val="0"/>
              </a:spcAft>
              <a:buSzPts val="1600"/>
              <a:buAutoNum type="arabicParenR"/>
            </a:pPr>
            <a:r>
              <a:rPr b="1" lang="en" sz="1600" u="sng">
                <a:solidFill>
                  <a:schemeClr val="hlink"/>
                </a:solidFill>
                <a:hlinkClick r:id="rId7"/>
              </a:rPr>
              <a:t>Vibration API </a:t>
            </a:r>
            <a:r>
              <a:rPr b="1" lang="en" sz="1600"/>
              <a:t>-- </a:t>
            </a:r>
            <a:r>
              <a:rPr lang="en" sz="1600"/>
              <a:t>allows developers to direct the device, using JavaScript, to vibrate in a pattern for a given duration if the device has the vibration mechanism.</a:t>
            </a:r>
            <a:endParaRPr/>
          </a:p>
          <a:p>
            <a:pPr indent="-342900" lvl="0" marL="647700" rtl="0" algn="l">
              <a:lnSpc>
                <a:spcPct val="100000"/>
              </a:lnSpc>
              <a:spcBef>
                <a:spcPts val="480"/>
              </a:spcBef>
              <a:spcAft>
                <a:spcPts val="0"/>
              </a:spcAft>
              <a:buSzPts val="1600"/>
              <a:buAutoNum type="arabicParenR"/>
            </a:pPr>
            <a:r>
              <a:rPr b="1" lang="en" sz="1600"/>
              <a:t>There are many more HTML5 APIs. Above were the ones which are being mostly used these.</a:t>
            </a:r>
            <a:endParaRPr b="1"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HTML5 Form Validations</a:t>
            </a:r>
            <a:endParaRPr/>
          </a:p>
        </p:txBody>
      </p:sp>
      <p:sp>
        <p:nvSpPr>
          <p:cNvPr id="343" name="Google Shape;343;p54"/>
          <p:cNvSpPr txBox="1"/>
          <p:nvPr>
            <p:ph idx="1" type="body"/>
          </p:nvPr>
        </p:nvSpPr>
        <p:spPr>
          <a:xfrm>
            <a:off x="280559" y="848813"/>
            <a:ext cx="8564424" cy="3630993"/>
          </a:xfrm>
          <a:prstGeom prst="rect">
            <a:avLst/>
          </a:prstGeom>
          <a:noFill/>
          <a:ln>
            <a:noFill/>
          </a:ln>
        </p:spPr>
        <p:txBody>
          <a:bodyPr anchorCtr="0" anchor="t" bIns="91425" lIns="91425" spcFirstLastPara="1" rIns="91425" wrap="square" tIns="91425">
            <a:noAutofit/>
          </a:bodyPr>
          <a:lstStyle/>
          <a:p>
            <a:pPr indent="0" lvl="0" marL="304800" rtl="0" algn="l">
              <a:lnSpc>
                <a:spcPct val="100000"/>
              </a:lnSpc>
              <a:spcBef>
                <a:spcPts val="0"/>
              </a:spcBef>
              <a:spcAft>
                <a:spcPts val="0"/>
              </a:spcAft>
              <a:buSzPts val="1600"/>
              <a:buNone/>
            </a:pPr>
            <a:r>
              <a:rPr lang="en" sz="1600"/>
              <a:t>We use Html5 form validations for verifying the form data on the client side itself. In Html5 new input types and attributes were added to &lt;input&gt; tags that allow the browsers themselves to perform the client-side validation for us: no JavaScript required.</a:t>
            </a:r>
            <a:endParaRPr/>
          </a:p>
          <a:p>
            <a:pPr indent="0" lvl="0" marL="304800" rtl="0" algn="l">
              <a:lnSpc>
                <a:spcPct val="100000"/>
              </a:lnSpc>
              <a:spcBef>
                <a:spcPts val="480"/>
              </a:spcBef>
              <a:spcAft>
                <a:spcPts val="0"/>
              </a:spcAft>
              <a:buSzPts val="1600"/>
              <a:buNone/>
            </a:pPr>
            <a:r>
              <a:rPr lang="en" sz="1600"/>
              <a:t>Lets have a better understanding with the help of  following example : </a:t>
            </a:r>
            <a:endParaRPr/>
          </a:p>
          <a:p>
            <a:pPr indent="0" lvl="0" marL="304800" rtl="0" algn="l">
              <a:lnSpc>
                <a:spcPct val="100000"/>
              </a:lnSpc>
              <a:spcBef>
                <a:spcPts val="480"/>
              </a:spcBef>
              <a:spcAft>
                <a:spcPts val="0"/>
              </a:spcAft>
              <a:buSzPts val="1600"/>
              <a:buNone/>
            </a:pPr>
            <a:r>
              <a:rPr lang="en" sz="1600">
                <a:solidFill>
                  <a:srgbClr val="366092"/>
                </a:solidFill>
              </a:rPr>
              <a:t>&lt;form&gt;</a:t>
            </a:r>
            <a:endParaRPr/>
          </a:p>
          <a:p>
            <a:pPr indent="0" lvl="0" marL="304800" rtl="0" algn="l">
              <a:lnSpc>
                <a:spcPct val="100000"/>
              </a:lnSpc>
              <a:spcBef>
                <a:spcPts val="480"/>
              </a:spcBef>
              <a:spcAft>
                <a:spcPts val="0"/>
              </a:spcAft>
              <a:buSzPts val="1600"/>
              <a:buNone/>
            </a:pPr>
            <a:r>
              <a:rPr lang="en" sz="1600">
                <a:solidFill>
                  <a:srgbClr val="366092"/>
                </a:solidFill>
              </a:rPr>
              <a:t>&lt;input type=“text” id="name" </a:t>
            </a:r>
            <a:r>
              <a:rPr lang="en" sz="1600">
                <a:solidFill>
                  <a:schemeClr val="accent2"/>
                </a:solidFill>
              </a:rPr>
              <a:t>required</a:t>
            </a:r>
            <a:r>
              <a:rPr lang="en" sz="1600">
                <a:solidFill>
                  <a:srgbClr val="366092"/>
                </a:solidFill>
              </a:rPr>
              <a:t>&gt; </a:t>
            </a:r>
            <a:endParaRPr sz="1600">
              <a:solidFill>
                <a:srgbClr val="366092"/>
              </a:solidFill>
            </a:endParaRPr>
          </a:p>
          <a:p>
            <a:pPr indent="0" lvl="0" marL="304800" rtl="0" algn="l">
              <a:lnSpc>
                <a:spcPct val="100000"/>
              </a:lnSpc>
              <a:spcBef>
                <a:spcPts val="480"/>
              </a:spcBef>
              <a:spcAft>
                <a:spcPts val="0"/>
              </a:spcAft>
              <a:buSzPts val="1600"/>
              <a:buNone/>
            </a:pPr>
            <a:r>
              <a:rPr lang="en" sz="1600">
                <a:solidFill>
                  <a:srgbClr val="366092"/>
                </a:solidFill>
              </a:rPr>
              <a:t>&lt;input type=“submit” value=“Submit”/&gt;</a:t>
            </a:r>
            <a:endParaRPr/>
          </a:p>
          <a:p>
            <a:pPr indent="0" lvl="0" marL="304800" rtl="0" algn="l">
              <a:lnSpc>
                <a:spcPct val="100000"/>
              </a:lnSpc>
              <a:spcBef>
                <a:spcPts val="480"/>
              </a:spcBef>
              <a:spcAft>
                <a:spcPts val="0"/>
              </a:spcAft>
              <a:buSzPts val="1600"/>
              <a:buNone/>
            </a:pPr>
            <a:r>
              <a:rPr lang="en" sz="1600">
                <a:solidFill>
                  <a:srgbClr val="366092"/>
                </a:solidFill>
              </a:rPr>
              <a:t>&lt;/form&gt;</a:t>
            </a:r>
            <a:endParaRPr/>
          </a:p>
          <a:p>
            <a:pPr indent="0" lvl="0" marL="304800" rtl="0" algn="l">
              <a:lnSpc>
                <a:spcPct val="100000"/>
              </a:lnSpc>
              <a:spcBef>
                <a:spcPts val="480"/>
              </a:spcBef>
              <a:spcAft>
                <a:spcPts val="0"/>
              </a:spcAft>
              <a:buSzPts val="1600"/>
              <a:buNone/>
            </a:pPr>
            <a:r>
              <a:rPr lang="en" sz="1600">
                <a:solidFill>
                  <a:schemeClr val="dk1"/>
                </a:solidFill>
              </a:rPr>
              <a:t>Validating required fields is as easy as adding the </a:t>
            </a:r>
            <a:r>
              <a:rPr b="1" lang="en" sz="1600">
                <a:solidFill>
                  <a:schemeClr val="dk1"/>
                </a:solidFill>
              </a:rPr>
              <a:t>required</a:t>
            </a:r>
            <a:r>
              <a:rPr lang="en" sz="1600">
                <a:solidFill>
                  <a:schemeClr val="dk1"/>
                </a:solidFill>
              </a:rPr>
              <a:t> attribute to each &lt;input&gt; tag.</a:t>
            </a:r>
            <a:endParaRPr/>
          </a:p>
          <a:p>
            <a:pPr indent="0" lvl="0" marL="304800" rtl="0" algn="l">
              <a:lnSpc>
                <a:spcPct val="100000"/>
              </a:lnSpc>
              <a:spcBef>
                <a:spcPts val="480"/>
              </a:spcBef>
              <a:spcAft>
                <a:spcPts val="0"/>
              </a:spcAft>
              <a:buSzPts val="1600"/>
              <a:buNone/>
            </a:pPr>
            <a:r>
              <a:rPr lang="en" sz="1600">
                <a:solidFill>
                  <a:schemeClr val="dk1"/>
                </a:solidFill>
              </a:rPr>
              <a:t>Now, If one tries to submit the form without filling anything in input field. A tooltip will appear on that particular field which is not validating according to the requirement. </a:t>
            </a:r>
            <a:endParaRPr/>
          </a:p>
          <a:p>
            <a:pPr indent="0" lvl="0" marL="304800" rtl="0" algn="l">
              <a:lnSpc>
                <a:spcPct val="100000"/>
              </a:lnSpc>
              <a:spcBef>
                <a:spcPts val="480"/>
              </a:spcBef>
              <a:spcAft>
                <a:spcPts val="0"/>
              </a:spcAft>
              <a:buSzPts val="1600"/>
              <a:buNone/>
            </a:pPr>
            <a:r>
              <a:t/>
            </a:r>
            <a:endParaRPr sz="1600">
              <a:solidFill>
                <a:schemeClr val="dk1"/>
              </a:solidFill>
            </a:endParaRPr>
          </a:p>
        </p:txBody>
      </p:sp>
      <p:pic>
        <p:nvPicPr>
          <p:cNvPr id="344" name="Google Shape;344;p54"/>
          <p:cNvPicPr preferRelativeResize="0"/>
          <p:nvPr/>
        </p:nvPicPr>
        <p:blipFill rotWithShape="1">
          <a:blip r:embed="rId3">
            <a:alphaModFix/>
          </a:blip>
          <a:srcRect b="0" l="0" r="0" t="0"/>
          <a:stretch/>
        </p:blipFill>
        <p:spPr>
          <a:xfrm>
            <a:off x="5977958" y="4042320"/>
            <a:ext cx="2867025" cy="847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HTML5 Form Validations</a:t>
            </a:r>
            <a:endParaRPr/>
          </a:p>
        </p:txBody>
      </p:sp>
      <p:sp>
        <p:nvSpPr>
          <p:cNvPr id="350" name="Google Shape;350;p55"/>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0" lvl="0" marL="304800" rtl="0" algn="l">
              <a:lnSpc>
                <a:spcPct val="100000"/>
              </a:lnSpc>
              <a:spcBef>
                <a:spcPts val="0"/>
              </a:spcBef>
              <a:spcAft>
                <a:spcPts val="0"/>
              </a:spcAft>
              <a:buSzPts val="1600"/>
              <a:buNone/>
            </a:pPr>
            <a:r>
              <a:rPr lang="en" sz="1600"/>
              <a:t>We can also tell the browser that which type of data we want in a particular field by applying regular expressions in an &lt;input&gt; tag attribute known as </a:t>
            </a:r>
            <a:r>
              <a:rPr b="1" lang="en" sz="1600"/>
              <a:t>pattern. </a:t>
            </a:r>
            <a:endParaRPr/>
          </a:p>
          <a:p>
            <a:pPr indent="0" lvl="0" marL="304800" rtl="0" algn="l">
              <a:lnSpc>
                <a:spcPct val="100000"/>
              </a:lnSpc>
              <a:spcBef>
                <a:spcPts val="480"/>
              </a:spcBef>
              <a:spcAft>
                <a:spcPts val="0"/>
              </a:spcAft>
              <a:buSzPts val="1600"/>
              <a:buNone/>
            </a:pPr>
            <a:r>
              <a:rPr b="1" lang="en" sz="1600"/>
              <a:t>For example : </a:t>
            </a:r>
            <a:endParaRPr sz="1600"/>
          </a:p>
          <a:p>
            <a:pPr indent="0" lvl="0" marL="304800" rtl="0" algn="l">
              <a:lnSpc>
                <a:spcPct val="100000"/>
              </a:lnSpc>
              <a:spcBef>
                <a:spcPts val="480"/>
              </a:spcBef>
              <a:spcAft>
                <a:spcPts val="0"/>
              </a:spcAft>
              <a:buSzPts val="1600"/>
              <a:buNone/>
            </a:pPr>
            <a:r>
              <a:rPr lang="en" sz="1600">
                <a:solidFill>
                  <a:srgbClr val="366092"/>
                </a:solidFill>
              </a:rPr>
              <a:t>&lt;input id="name“ type=“text” name="name" required pattern="[A-Za-z]"  title="firstname lastname"&gt;</a:t>
            </a:r>
            <a:endParaRPr/>
          </a:p>
          <a:p>
            <a:pPr indent="0" lvl="0" marL="304800" rtl="0" algn="l">
              <a:lnSpc>
                <a:spcPct val="100000"/>
              </a:lnSpc>
              <a:spcBef>
                <a:spcPts val="480"/>
              </a:spcBef>
              <a:spcAft>
                <a:spcPts val="0"/>
              </a:spcAft>
              <a:buSzPts val="1600"/>
              <a:buNone/>
            </a:pPr>
            <a:r>
              <a:t/>
            </a:r>
            <a:endParaRPr sz="1600">
              <a:solidFill>
                <a:srgbClr val="366092"/>
              </a:solidFill>
            </a:endParaRPr>
          </a:p>
          <a:p>
            <a:pPr indent="0" lvl="0" marL="304800" rtl="0" algn="l">
              <a:lnSpc>
                <a:spcPct val="100000"/>
              </a:lnSpc>
              <a:spcBef>
                <a:spcPts val="480"/>
              </a:spcBef>
              <a:spcAft>
                <a:spcPts val="0"/>
              </a:spcAft>
              <a:buSzPts val="1600"/>
              <a:buNone/>
            </a:pPr>
            <a:r>
              <a:rPr lang="en" sz="1600">
                <a:solidFill>
                  <a:schemeClr val="dk1"/>
                </a:solidFill>
              </a:rPr>
              <a:t>Now if a user tries to submit the form without filling the required data, a tooltip will appear reminding that it is not a valid input.</a:t>
            </a:r>
            <a:endParaRPr/>
          </a:p>
          <a:p>
            <a:pPr indent="0" lvl="0" marL="304800" rtl="0" algn="l">
              <a:lnSpc>
                <a:spcPct val="100000"/>
              </a:lnSpc>
              <a:spcBef>
                <a:spcPts val="480"/>
              </a:spcBef>
              <a:spcAft>
                <a:spcPts val="0"/>
              </a:spcAft>
              <a:buSzPts val="1600"/>
              <a:buNone/>
            </a:pPr>
            <a:r>
              <a:t/>
            </a:r>
            <a:endParaRPr sz="1600">
              <a:solidFill>
                <a:srgbClr val="366092"/>
              </a:solidFill>
            </a:endParaRPr>
          </a:p>
        </p:txBody>
      </p:sp>
      <p:pic>
        <p:nvPicPr>
          <p:cNvPr id="351" name="Google Shape;351;p55"/>
          <p:cNvPicPr preferRelativeResize="0"/>
          <p:nvPr/>
        </p:nvPicPr>
        <p:blipFill rotWithShape="1">
          <a:blip r:embed="rId3">
            <a:alphaModFix/>
          </a:blip>
          <a:srcRect b="0" l="0" r="0" t="0"/>
          <a:stretch/>
        </p:blipFill>
        <p:spPr>
          <a:xfrm>
            <a:off x="5258920" y="3390340"/>
            <a:ext cx="3467100" cy="112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6"/>
          <p:cNvSpPr txBox="1"/>
          <p:nvPr>
            <p:ph idx="1" type="body"/>
          </p:nvPr>
        </p:nvSpPr>
        <p:spPr>
          <a:xfrm>
            <a:off x="1481137" y="1770798"/>
            <a:ext cx="6435725" cy="1489134"/>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chemeClr val="dk1"/>
              </a:buClr>
              <a:buSzPts val="1492"/>
              <a:buFont typeface="Arial"/>
              <a:buNone/>
            </a:pPr>
            <a:r>
              <a:rPr b="1" i="0" lang="en" sz="5967" u="none" cap="none" strike="noStrike">
                <a:solidFill>
                  <a:schemeClr val="dk1"/>
                </a:solidFill>
                <a:latin typeface="Calibri"/>
                <a:ea typeface="Calibri"/>
                <a:cs typeface="Calibri"/>
                <a:sym typeface="Calibri"/>
              </a:rPr>
              <a:t>An Introduction to</a:t>
            </a:r>
            <a:endParaRPr/>
          </a:p>
          <a:p>
            <a:pPr indent="0" lvl="0" marL="0" marR="0" rtl="0" algn="ctr">
              <a:lnSpc>
                <a:spcPct val="80000"/>
              </a:lnSpc>
              <a:spcBef>
                <a:spcPts val="1457"/>
              </a:spcBef>
              <a:spcAft>
                <a:spcPts val="0"/>
              </a:spcAft>
              <a:buClr>
                <a:schemeClr val="dk1"/>
              </a:buClr>
              <a:buSzPts val="1279"/>
              <a:buFont typeface="Arial"/>
              <a:buNone/>
            </a:pPr>
            <a:r>
              <a:rPr b="1" i="0" lang="en" sz="5115" u="none" cap="none" strike="noStrike">
                <a:solidFill>
                  <a:schemeClr val="dk1"/>
                </a:solidFill>
                <a:latin typeface="Calibri"/>
                <a:ea typeface="Calibri"/>
                <a:cs typeface="Calibri"/>
                <a:sym typeface="Calibri"/>
              </a:rPr>
              <a:t> </a:t>
            </a:r>
            <a:r>
              <a:rPr b="1" i="0" lang="en" sz="7285" u="none" cap="none" strike="noStrike">
                <a:solidFill>
                  <a:schemeClr val="dk1"/>
                </a:solidFill>
                <a:latin typeface="Calibri"/>
                <a:ea typeface="Calibri"/>
                <a:cs typeface="Calibri"/>
                <a:sym typeface="Calibri"/>
              </a:rPr>
              <a:t>CSS</a:t>
            </a:r>
            <a:endParaRPr/>
          </a:p>
          <a:p>
            <a:pPr indent="0" lvl="0" marL="0" marR="0" rtl="0" algn="ctr">
              <a:lnSpc>
                <a:spcPct val="80000"/>
              </a:lnSpc>
              <a:spcBef>
                <a:spcPts val="542"/>
              </a:spcBef>
              <a:spcAft>
                <a:spcPts val="0"/>
              </a:spcAft>
              <a:buClr>
                <a:schemeClr val="dk2"/>
              </a:buClr>
              <a:buSzPts val="678"/>
              <a:buFont typeface="Arial"/>
              <a:buNone/>
            </a:pPr>
            <a:r>
              <a:t/>
            </a:r>
            <a:endParaRPr b="1" i="0" sz="2712" u="none" cap="none" strike="noStrike">
              <a:solidFill>
                <a:schemeClr val="dk2"/>
              </a:solidFill>
              <a:latin typeface="Calibri"/>
              <a:ea typeface="Calibri"/>
              <a:cs typeface="Calibri"/>
              <a:sym typeface="Calibri"/>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7"/>
          <p:cNvSpPr txBox="1"/>
          <p:nvPr>
            <p:ph type="title"/>
          </p:nvPr>
        </p:nvSpPr>
        <p:spPr>
          <a:xfrm>
            <a:off x="280559" y="102358"/>
            <a:ext cx="8564424" cy="6039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Agenda</a:t>
            </a:r>
            <a:endParaRPr/>
          </a:p>
        </p:txBody>
      </p:sp>
      <p:sp>
        <p:nvSpPr>
          <p:cNvPr id="362" name="Google Shape;362;p57"/>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What is CSS?</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Type of CSS</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Selectors</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Id and Class</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Box Model</a:t>
            </a:r>
            <a:endParaRPr/>
          </a:p>
          <a:p>
            <a:pPr indent="-342900" lvl="0" marL="342900"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CSS Properties</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280559" y="163771"/>
            <a:ext cx="8564424" cy="4401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What is CSS?</a:t>
            </a:r>
            <a:endParaRPr/>
          </a:p>
        </p:txBody>
      </p:sp>
      <p:sp>
        <p:nvSpPr>
          <p:cNvPr id="368" name="Google Shape;368;p58"/>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 sz="2400" u="none" cap="none" strike="noStrike">
                <a:solidFill>
                  <a:schemeClr val="dk1"/>
                </a:solidFill>
                <a:latin typeface="Calibri"/>
                <a:ea typeface="Calibri"/>
                <a:cs typeface="Calibri"/>
                <a:sym typeface="Calibri"/>
              </a:rPr>
              <a:t>CSS</a:t>
            </a:r>
            <a:r>
              <a:rPr b="0" i="0" lang="en" sz="2400" u="none" cap="none" strike="noStrike">
                <a:solidFill>
                  <a:schemeClr val="dk1"/>
                </a:solidFill>
                <a:latin typeface="Calibri"/>
                <a:ea typeface="Calibri"/>
                <a:cs typeface="Calibri"/>
                <a:sym typeface="Calibri"/>
              </a:rPr>
              <a:t> stands for </a:t>
            </a:r>
            <a:r>
              <a:rPr b="1" i="0" lang="en" sz="2400" u="none" cap="none" strike="noStrike">
                <a:solidFill>
                  <a:schemeClr val="dk1"/>
                </a:solidFill>
                <a:latin typeface="Calibri"/>
                <a:ea typeface="Calibri"/>
                <a:cs typeface="Calibri"/>
                <a:sym typeface="Calibri"/>
              </a:rPr>
              <a:t>C</a:t>
            </a:r>
            <a:r>
              <a:rPr b="0" i="0" lang="en" sz="2400" u="none" cap="none" strike="noStrike">
                <a:solidFill>
                  <a:schemeClr val="dk1"/>
                </a:solidFill>
                <a:latin typeface="Calibri"/>
                <a:ea typeface="Calibri"/>
                <a:cs typeface="Calibri"/>
                <a:sym typeface="Calibri"/>
              </a:rPr>
              <a:t>ascading </a:t>
            </a:r>
            <a:r>
              <a:rPr b="1" i="0" lang="en" sz="2400" u="none" cap="none" strike="noStrike">
                <a:solidFill>
                  <a:schemeClr val="dk1"/>
                </a:solidFill>
                <a:latin typeface="Calibri"/>
                <a:ea typeface="Calibri"/>
                <a:cs typeface="Calibri"/>
                <a:sym typeface="Calibri"/>
              </a:rPr>
              <a:t>S</a:t>
            </a:r>
            <a:r>
              <a:rPr b="0" i="0" lang="en" sz="2400" u="none" cap="none" strike="noStrike">
                <a:solidFill>
                  <a:schemeClr val="dk1"/>
                </a:solidFill>
                <a:latin typeface="Calibri"/>
                <a:ea typeface="Calibri"/>
                <a:cs typeface="Calibri"/>
                <a:sym typeface="Calibri"/>
              </a:rPr>
              <a:t>tyle </a:t>
            </a:r>
            <a:r>
              <a:rPr b="1" i="0" lang="en" sz="2400" u="none" cap="none" strike="noStrike">
                <a:solidFill>
                  <a:schemeClr val="dk1"/>
                </a:solidFill>
                <a:latin typeface="Calibri"/>
                <a:ea typeface="Calibri"/>
                <a:cs typeface="Calibri"/>
                <a:sym typeface="Calibri"/>
              </a:rPr>
              <a:t>S</a:t>
            </a:r>
            <a:r>
              <a:rPr b="0" i="0" lang="en" sz="2400" u="none" cap="none" strike="noStrike">
                <a:solidFill>
                  <a:schemeClr val="dk1"/>
                </a:solidFill>
                <a:latin typeface="Calibri"/>
                <a:ea typeface="Calibri"/>
                <a:cs typeface="Calibri"/>
                <a:sym typeface="Calibri"/>
              </a:rPr>
              <a:t>heets</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CSS is used to define styles for your web pages, including the design, layout and variations in display for different devices and screen sizes. </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control layout of many documents from one single style sheet;</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280559" y="112593"/>
            <a:ext cx="8564424" cy="4913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Type of CSS</a:t>
            </a:r>
            <a:endParaRPr/>
          </a:p>
        </p:txBody>
      </p:sp>
      <p:sp>
        <p:nvSpPr>
          <p:cNvPr id="374" name="Google Shape;374;p59"/>
          <p:cNvSpPr txBox="1"/>
          <p:nvPr>
            <p:ph idx="1" type="body"/>
          </p:nvPr>
        </p:nvSpPr>
        <p:spPr>
          <a:xfrm>
            <a:off x="280559" y="859808"/>
            <a:ext cx="8564399" cy="3734698"/>
          </a:xfrm>
          <a:prstGeom prst="rect">
            <a:avLst/>
          </a:prstGeom>
          <a:noFill/>
          <a:ln>
            <a:noFill/>
          </a:ln>
        </p:spPr>
        <p:txBody>
          <a:bodyPr anchorCtr="0" anchor="t" bIns="45700" lIns="91425" spcFirstLastPara="1" rIns="91425" wrap="square" tIns="45700">
            <a:noAutofit/>
          </a:bodyPr>
          <a:lstStyle/>
          <a:p>
            <a:pPr indent="-333375" lvl="0" marL="333375" marR="0" rtl="0" algn="l">
              <a:lnSpc>
                <a:spcPct val="100000"/>
              </a:lnSpc>
              <a:spcBef>
                <a:spcPts val="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There are three types of CSS</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1. Inline CSS</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2. Internal CSS</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3. External Style CSS</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280559" y="143301"/>
            <a:ext cx="8564424" cy="5117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Agenda</a:t>
            </a:r>
            <a:endParaRPr/>
          </a:p>
        </p:txBody>
      </p:sp>
      <p:sp>
        <p:nvSpPr>
          <p:cNvPr id="213" name="Google Shape;213;p33"/>
          <p:cNvSpPr txBox="1"/>
          <p:nvPr>
            <p:ph idx="1" type="body"/>
          </p:nvPr>
        </p:nvSpPr>
        <p:spPr>
          <a:xfrm>
            <a:off x="280559" y="839337"/>
            <a:ext cx="3839378" cy="3755286"/>
          </a:xfrm>
          <a:prstGeom prst="rect">
            <a:avLst/>
          </a:prstGeom>
          <a:noFill/>
          <a:ln>
            <a:noFill/>
          </a:ln>
        </p:spPr>
        <p:txBody>
          <a:bodyPr anchorCtr="0" anchor="t" bIns="45700" lIns="91425" spcFirstLastPara="1" rIns="91425" wrap="square" tIns="45700">
            <a:noAutofit/>
          </a:bodyPr>
          <a:lstStyle/>
          <a:p>
            <a:pPr indent="-346075" lvl="0" marL="346075" marR="0" rtl="0" algn="l">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What is  HTML ?</a:t>
            </a:r>
            <a:endParaRPr/>
          </a:p>
          <a:p>
            <a:pPr indent="-346075" lvl="0" marL="346075"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Document Structure</a:t>
            </a:r>
            <a:endParaRPr/>
          </a:p>
          <a:p>
            <a:pPr indent="-346075" lvl="0" marL="346075" marR="0" rtl="0" algn="l">
              <a:lnSpc>
                <a:spcPct val="100000"/>
              </a:lnSpc>
              <a:spcBef>
                <a:spcPts val="480"/>
              </a:spcBef>
              <a:spcAft>
                <a:spcPts val="0"/>
              </a:spcAft>
              <a:buClr>
                <a:schemeClr val="dk1"/>
              </a:buClr>
              <a:buSzPts val="2400"/>
              <a:buFont typeface="Noto Sans Symbols"/>
              <a:buChar char="➢"/>
            </a:pPr>
            <a:r>
              <a:rPr lang="en"/>
              <a:t>Meta tags</a:t>
            </a:r>
            <a:endParaRPr b="0" i="0" sz="2400" u="none" cap="none" strike="noStrike">
              <a:solidFill>
                <a:schemeClr val="dk1"/>
              </a:solidFill>
              <a:latin typeface="Calibri"/>
              <a:ea typeface="Calibri"/>
              <a:cs typeface="Calibri"/>
              <a:sym typeface="Calibri"/>
            </a:endParaRPr>
          </a:p>
          <a:p>
            <a:pPr indent="-346075" lvl="0" marL="346075"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HTML elements</a:t>
            </a:r>
            <a:endParaRPr/>
          </a:p>
          <a:p>
            <a:pPr indent="-346075" lvl="0" marL="346075"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Basic HTML tags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2400"/>
              <a:buNone/>
            </a:pPr>
            <a:r>
              <a:t/>
            </a:r>
            <a:endParaRPr b="0" i="0" sz="2400" u="none" cap="none" strike="noStrike">
              <a:solidFill>
                <a:schemeClr val="dk1"/>
              </a:solidFill>
              <a:latin typeface="Calibri"/>
              <a:ea typeface="Calibri"/>
              <a:cs typeface="Calibri"/>
              <a:sym typeface="Calibri"/>
            </a:endParaRPr>
          </a:p>
          <a:p>
            <a:pPr indent="-333375" lvl="0" marL="333375"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33375" lvl="0" marL="333375"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
        <p:nvSpPr>
          <p:cNvPr id="214" name="Google Shape;214;p33"/>
          <p:cNvSpPr txBox="1"/>
          <p:nvPr/>
        </p:nvSpPr>
        <p:spPr>
          <a:xfrm>
            <a:off x="4410971" y="839337"/>
            <a:ext cx="3839378" cy="3755286"/>
          </a:xfrm>
          <a:prstGeom prst="rect">
            <a:avLst/>
          </a:prstGeom>
          <a:noFill/>
          <a:ln>
            <a:noFill/>
          </a:ln>
        </p:spPr>
        <p:txBody>
          <a:bodyPr anchorCtr="0" anchor="t" bIns="45700" lIns="91425" spcFirstLastPara="1" rIns="91425" wrap="square" tIns="45700">
            <a:noAutofit/>
          </a:bodyPr>
          <a:lstStyle/>
          <a:p>
            <a:pPr indent="-346075" lvl="0" marL="346075" marR="0" rtl="0" algn="l">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HTML form elements</a:t>
            </a:r>
            <a:endParaRPr/>
          </a:p>
          <a:p>
            <a:pPr indent="-346075" lvl="0" marL="346075"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HTML Tables</a:t>
            </a:r>
            <a:endParaRPr/>
          </a:p>
          <a:p>
            <a:pPr indent="-346075" lvl="0" marL="346075"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Classes and Ids</a:t>
            </a:r>
            <a:endParaRPr b="0" i="0" sz="2400" u="none" cap="none" strike="noStrike">
              <a:solidFill>
                <a:schemeClr val="dk1"/>
              </a:solidFill>
              <a:latin typeface="Calibri"/>
              <a:ea typeface="Calibri"/>
              <a:cs typeface="Calibri"/>
              <a:sym typeface="Calibri"/>
            </a:endParaRPr>
          </a:p>
          <a:p>
            <a:pPr indent="-346075" lvl="0" marL="346075" marR="0" rtl="0" algn="l">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Calibri"/>
                <a:ea typeface="Calibri"/>
                <a:cs typeface="Calibri"/>
                <a:sym typeface="Calibri"/>
              </a:rPr>
              <a:t>W3c validations</a:t>
            </a:r>
            <a:endParaRPr/>
          </a:p>
          <a:p>
            <a:pPr indent="-333375" lvl="0" marL="333375"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60"/>
          <p:cNvSpPr/>
          <p:nvPr/>
        </p:nvSpPr>
        <p:spPr>
          <a:xfrm>
            <a:off x="218362" y="255894"/>
            <a:ext cx="8652681" cy="44781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
              <a:buFont typeface="Calibri"/>
              <a:buNone/>
            </a:pPr>
            <a:r>
              <a:rPr b="1" i="0" lang="en" sz="2400" u="none" cap="none" strike="noStrike">
                <a:solidFill>
                  <a:schemeClr val="dk1"/>
                </a:solidFill>
                <a:latin typeface="Calibri"/>
                <a:ea typeface="Calibri"/>
                <a:cs typeface="Calibri"/>
                <a:sym typeface="Calibri"/>
              </a:rPr>
              <a:t>Inline Style</a:t>
            </a:r>
            <a:endParaRPr/>
          </a:p>
          <a:p>
            <a:pPr indent="0" lvl="0" marL="0" marR="0" rtl="0" algn="l">
              <a:lnSpc>
                <a:spcPct val="100000"/>
              </a:lnSpc>
              <a:spcBef>
                <a:spcPts val="0"/>
              </a:spcBef>
              <a:spcAft>
                <a:spcPts val="0"/>
              </a:spcAft>
              <a:buClr>
                <a:schemeClr val="dk1"/>
              </a:buClr>
              <a:buSzPts val="400"/>
              <a:buFont typeface="Calibri"/>
              <a:buNone/>
            </a:pPr>
            <a:r>
              <a:rPr b="0" i="0" lang="en" sz="1600" u="none" cap="none" strike="noStrike">
                <a:solidFill>
                  <a:schemeClr val="dk1"/>
                </a:solidFill>
                <a:latin typeface="Calibri"/>
                <a:ea typeface="Calibri"/>
                <a:cs typeface="Calibri"/>
                <a:sym typeface="Calibri"/>
              </a:rPr>
              <a:t>&lt;p style="color: #ff0000;"&gt;Some red text&lt;/p&gt;</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600"/>
              <a:buFont typeface="Calibri"/>
              <a:buNone/>
            </a:pPr>
            <a:r>
              <a:rPr b="1" i="0" lang="en" sz="2400" u="none" cap="none" strike="noStrike">
                <a:solidFill>
                  <a:schemeClr val="dk1"/>
                </a:solidFill>
                <a:latin typeface="Calibri"/>
                <a:ea typeface="Calibri"/>
                <a:cs typeface="Calibri"/>
                <a:sym typeface="Calibri"/>
              </a:rPr>
              <a:t>Internal Style</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&lt;head&gt;</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&lt;title&gt;&lt;title&gt;</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&lt;style type="text/css"&gt;</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.alternate{background:#ff0000;}</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#alternate{background:#ff0000;}</a:t>
            </a:r>
            <a:endParaRPr/>
          </a:p>
          <a:p>
            <a:pPr indent="-333375" lvl="0" marL="333375"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&lt;/style&gt;</a:t>
            </a:r>
            <a:endParaRPr/>
          </a:p>
          <a:p>
            <a:pPr indent="0" lvl="0" marL="0" marR="0" rtl="0" algn="l">
              <a:lnSpc>
                <a:spcPct val="100000"/>
              </a:lnSpc>
              <a:spcBef>
                <a:spcPts val="0"/>
              </a:spcBef>
              <a:spcAft>
                <a:spcPts val="0"/>
              </a:spcAft>
              <a:buClr>
                <a:schemeClr val="dk1"/>
              </a:buClr>
              <a:buSzPts val="1400"/>
              <a:buFont typeface="Calibri"/>
              <a:buNone/>
            </a:pPr>
            <a:r>
              <a:rPr b="0" i="0" lang="en" sz="1400" u="none" cap="none" strike="noStrike">
                <a:solidFill>
                  <a:schemeClr val="dk1"/>
                </a:solidFill>
                <a:latin typeface="Calibri"/>
                <a:ea typeface="Calibri"/>
                <a:cs typeface="Calibri"/>
                <a:sym typeface="Calibri"/>
              </a:rPr>
              <a:t>&lt;/head&gt;</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500"/>
              <a:buFont typeface="Calibri"/>
              <a:buNone/>
            </a:pPr>
            <a:r>
              <a:rPr b="1" i="0" lang="en" sz="2000" u="none" cap="none" strike="noStrike">
                <a:solidFill>
                  <a:schemeClr val="dk1"/>
                </a:solidFill>
                <a:latin typeface="Calibri"/>
                <a:ea typeface="Calibri"/>
                <a:cs typeface="Calibri"/>
                <a:sym typeface="Calibri"/>
              </a:rPr>
              <a:t>External Style Sheet</a:t>
            </a:r>
            <a:endParaRPr/>
          </a:p>
          <a:p>
            <a:pPr indent="0" lvl="0" marL="0"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&lt;head&gt;</a:t>
            </a:r>
            <a:endParaRPr/>
          </a:p>
          <a:p>
            <a:pPr indent="0" lvl="0" marL="0"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&lt;title&gt;&lt;title&gt;</a:t>
            </a:r>
            <a:endParaRPr/>
          </a:p>
          <a:p>
            <a:pPr indent="0" lvl="0" marL="0"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&lt;link rel="stylesheet" type="text/css" href="style.css" /&gt;</a:t>
            </a:r>
            <a:endParaRPr/>
          </a:p>
          <a:p>
            <a:pPr indent="0" lvl="0" marL="0" marR="0" rtl="0" algn="l">
              <a:lnSpc>
                <a:spcPct val="100000"/>
              </a:lnSpc>
              <a:spcBef>
                <a:spcPts val="0"/>
              </a:spcBef>
              <a:spcAft>
                <a:spcPts val="0"/>
              </a:spcAft>
              <a:buClr>
                <a:schemeClr val="dk1"/>
              </a:buClr>
              <a:buSzPts val="350"/>
              <a:buFont typeface="Calibri"/>
              <a:buNone/>
            </a:pPr>
            <a:r>
              <a:rPr b="0" i="0" lang="en" sz="1400" u="none" cap="none" strike="noStrike">
                <a:solidFill>
                  <a:schemeClr val="dk1"/>
                </a:solidFill>
                <a:latin typeface="Calibri"/>
                <a:ea typeface="Calibri"/>
                <a:cs typeface="Calibri"/>
                <a:sym typeface="Calibri"/>
              </a:rPr>
              <a:t>&lt;/head&gt;</a:t>
            </a:r>
            <a:endParaRPr/>
          </a:p>
          <a:p>
            <a:pPr indent="-333375" lvl="0" marL="333375" marR="0" rtl="0" algn="l">
              <a:lnSpc>
                <a:spcPct val="100000"/>
              </a:lnSpc>
              <a:spcBef>
                <a:spcPts val="0"/>
              </a:spcBef>
              <a:spcAft>
                <a:spcPts val="0"/>
              </a:spcAft>
              <a:buClr>
                <a:schemeClr val="dk1"/>
              </a:buClr>
              <a:buSzPts val="350"/>
              <a:buFont typeface="Calibri"/>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61"/>
          <p:cNvSpPr txBox="1"/>
          <p:nvPr>
            <p:ph type="title"/>
          </p:nvPr>
        </p:nvSpPr>
        <p:spPr>
          <a:xfrm>
            <a:off x="280559" y="92121"/>
            <a:ext cx="8564424" cy="55273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Selectors</a:t>
            </a:r>
            <a:endParaRPr/>
          </a:p>
        </p:txBody>
      </p:sp>
      <p:sp>
        <p:nvSpPr>
          <p:cNvPr id="385" name="Google Shape;385;p61"/>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In CSS, selectors are patterns used to select the element(s)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You want to style.</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selector { property: value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body {background: #eeeeee; font-family: Georgia, sans-serif;}</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h1 {font-family: Georgia, sans-serif;}</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h1, h2 {color: #009900;font-family: Georgia, sans-serif;}</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280559" y="122829"/>
            <a:ext cx="8564424" cy="47084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Id and Class</a:t>
            </a:r>
            <a:endParaRPr/>
          </a:p>
        </p:txBody>
      </p:sp>
      <p:sp>
        <p:nvSpPr>
          <p:cNvPr id="391" name="Google Shape;391;p62"/>
          <p:cNvSpPr txBox="1"/>
          <p:nvPr>
            <p:ph idx="1" type="body"/>
          </p:nvPr>
        </p:nvSpPr>
        <p:spPr>
          <a:xfrm>
            <a:off x="280559" y="808629"/>
            <a:ext cx="8564424" cy="37859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ID's are unique</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Each element can have only one ID</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Each page can have only one element with that ID</a:t>
            </a:r>
            <a:endParaRPr/>
          </a:p>
          <a:p>
            <a:pPr indent="0" lvl="0" marL="0" marR="0" rtl="0" algn="l">
              <a:lnSpc>
                <a:spcPct val="100000"/>
              </a:lnSpc>
              <a:spcBef>
                <a:spcPts val="48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Classes are NOT unique</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You can use the same class on multiple elements.</a:t>
            </a:r>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You can use multiple classes on the same element.</a:t>
            </a:r>
            <a:endParaRPr/>
          </a:p>
          <a:p>
            <a:pPr indent="0" lvl="0" marL="0" marR="0" rtl="0" algn="l">
              <a:lnSpc>
                <a:spcPct val="100000"/>
              </a:lnSpc>
              <a:spcBef>
                <a:spcPts val="48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Syntax:</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#id {property: value}</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.class {property: value}</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280559" y="143302"/>
            <a:ext cx="8564424" cy="49131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Padding and Margin</a:t>
            </a:r>
            <a:endParaRPr/>
          </a:p>
        </p:txBody>
      </p:sp>
      <p:sp>
        <p:nvSpPr>
          <p:cNvPr id="397" name="Google Shape;397;p63"/>
          <p:cNvSpPr txBox="1"/>
          <p:nvPr>
            <p:ph idx="1" type="body"/>
          </p:nvPr>
        </p:nvSpPr>
        <p:spPr>
          <a:xfrm>
            <a:off x="280559" y="726743"/>
            <a:ext cx="8564424" cy="3867879"/>
          </a:xfrm>
          <a:prstGeom prst="rect">
            <a:avLst/>
          </a:prstGeom>
          <a:noFill/>
          <a:ln>
            <a:noFill/>
          </a:ln>
        </p:spPr>
        <p:txBody>
          <a:bodyPr anchorCtr="0" anchor="t" bIns="45700" lIns="91425" spcFirstLastPara="1" rIns="91425" wrap="square" tIns="45700">
            <a:noAutofit/>
          </a:bodyPr>
          <a:lstStyle/>
          <a:p>
            <a:pPr indent="-333375" lvl="0" marL="333375" marR="0" rtl="0" algn="l">
              <a:lnSpc>
                <a:spcPct val="90000"/>
              </a:lnSpc>
              <a:spcBef>
                <a:spcPts val="0"/>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padding-top:10px;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padding-right:10px;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padding-bottom:10px;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padding-left:10px;</a:t>
            </a:r>
            <a:endParaRPr/>
          </a:p>
          <a:p>
            <a:pPr indent="-333375" lvl="0" marL="333375" marR="0" rtl="0" algn="l">
              <a:lnSpc>
                <a:spcPct val="90000"/>
              </a:lnSpc>
              <a:spcBef>
                <a:spcPts val="408"/>
              </a:spcBef>
              <a:spcAft>
                <a:spcPts val="0"/>
              </a:spcAft>
              <a:buClr>
                <a:schemeClr val="dk1"/>
              </a:buClr>
              <a:buSzPts val="510"/>
              <a:buFont typeface="Arial"/>
              <a:buNone/>
            </a:pPr>
            <a:r>
              <a:rPr b="1" i="0" lang="en" sz="2040" u="none" cap="none" strike="noStrike">
                <a:solidFill>
                  <a:schemeClr val="dk1"/>
                </a:solidFill>
                <a:latin typeface="Calibri"/>
                <a:ea typeface="Calibri"/>
                <a:cs typeface="Calibri"/>
                <a:sym typeface="Calibri"/>
              </a:rPr>
              <a:t>Or</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padding:10px;</a:t>
            </a:r>
            <a:endParaRPr/>
          </a:p>
          <a:p>
            <a:pPr indent="-333375" lvl="0" marL="333375" marR="0" rtl="0" algn="l">
              <a:lnSpc>
                <a:spcPct val="90000"/>
              </a:lnSpc>
              <a:spcBef>
                <a:spcPts val="408"/>
              </a:spcBef>
              <a:spcAft>
                <a:spcPts val="0"/>
              </a:spcAft>
              <a:buClr>
                <a:schemeClr val="dk1"/>
              </a:buClr>
              <a:buSzPts val="510"/>
              <a:buFont typeface="Arial"/>
              <a:buNone/>
            </a:pPr>
            <a:r>
              <a:t/>
            </a:r>
            <a:endParaRPr b="0" i="0" sz="2040" u="none" cap="none" strike="noStrike">
              <a:solidFill>
                <a:schemeClr val="dk1"/>
              </a:solidFill>
              <a:latin typeface="Calibri"/>
              <a:ea typeface="Calibri"/>
              <a:cs typeface="Calibri"/>
              <a:sym typeface="Calibri"/>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margin-top:10px;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margin-right:10px;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margin-bottom:10px;</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margin-left:10px;</a:t>
            </a:r>
            <a:endParaRPr/>
          </a:p>
          <a:p>
            <a:pPr indent="-333375" lvl="0" marL="333375" marR="0" rtl="0" algn="l">
              <a:lnSpc>
                <a:spcPct val="90000"/>
              </a:lnSpc>
              <a:spcBef>
                <a:spcPts val="408"/>
              </a:spcBef>
              <a:spcAft>
                <a:spcPts val="0"/>
              </a:spcAft>
              <a:buClr>
                <a:schemeClr val="dk1"/>
              </a:buClr>
              <a:buSzPts val="510"/>
              <a:buFont typeface="Arial"/>
              <a:buNone/>
            </a:pPr>
            <a:r>
              <a:rPr b="1" i="0" lang="en" sz="2040" u="none" cap="none" strike="noStrike">
                <a:solidFill>
                  <a:schemeClr val="dk1"/>
                </a:solidFill>
                <a:latin typeface="Calibri"/>
                <a:ea typeface="Calibri"/>
                <a:cs typeface="Calibri"/>
                <a:sym typeface="Calibri"/>
              </a:rPr>
              <a:t>Or</a:t>
            </a:r>
            <a:endParaRPr/>
          </a:p>
          <a:p>
            <a:pPr indent="-333375" lvl="0" marL="333375" marR="0" rtl="0" algn="l">
              <a:lnSpc>
                <a:spcPct val="90000"/>
              </a:lnSpc>
              <a:spcBef>
                <a:spcPts val="408"/>
              </a:spcBef>
              <a:spcAft>
                <a:spcPts val="0"/>
              </a:spcAft>
              <a:buClr>
                <a:schemeClr val="dk1"/>
              </a:buClr>
              <a:buSzPts val="510"/>
              <a:buFont typeface="Arial"/>
              <a:buNone/>
            </a:pPr>
            <a:r>
              <a:rPr b="0" i="0" lang="en" sz="2040" u="none" cap="none" strike="noStrike">
                <a:solidFill>
                  <a:schemeClr val="dk1"/>
                </a:solidFill>
                <a:latin typeface="Calibri"/>
                <a:ea typeface="Calibri"/>
                <a:cs typeface="Calibri"/>
                <a:sym typeface="Calibri"/>
              </a:rPr>
              <a:t>margin:10px;</a:t>
            </a:r>
            <a:endParaRPr/>
          </a:p>
          <a:p>
            <a:pPr indent="0" lvl="0" marL="0" marR="0" rtl="0" algn="l">
              <a:lnSpc>
                <a:spcPct val="90000"/>
              </a:lnSpc>
              <a:spcBef>
                <a:spcPts val="408"/>
              </a:spcBef>
              <a:spcAft>
                <a:spcPts val="0"/>
              </a:spcAft>
              <a:buClr>
                <a:schemeClr val="dk1"/>
              </a:buClr>
              <a:buSzPts val="510"/>
              <a:buFont typeface="Arial"/>
              <a:buNone/>
            </a:pPr>
            <a:r>
              <a:t/>
            </a:r>
            <a:endParaRPr b="0" i="0" sz="2040" u="none" cap="none" strike="noStrike">
              <a:solidFill>
                <a:schemeClr val="dk1"/>
              </a:solidFill>
              <a:latin typeface="Calibri"/>
              <a:ea typeface="Calibri"/>
              <a:cs typeface="Calibri"/>
              <a:sym typeface="Calibri"/>
            </a:endParaRPr>
          </a:p>
          <a:p>
            <a:pPr indent="0" lvl="0" marL="0" marR="0" rtl="0" algn="l">
              <a:lnSpc>
                <a:spcPct val="90000"/>
              </a:lnSpc>
              <a:spcBef>
                <a:spcPts val="408"/>
              </a:spcBef>
              <a:spcAft>
                <a:spcPts val="0"/>
              </a:spcAft>
              <a:buClr>
                <a:schemeClr val="dk1"/>
              </a:buClr>
              <a:buSzPts val="510"/>
              <a:buFont typeface="Arial"/>
              <a:buNone/>
            </a:pPr>
            <a:r>
              <a:rPr b="1" i="0" lang="en" sz="2040" u="none" cap="none" strike="noStrike">
                <a:solidFill>
                  <a:schemeClr val="dk1"/>
                </a:solidFill>
                <a:latin typeface="Calibri"/>
                <a:ea typeface="Calibri"/>
                <a:cs typeface="Calibri"/>
                <a:sym typeface="Calibri"/>
              </a:rPr>
              <a:t>In-Short</a:t>
            </a:r>
            <a:r>
              <a:rPr b="0" i="0" lang="en" sz="2040" u="none" cap="none" strike="noStrike">
                <a:solidFill>
                  <a:schemeClr val="dk1"/>
                </a:solidFill>
                <a:latin typeface="Calibri"/>
                <a:ea typeface="Calibri"/>
                <a:cs typeface="Calibri"/>
                <a:sym typeface="Calibri"/>
              </a:rPr>
              <a:t>: padding /margin: top-gap px , right-gap px ,bottom-gap px ,left-gap px</a:t>
            </a:r>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4"/>
          <p:cNvSpPr txBox="1"/>
          <p:nvPr>
            <p:ph type="title"/>
          </p:nvPr>
        </p:nvSpPr>
        <p:spPr>
          <a:xfrm>
            <a:off x="280559" y="196197"/>
            <a:ext cx="8004866" cy="45524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Box Model</a:t>
            </a:r>
            <a:endParaRPr/>
          </a:p>
        </p:txBody>
      </p:sp>
      <p:sp>
        <p:nvSpPr>
          <p:cNvPr id="403" name="Google Shape;403;p64"/>
          <p:cNvSpPr txBox="1"/>
          <p:nvPr>
            <p:ph idx="1" type="body"/>
          </p:nvPr>
        </p:nvSpPr>
        <p:spPr>
          <a:xfrm>
            <a:off x="280559" y="662331"/>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a:t>
            </a:r>
            <a:endParaRPr/>
          </a:p>
        </p:txBody>
      </p:sp>
      <p:sp>
        <p:nvSpPr>
          <p:cNvPr id="404" name="Google Shape;404;p64"/>
          <p:cNvSpPr txBox="1"/>
          <p:nvPr/>
        </p:nvSpPr>
        <p:spPr>
          <a:xfrm>
            <a:off x="280559" y="438574"/>
            <a:ext cx="8564424" cy="44751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sp>
        <p:nvSpPr>
          <p:cNvPr id="405" name="Google Shape;405;p64"/>
          <p:cNvSpPr/>
          <p:nvPr/>
        </p:nvSpPr>
        <p:spPr>
          <a:xfrm>
            <a:off x="1447800" y="1621741"/>
            <a:ext cx="6248399" cy="1485899"/>
          </a:xfrm>
          <a:prstGeom prst="rect">
            <a:avLst/>
          </a:prstGeom>
          <a:solidFill>
            <a:srgbClr val="008000"/>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64"/>
          <p:cNvSpPr/>
          <p:nvPr/>
        </p:nvSpPr>
        <p:spPr>
          <a:xfrm>
            <a:off x="1600200" y="1736041"/>
            <a:ext cx="5943598" cy="1257298"/>
          </a:xfrm>
          <a:prstGeom prst="rect">
            <a:avLst/>
          </a:prstGeom>
          <a:solidFill>
            <a:srgbClr val="CCFF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p64"/>
          <p:cNvSpPr txBox="1"/>
          <p:nvPr/>
        </p:nvSpPr>
        <p:spPr>
          <a:xfrm>
            <a:off x="2057400" y="2021791"/>
            <a:ext cx="5116511" cy="635793"/>
          </a:xfrm>
          <a:prstGeom prst="rect">
            <a:avLst/>
          </a:prstGeom>
          <a:solidFill>
            <a:schemeClr val="lt1"/>
          </a:solidFill>
          <a:ln cap="flat" cmpd="sng" w="25400">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
              <a:buFont typeface="Tahoma"/>
              <a:buNone/>
            </a:pPr>
            <a:r>
              <a:rPr b="0" i="0" lang="en" sz="2400" u="none" cap="none" strike="noStrike">
                <a:solidFill>
                  <a:schemeClr val="dk1"/>
                </a:solidFill>
                <a:latin typeface="Tahoma"/>
                <a:ea typeface="Tahoma"/>
                <a:cs typeface="Tahoma"/>
                <a:sym typeface="Tahoma"/>
              </a:rPr>
              <a:t>CONTENT</a:t>
            </a:r>
            <a:endParaRPr/>
          </a:p>
        </p:txBody>
      </p:sp>
      <p:sp>
        <p:nvSpPr>
          <p:cNvPr id="408" name="Google Shape;408;p64"/>
          <p:cNvSpPr/>
          <p:nvPr/>
        </p:nvSpPr>
        <p:spPr>
          <a:xfrm>
            <a:off x="1041779" y="1149670"/>
            <a:ext cx="7391399" cy="2286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09" name="Google Shape;409;p64"/>
          <p:cNvGrpSpPr/>
          <p:nvPr/>
        </p:nvGrpSpPr>
        <p:grpSpPr>
          <a:xfrm>
            <a:off x="6553199" y="3066546"/>
            <a:ext cx="1065212" cy="1094184"/>
            <a:chOff x="4031" y="3312"/>
            <a:chExt cx="670" cy="918"/>
          </a:xfrm>
        </p:grpSpPr>
        <p:sp>
          <p:nvSpPr>
            <p:cNvPr id="410" name="Google Shape;410;p64"/>
            <p:cNvSpPr txBox="1"/>
            <p:nvPr/>
          </p:nvSpPr>
          <p:spPr>
            <a:xfrm>
              <a:off x="4031" y="3840"/>
              <a:ext cx="670" cy="390"/>
            </a:xfrm>
            <a:prstGeom prst="rect">
              <a:avLst/>
            </a:prstGeom>
            <a:solidFill>
              <a:srgbClr val="8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
                <a:buFont typeface="Tahoma"/>
                <a:buNone/>
              </a:pPr>
              <a:r>
                <a:rPr b="0" i="0" lang="en" sz="2400" u="none" cap="none" strike="noStrike">
                  <a:solidFill>
                    <a:schemeClr val="lt1"/>
                  </a:solidFill>
                  <a:latin typeface="Tahoma"/>
                  <a:ea typeface="Tahoma"/>
                  <a:cs typeface="Tahoma"/>
                  <a:sym typeface="Tahoma"/>
                </a:rPr>
                <a:t>border</a:t>
              </a:r>
              <a:endParaRPr/>
            </a:p>
          </p:txBody>
        </p:sp>
        <p:cxnSp>
          <p:nvCxnSpPr>
            <p:cNvPr id="411" name="Google Shape;411;p64"/>
            <p:cNvCxnSpPr/>
            <p:nvPr/>
          </p:nvCxnSpPr>
          <p:spPr>
            <a:xfrm rot="10800000">
              <a:off x="4368" y="3312"/>
              <a:ext cx="0" cy="528"/>
            </a:xfrm>
            <a:prstGeom prst="straightConnector1">
              <a:avLst/>
            </a:prstGeom>
            <a:noFill/>
            <a:ln cap="flat" cmpd="sng" w="9525">
              <a:solidFill>
                <a:schemeClr val="dk1"/>
              </a:solidFill>
              <a:prstDash val="solid"/>
              <a:miter lim="8000"/>
              <a:headEnd len="sm" w="sm" type="none"/>
              <a:tailEnd len="lg" w="lg" type="triangle"/>
            </a:ln>
          </p:spPr>
        </p:cxnSp>
      </p:grpSp>
      <p:grpSp>
        <p:nvGrpSpPr>
          <p:cNvPr id="412" name="Google Shape;412;p64"/>
          <p:cNvGrpSpPr/>
          <p:nvPr/>
        </p:nvGrpSpPr>
        <p:grpSpPr>
          <a:xfrm>
            <a:off x="3648635" y="3274626"/>
            <a:ext cx="1117600" cy="775096"/>
            <a:chOff x="2206" y="3695"/>
            <a:chExt cx="704" cy="651"/>
          </a:xfrm>
        </p:grpSpPr>
        <p:sp>
          <p:nvSpPr>
            <p:cNvPr id="413" name="Google Shape;413;p64"/>
            <p:cNvSpPr txBox="1"/>
            <p:nvPr/>
          </p:nvSpPr>
          <p:spPr>
            <a:xfrm>
              <a:off x="2206" y="3936"/>
              <a:ext cx="704" cy="410"/>
            </a:xfrm>
            <a:prstGeom prst="rect">
              <a:avLst/>
            </a:prstGeom>
            <a:solidFill>
              <a:srgbClr val="8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
                <a:buFont typeface="Tahoma"/>
                <a:buNone/>
              </a:pPr>
              <a:r>
                <a:rPr b="0" i="0" lang="en" sz="2400" u="none" cap="none" strike="noStrike">
                  <a:solidFill>
                    <a:schemeClr val="lt1"/>
                  </a:solidFill>
                  <a:latin typeface="Tahoma"/>
                  <a:ea typeface="Tahoma"/>
                  <a:cs typeface="Tahoma"/>
                  <a:sym typeface="Tahoma"/>
                </a:rPr>
                <a:t>margin</a:t>
              </a:r>
              <a:endParaRPr/>
            </a:p>
          </p:txBody>
        </p:sp>
        <p:cxnSp>
          <p:nvCxnSpPr>
            <p:cNvPr id="414" name="Google Shape;414;p64"/>
            <p:cNvCxnSpPr/>
            <p:nvPr/>
          </p:nvCxnSpPr>
          <p:spPr>
            <a:xfrm rot="10800000">
              <a:off x="2544" y="3695"/>
              <a:ext cx="0" cy="238"/>
            </a:xfrm>
            <a:prstGeom prst="straightConnector1">
              <a:avLst/>
            </a:prstGeom>
            <a:noFill/>
            <a:ln cap="flat" cmpd="sng" w="9525">
              <a:solidFill>
                <a:schemeClr val="dk1"/>
              </a:solidFill>
              <a:prstDash val="solid"/>
              <a:miter lim="8000"/>
              <a:headEnd len="sm" w="sm" type="none"/>
              <a:tailEnd len="lg" w="lg" type="triangle"/>
            </a:ln>
          </p:spPr>
        </p:cxnSp>
      </p:grpSp>
      <p:grpSp>
        <p:nvGrpSpPr>
          <p:cNvPr id="415" name="Google Shape;415;p64"/>
          <p:cNvGrpSpPr/>
          <p:nvPr/>
        </p:nvGrpSpPr>
        <p:grpSpPr>
          <a:xfrm>
            <a:off x="1447798" y="2764742"/>
            <a:ext cx="1257300" cy="1437083"/>
            <a:chOff x="814" y="3024"/>
            <a:chExt cx="792" cy="1206"/>
          </a:xfrm>
        </p:grpSpPr>
        <p:sp>
          <p:nvSpPr>
            <p:cNvPr id="416" name="Google Shape;416;p64"/>
            <p:cNvSpPr txBox="1"/>
            <p:nvPr/>
          </p:nvSpPr>
          <p:spPr>
            <a:xfrm>
              <a:off x="814" y="3840"/>
              <a:ext cx="792" cy="390"/>
            </a:xfrm>
            <a:prstGeom prst="rect">
              <a:avLst/>
            </a:prstGeom>
            <a:solidFill>
              <a:srgbClr val="800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600"/>
                <a:buFont typeface="Tahoma"/>
                <a:buNone/>
              </a:pPr>
              <a:r>
                <a:rPr b="0" i="0" lang="en" sz="2400" u="none" cap="none" strike="noStrike">
                  <a:solidFill>
                    <a:schemeClr val="lt1"/>
                  </a:solidFill>
                  <a:latin typeface="Tahoma"/>
                  <a:ea typeface="Tahoma"/>
                  <a:cs typeface="Tahoma"/>
                  <a:sym typeface="Tahoma"/>
                </a:rPr>
                <a:t>padding</a:t>
              </a:r>
              <a:endParaRPr/>
            </a:p>
          </p:txBody>
        </p:sp>
        <p:cxnSp>
          <p:nvCxnSpPr>
            <p:cNvPr id="417" name="Google Shape;417;p64"/>
            <p:cNvCxnSpPr/>
            <p:nvPr/>
          </p:nvCxnSpPr>
          <p:spPr>
            <a:xfrm rot="10800000">
              <a:off x="1247" y="3024"/>
              <a:ext cx="0" cy="816"/>
            </a:xfrm>
            <a:prstGeom prst="straightConnector1">
              <a:avLst/>
            </a:prstGeom>
            <a:noFill/>
            <a:ln cap="flat" cmpd="sng" w="9525">
              <a:solidFill>
                <a:schemeClr val="dk1"/>
              </a:solidFill>
              <a:prstDash val="solid"/>
              <a:miter lim="8000"/>
              <a:headEnd len="sm" w="sm" type="none"/>
              <a:tailEnd len="lg" w="lg" type="triangle"/>
            </a:ln>
          </p:spPr>
        </p:cxn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500"/>
                                        <p:tgtEl>
                                          <p:spTgt spid="41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5"/>
          <p:cNvSpPr txBox="1"/>
          <p:nvPr>
            <p:ph type="title"/>
          </p:nvPr>
        </p:nvSpPr>
        <p:spPr>
          <a:xfrm>
            <a:off x="280559" y="184244"/>
            <a:ext cx="8564424" cy="4299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Display Property</a:t>
            </a:r>
            <a:endParaRPr/>
          </a:p>
        </p:txBody>
      </p:sp>
      <p:sp>
        <p:nvSpPr>
          <p:cNvPr id="423" name="Google Shape;423;p65"/>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600"/>
              <a:buFont typeface="Arial"/>
              <a:buNone/>
            </a:pPr>
            <a:r>
              <a:rPr b="1" i="0" lang="en" sz="2400" u="none" cap="none" strike="noStrike">
                <a:solidFill>
                  <a:schemeClr val="dk1"/>
                </a:solidFill>
                <a:latin typeface="Arimo"/>
                <a:ea typeface="Arimo"/>
                <a:cs typeface="Arimo"/>
                <a:sym typeface="Arimo"/>
              </a:rPr>
              <a:t>display</a:t>
            </a:r>
            <a:r>
              <a:rPr b="0" i="0" lang="en" sz="2400" u="none" cap="none" strike="noStrike">
                <a:solidFill>
                  <a:schemeClr val="dk1"/>
                </a:solidFill>
                <a:latin typeface="Calibri"/>
                <a:ea typeface="Calibri"/>
                <a:cs typeface="Calibri"/>
                <a:sym typeface="Calibri"/>
              </a:rPr>
              <a:t> is CSS's most important property for controlling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layout. Every element has a default display value depending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on what type of element it is. </a:t>
            </a:r>
            <a:endParaRPr/>
          </a:p>
          <a:p>
            <a:pPr indent="-342900" lvl="0" marL="342900" marR="0" rtl="0" algn="l">
              <a:lnSpc>
                <a:spcPct val="100000"/>
              </a:lnSpc>
              <a:spcBef>
                <a:spcPts val="560"/>
              </a:spcBef>
              <a:spcAft>
                <a:spcPts val="0"/>
              </a:spcAft>
              <a:buClr>
                <a:schemeClr val="dk1"/>
              </a:buClr>
              <a:buSzPts val="700"/>
              <a:buFont typeface="Arial"/>
              <a:buNone/>
            </a:pPr>
            <a:r>
              <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700"/>
              <a:buFont typeface="Arial"/>
              <a:buNone/>
            </a:pPr>
            <a:r>
              <a:rPr b="0" i="0" lang="en" sz="2800" u="none" cap="none" strike="noStrike">
                <a:solidFill>
                  <a:schemeClr val="dk1"/>
                </a:solidFill>
                <a:latin typeface="Calibri"/>
                <a:ea typeface="Calibri"/>
                <a:cs typeface="Calibri"/>
                <a:sym typeface="Calibri"/>
              </a:rPr>
              <a:t>display: block;</a:t>
            </a:r>
            <a:endParaRPr/>
          </a:p>
          <a:p>
            <a:pPr indent="-342900" lvl="0" marL="342900" marR="0" rtl="0" algn="l">
              <a:lnSpc>
                <a:spcPct val="100000"/>
              </a:lnSpc>
              <a:spcBef>
                <a:spcPts val="560"/>
              </a:spcBef>
              <a:spcAft>
                <a:spcPts val="0"/>
              </a:spcAft>
              <a:buClr>
                <a:schemeClr val="dk1"/>
              </a:buClr>
              <a:buSzPts val="700"/>
              <a:buFont typeface="Arial"/>
              <a:buNone/>
            </a:pPr>
            <a:r>
              <a:rPr b="0" i="0" lang="en" sz="2800" u="none" cap="none" strike="noStrike">
                <a:solidFill>
                  <a:schemeClr val="dk1"/>
                </a:solidFill>
                <a:latin typeface="Calibri"/>
                <a:ea typeface="Calibri"/>
                <a:cs typeface="Calibri"/>
                <a:sym typeface="Calibri"/>
              </a:rPr>
              <a:t>display: inline;</a:t>
            </a:r>
            <a:endParaRPr/>
          </a:p>
          <a:p>
            <a:pPr indent="-342900" lvl="0" marL="342900" marR="0" rtl="0" algn="l">
              <a:lnSpc>
                <a:spcPct val="100000"/>
              </a:lnSpc>
              <a:spcBef>
                <a:spcPts val="560"/>
              </a:spcBef>
              <a:spcAft>
                <a:spcPts val="0"/>
              </a:spcAft>
              <a:buClr>
                <a:schemeClr val="dk1"/>
              </a:buClr>
              <a:buSzPts val="700"/>
              <a:buFont typeface="Arial"/>
              <a:buNone/>
            </a:pPr>
            <a:r>
              <a:rPr b="0" i="0" lang="en" sz="2800" u="none" cap="none" strike="noStrike">
                <a:solidFill>
                  <a:schemeClr val="dk1"/>
                </a:solidFill>
                <a:latin typeface="Calibri"/>
                <a:ea typeface="Calibri"/>
                <a:cs typeface="Calibri"/>
                <a:sym typeface="Calibri"/>
              </a:rPr>
              <a:t>display: inline-block;</a:t>
            </a:r>
            <a:endParaRPr/>
          </a:p>
          <a:p>
            <a:pPr indent="-342900" lvl="0" marL="342900" marR="0" rtl="0" algn="l">
              <a:lnSpc>
                <a:spcPct val="100000"/>
              </a:lnSpc>
              <a:spcBef>
                <a:spcPts val="560"/>
              </a:spcBef>
              <a:spcAft>
                <a:spcPts val="0"/>
              </a:spcAft>
              <a:buClr>
                <a:schemeClr val="dk1"/>
              </a:buClr>
              <a:buSzPts val="700"/>
              <a:buFont typeface="Arial"/>
              <a:buNone/>
            </a:pPr>
            <a:r>
              <a:rPr b="0" i="0" lang="en" sz="2800" u="none" cap="none" strike="noStrike">
                <a:solidFill>
                  <a:schemeClr val="dk1"/>
                </a:solidFill>
                <a:latin typeface="Calibri"/>
                <a:ea typeface="Calibri"/>
                <a:cs typeface="Calibri"/>
                <a:sym typeface="Calibri"/>
              </a:rPr>
              <a:t>display: none; </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6"/>
          <p:cNvSpPr txBox="1"/>
          <p:nvPr>
            <p:ph type="title"/>
          </p:nvPr>
        </p:nvSpPr>
        <p:spPr>
          <a:xfrm>
            <a:off x="280559" y="163771"/>
            <a:ext cx="8564424" cy="36848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Color</a:t>
            </a:r>
            <a:endParaRPr/>
          </a:p>
        </p:txBody>
      </p:sp>
      <p:sp>
        <p:nvSpPr>
          <p:cNvPr id="429" name="Google Shape;429;p66"/>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33375" lvl="0" marL="333375" marR="0" rtl="0" algn="l">
              <a:lnSpc>
                <a:spcPct val="100000"/>
              </a:lnSpc>
              <a:spcBef>
                <a:spcPts val="0"/>
              </a:spcBef>
              <a:spcAft>
                <a:spcPts val="0"/>
              </a:spcAft>
              <a:buClr>
                <a:schemeClr val="dk1"/>
              </a:buClr>
              <a:buSzPts val="600"/>
              <a:buFont typeface="Arial"/>
              <a:buNone/>
            </a:pPr>
            <a:r>
              <a:rPr b="1" i="0" lang="en" sz="2400" u="none" cap="none" strike="noStrike">
                <a:solidFill>
                  <a:schemeClr val="dk1"/>
                </a:solidFill>
                <a:latin typeface="Calibri"/>
                <a:ea typeface="Calibri"/>
                <a:cs typeface="Calibri"/>
                <a:sym typeface="Calibri"/>
              </a:rPr>
              <a:t>Colors are displayed combining RED, GREEN, and BLUE light.</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color: value;</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#container {</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Width: 70px;</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Height:200px;</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padding: 30px;</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border: 1px solid #666;</a:t>
            </a:r>
            <a:endParaRPr/>
          </a:p>
          <a:p>
            <a:pPr indent="-333375" lvl="0" marL="333375"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color: #ffffff; }</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7"/>
          <p:cNvSpPr txBox="1"/>
          <p:nvPr>
            <p:ph type="title"/>
          </p:nvPr>
        </p:nvSpPr>
        <p:spPr>
          <a:xfrm>
            <a:off x="280559" y="153535"/>
            <a:ext cx="8564424" cy="47084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Text Align</a:t>
            </a:r>
            <a:endParaRPr/>
          </a:p>
        </p:txBody>
      </p:sp>
      <p:sp>
        <p:nvSpPr>
          <p:cNvPr id="435" name="Google Shape;435;p67"/>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Arial"/>
                <a:ea typeface="Arial"/>
                <a:cs typeface="Arial"/>
                <a:sym typeface="Arial"/>
              </a:rPr>
              <a:t>The </a:t>
            </a:r>
            <a:r>
              <a:rPr b="1" i="0" lang="en" sz="2400" u="none" cap="none" strike="noStrike">
                <a:solidFill>
                  <a:schemeClr val="dk1"/>
                </a:solidFill>
                <a:latin typeface="Arimo"/>
                <a:ea typeface="Arimo"/>
                <a:cs typeface="Arimo"/>
                <a:sym typeface="Arimo"/>
              </a:rPr>
              <a:t>text-align</a:t>
            </a:r>
            <a:r>
              <a:rPr b="0" i="0" lang="en" sz="2400" u="none" cap="none" strike="noStrike">
                <a:solidFill>
                  <a:schemeClr val="dk1"/>
                </a:solidFill>
                <a:latin typeface="Calibri"/>
                <a:ea typeface="Calibri"/>
                <a:cs typeface="Calibri"/>
                <a:sym typeface="Calibri"/>
              </a:rPr>
              <a:t> CSS property describes how inline content</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 like text is aligned in its parent block element. </a:t>
            </a:r>
            <a:r>
              <a:rPr b="0" i="0" lang="en" sz="2400" u="none" cap="none" strike="noStrike">
                <a:solidFill>
                  <a:schemeClr val="dk1"/>
                </a:solidFill>
                <a:latin typeface="Arimo"/>
                <a:ea typeface="Arimo"/>
                <a:cs typeface="Arimo"/>
                <a:sym typeface="Arimo"/>
              </a:rPr>
              <a:t>text-align</a:t>
            </a:r>
            <a:r>
              <a:rPr b="0" i="0" lang="en" sz="2400" u="none" cap="none" strike="noStrike">
                <a:solidFill>
                  <a:schemeClr val="dk1"/>
                </a:solidFill>
                <a:latin typeface="Calibri"/>
                <a:ea typeface="Calibri"/>
                <a:cs typeface="Calibri"/>
                <a:sym typeface="Calibri"/>
              </a:rPr>
              <a:t> does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not control the alignment of block elements, only their </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inline content.</a:t>
            </a:r>
            <a:endParaRPr/>
          </a:p>
          <a:p>
            <a:pPr indent="-342900" lvl="0" marL="342900" marR="0" rtl="0" algn="l">
              <a:lnSpc>
                <a:spcPct val="100000"/>
              </a:lnSpc>
              <a:spcBef>
                <a:spcPts val="480"/>
              </a:spcBef>
              <a:spcAft>
                <a:spcPts val="0"/>
              </a:spcAft>
              <a:buClr>
                <a:schemeClr val="dk1"/>
              </a:buClr>
              <a:buSzPts val="350"/>
              <a:buFont typeface="Arial"/>
              <a:buNone/>
            </a:pPr>
            <a:r>
              <a:rPr b="1" i="0" lang="en" sz="1400" u="none" cap="none" strike="noStrike">
                <a:solidFill>
                  <a:schemeClr val="dk1"/>
                </a:solidFill>
                <a:latin typeface="Calibri"/>
                <a:ea typeface="Calibri"/>
                <a:cs typeface="Calibri"/>
                <a:sym typeface="Calibri"/>
              </a:rPr>
              <a:t>Syntax:</a:t>
            </a:r>
            <a:endParaRPr/>
          </a:p>
          <a:p>
            <a:pPr indent="-342900" lvl="0" marL="342900" marR="0" rtl="0" algn="l">
              <a:lnSpc>
                <a:spcPct val="10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text-align: value;</a:t>
            </a:r>
            <a:endParaRPr/>
          </a:p>
          <a:p>
            <a:pPr indent="-342900" lvl="0" marL="342900" marR="0" rtl="0" algn="l">
              <a:lnSpc>
                <a:spcPct val="10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text-align: left;</a:t>
            </a:r>
            <a:endParaRPr/>
          </a:p>
          <a:p>
            <a:pPr indent="-342900" lvl="0" marL="342900" marR="0" rtl="0" algn="l">
              <a:lnSpc>
                <a:spcPct val="10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text-align: right;</a:t>
            </a:r>
            <a:endParaRPr/>
          </a:p>
          <a:p>
            <a:pPr indent="-342900" lvl="0" marL="342900" marR="0" rtl="0" algn="l">
              <a:lnSpc>
                <a:spcPct val="10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text-align: center;</a:t>
            </a:r>
            <a:endParaRPr/>
          </a:p>
          <a:p>
            <a:pPr indent="-342900" lvl="0" marL="342900" marR="0" rtl="0" algn="l">
              <a:lnSpc>
                <a:spcPct val="10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text-align: justify;</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280559" y="153535"/>
            <a:ext cx="8564424" cy="41966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Clear and float </a:t>
            </a:r>
            <a:endParaRPr/>
          </a:p>
        </p:txBody>
      </p:sp>
      <p:sp>
        <p:nvSpPr>
          <p:cNvPr id="441" name="Google Shape;441;p68"/>
          <p:cNvSpPr txBox="1"/>
          <p:nvPr>
            <p:ph idx="1" type="body"/>
          </p:nvPr>
        </p:nvSpPr>
        <p:spPr>
          <a:xfrm>
            <a:off x="280559" y="777922"/>
            <a:ext cx="8564424" cy="3816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Clear:both;</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Clear:left;</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Clear:right;</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Float:left;</a:t>
            </a:r>
            <a:endParaRPr/>
          </a:p>
          <a:p>
            <a:pPr indent="-342900" lvl="0" marL="34290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Float:right;</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9"/>
          <p:cNvSpPr txBox="1"/>
          <p:nvPr>
            <p:ph type="title"/>
          </p:nvPr>
        </p:nvSpPr>
        <p:spPr>
          <a:xfrm>
            <a:off x="280559" y="153535"/>
            <a:ext cx="8564424" cy="4299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700"/>
              <a:buFont typeface="Calibri"/>
              <a:buNone/>
            </a:pPr>
            <a:r>
              <a:rPr b="1" i="0" lang="en" sz="2800" u="none" cap="none" strike="noStrike">
                <a:solidFill>
                  <a:schemeClr val="dk1"/>
                </a:solidFill>
                <a:latin typeface="Calibri"/>
                <a:ea typeface="Calibri"/>
                <a:cs typeface="Calibri"/>
                <a:sym typeface="Calibri"/>
              </a:rPr>
              <a:t>Text Decoration</a:t>
            </a:r>
            <a:endParaRPr/>
          </a:p>
        </p:txBody>
      </p:sp>
      <p:sp>
        <p:nvSpPr>
          <p:cNvPr id="447" name="Google Shape;447;p69"/>
          <p:cNvSpPr txBox="1"/>
          <p:nvPr>
            <p:ph idx="1" type="body"/>
          </p:nvPr>
        </p:nvSpPr>
        <p:spPr>
          <a:xfrm>
            <a:off x="280559" y="493794"/>
            <a:ext cx="8564424" cy="40111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text-decoration: none</a:t>
            </a:r>
            <a:endParaRPr/>
          </a:p>
          <a:p>
            <a:pPr indent="-342900" lvl="0" marL="342900" marR="0" rtl="0" algn="l">
              <a:lnSpc>
                <a:spcPct val="9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text-decoration: underline</a:t>
            </a:r>
            <a:endParaRPr/>
          </a:p>
          <a:p>
            <a:pPr indent="-342900" lvl="0" marL="342900" marR="0" rtl="0" algn="l">
              <a:lnSpc>
                <a:spcPct val="9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700"/>
              <a:buFont typeface="Arial"/>
              <a:buNone/>
            </a:pPr>
            <a:r>
              <a:rPr b="1" i="0" lang="en" sz="2800" u="none" cap="none" strike="noStrike">
                <a:solidFill>
                  <a:schemeClr val="dk1"/>
                </a:solidFill>
                <a:latin typeface="Calibri"/>
                <a:ea typeface="Calibri"/>
                <a:cs typeface="Calibri"/>
                <a:sym typeface="Calibri"/>
              </a:rPr>
              <a:t>Font -Family, Font Size</a:t>
            </a:r>
            <a:endParaRPr/>
          </a:p>
          <a:p>
            <a:pPr indent="-342900" lvl="0" marL="342900" marR="0" rtl="0" algn="l">
              <a:lnSpc>
                <a:spcPct val="9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font-family: Verdana, sans-serif;</a:t>
            </a:r>
            <a:endParaRPr/>
          </a:p>
          <a:p>
            <a:pPr indent="-342900" lvl="0" marL="342900" marR="0" rtl="0" algn="l">
              <a:lnSpc>
                <a:spcPct val="90000"/>
              </a:lnSpc>
              <a:spcBef>
                <a:spcPts val="480"/>
              </a:spcBef>
              <a:spcAft>
                <a:spcPts val="0"/>
              </a:spcAft>
              <a:buClr>
                <a:schemeClr val="dk1"/>
              </a:buClr>
              <a:buSzPts val="450"/>
              <a:buFont typeface="Arial"/>
              <a:buNone/>
            </a:pPr>
            <a:r>
              <a:rPr b="0" i="0" lang="en" sz="1800" u="none" cap="none" strike="noStrike">
                <a:solidFill>
                  <a:schemeClr val="dk1"/>
                </a:solidFill>
                <a:latin typeface="Calibri"/>
                <a:ea typeface="Calibri"/>
                <a:cs typeface="Calibri"/>
                <a:sym typeface="Calibri"/>
              </a:rPr>
              <a:t>font-size: 15px;</a:t>
            </a:r>
            <a:endParaRPr/>
          </a:p>
          <a:p>
            <a:pPr indent="-342900" lvl="0" marL="342900" marR="0" rtl="0" algn="l">
              <a:lnSpc>
                <a:spcPct val="9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560"/>
              </a:spcBef>
              <a:spcAft>
                <a:spcPts val="0"/>
              </a:spcAft>
              <a:buClr>
                <a:schemeClr val="dk1"/>
              </a:buClr>
              <a:buSzPts val="700"/>
              <a:buFont typeface="Arial"/>
              <a:buNone/>
            </a:pPr>
            <a:r>
              <a:rPr b="1" i="0" lang="en" sz="2800" u="none" cap="none" strike="noStrike">
                <a:solidFill>
                  <a:schemeClr val="dk1"/>
                </a:solidFill>
                <a:latin typeface="Calibri"/>
                <a:ea typeface="Calibri"/>
                <a:cs typeface="Calibri"/>
                <a:sym typeface="Calibri"/>
              </a:rPr>
              <a:t>Font Weight</a:t>
            </a:r>
            <a:endParaRPr/>
          </a:p>
          <a:p>
            <a:pPr indent="-342900" lvl="0" marL="342900" marR="0" rtl="0" algn="l">
              <a:lnSpc>
                <a:spcPct val="90000"/>
              </a:lnSpc>
              <a:spcBef>
                <a:spcPts val="560"/>
              </a:spcBef>
              <a:spcAft>
                <a:spcPts val="0"/>
              </a:spcAft>
              <a:buClr>
                <a:srgbClr val="000000"/>
              </a:buClr>
              <a:buSzPts val="450"/>
              <a:buFont typeface="Arial"/>
              <a:buNone/>
            </a:pPr>
            <a:r>
              <a:rPr b="0" i="0" lang="en" sz="1800" u="none" cap="none" strike="noStrike">
                <a:solidFill>
                  <a:srgbClr val="000000"/>
                </a:solidFill>
              </a:rPr>
              <a:t>font-weight</a:t>
            </a:r>
            <a:r>
              <a:rPr b="0" i="0" lang="en" sz="1800" u="none" cap="none" strike="noStrike">
                <a:solidFill>
                  <a:srgbClr val="000000"/>
                </a:solidFill>
                <a:latin typeface="Times New Roman"/>
                <a:ea typeface="Times New Roman"/>
                <a:cs typeface="Times New Roman"/>
                <a:sym typeface="Times New Roman"/>
              </a:rPr>
              <a:t>: Value</a:t>
            </a:r>
            <a:endParaRPr/>
          </a:p>
          <a:p>
            <a:pPr indent="-342900" lvl="0" marL="342900" marR="0" rtl="0" algn="l">
              <a:lnSpc>
                <a:spcPct val="90000"/>
              </a:lnSpc>
              <a:spcBef>
                <a:spcPts val="560"/>
              </a:spcBef>
              <a:spcAft>
                <a:spcPts val="0"/>
              </a:spcAft>
              <a:buClr>
                <a:srgbClr val="000000"/>
              </a:buClr>
              <a:buSzPts val="450"/>
              <a:buFont typeface="Arial"/>
              <a:buNone/>
            </a:pPr>
            <a:r>
              <a:rPr b="0" i="0" lang="en" sz="1800" u="none" cap="none" strike="noStrike">
                <a:solidFill>
                  <a:srgbClr val="000000"/>
                </a:solidFill>
              </a:rPr>
              <a:t>font-weight: bold;</a:t>
            </a:r>
            <a:endParaRPr/>
          </a:p>
          <a:p>
            <a:pPr indent="-342900" lvl="0" marL="342900" marR="0" rtl="0" algn="l">
              <a:lnSpc>
                <a:spcPct val="90000"/>
              </a:lnSpc>
              <a:spcBef>
                <a:spcPts val="560"/>
              </a:spcBef>
              <a:spcAft>
                <a:spcPts val="0"/>
              </a:spcAft>
              <a:buClr>
                <a:srgbClr val="000000"/>
              </a:buClr>
              <a:buSzPts val="450"/>
              <a:buFont typeface="Arial"/>
              <a:buNone/>
            </a:pPr>
            <a:r>
              <a:rPr b="0" i="0" lang="en" sz="1800" u="none" cap="none" strike="noStrike">
                <a:solidFill>
                  <a:srgbClr val="000000"/>
                </a:solidFill>
              </a:rPr>
              <a:t>font-weight: normal;</a:t>
            </a:r>
            <a:endParaRPr/>
          </a:p>
          <a:p>
            <a:pPr indent="-342900" lvl="0" marL="342900" marR="0" rtl="0" algn="l">
              <a:lnSpc>
                <a:spcPct val="90000"/>
              </a:lnSpc>
              <a:spcBef>
                <a:spcPts val="560"/>
              </a:spcBef>
              <a:spcAft>
                <a:spcPts val="0"/>
              </a:spcAft>
              <a:buClr>
                <a:srgbClr val="000000"/>
              </a:buClr>
              <a:buSzPts val="450"/>
              <a:buFont typeface="Arial"/>
              <a:buNone/>
            </a:pPr>
            <a:r>
              <a:rPr b="0" i="0" lang="en" sz="1800" u="none" cap="none" strike="noStrike">
                <a:solidFill>
                  <a:srgbClr val="000000"/>
                </a:solidFill>
              </a:rPr>
              <a:t>font-weight: numbers; (300, 400, 600, 800)</a:t>
            </a:r>
            <a:endParaRPr/>
          </a:p>
          <a:p>
            <a:pPr indent="0" lvl="0" marL="0" marR="0" rtl="0" algn="l">
              <a:lnSpc>
                <a:spcPct val="90000"/>
              </a:lnSpc>
              <a:spcBef>
                <a:spcPts val="560"/>
              </a:spcBef>
              <a:spcAft>
                <a:spcPts val="0"/>
              </a:spcAft>
              <a:buClr>
                <a:schemeClr val="dk1"/>
              </a:buClr>
              <a:buSzPts val="450"/>
              <a:buFont typeface="Arial"/>
              <a:buNone/>
            </a:pPr>
            <a:r>
              <a:t/>
            </a:r>
            <a:endParaRPr b="0" i="0" sz="1800" u="none" cap="none" strike="noStrike">
              <a:solidFill>
                <a:schemeClr val="dk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280559" y="153535"/>
            <a:ext cx="8564424" cy="4094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What is HTML?</a:t>
            </a:r>
            <a:endParaRPr/>
          </a:p>
        </p:txBody>
      </p:sp>
      <p:sp>
        <p:nvSpPr>
          <p:cNvPr id="220" name="Google Shape;220;p34"/>
          <p:cNvSpPr txBox="1"/>
          <p:nvPr>
            <p:ph idx="1" type="body"/>
          </p:nvPr>
        </p:nvSpPr>
        <p:spPr>
          <a:xfrm>
            <a:off x="280559" y="839337"/>
            <a:ext cx="8564424" cy="3755286"/>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1. HTML abbreviated for Hyper Text Markup Language</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2. A markup language is a set of </a:t>
            </a:r>
            <a:r>
              <a:rPr b="1" i="0" lang="en" sz="2400" u="none" cap="none" strike="noStrike">
                <a:solidFill>
                  <a:schemeClr val="dk1"/>
                </a:solidFill>
                <a:latin typeface="Calibri"/>
                <a:ea typeface="Calibri"/>
                <a:cs typeface="Calibri"/>
                <a:sym typeface="Calibri"/>
              </a:rPr>
              <a:t>markup tags</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3. Each HTML tag </a:t>
            </a:r>
            <a:r>
              <a:rPr b="1" i="0" lang="en" sz="2400" u="none" cap="none" strike="noStrike">
                <a:solidFill>
                  <a:schemeClr val="dk1"/>
                </a:solidFill>
                <a:latin typeface="Calibri"/>
                <a:ea typeface="Calibri"/>
                <a:cs typeface="Calibri"/>
                <a:sym typeface="Calibri"/>
              </a:rPr>
              <a:t>describes</a:t>
            </a:r>
            <a:r>
              <a:rPr b="0" i="0" lang="en" sz="2400" u="none" cap="none" strike="noStrike">
                <a:solidFill>
                  <a:schemeClr val="dk1"/>
                </a:solidFill>
                <a:latin typeface="Calibri"/>
                <a:ea typeface="Calibri"/>
                <a:cs typeface="Calibri"/>
                <a:sym typeface="Calibri"/>
              </a:rPr>
              <a:t> different document content</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4. HTML tags normally come </a:t>
            </a:r>
            <a:r>
              <a:rPr b="1" i="0" lang="en" sz="2400" u="none" cap="none" strike="noStrike">
                <a:solidFill>
                  <a:schemeClr val="dk1"/>
                </a:solidFill>
                <a:latin typeface="Calibri"/>
                <a:ea typeface="Calibri"/>
                <a:cs typeface="Calibri"/>
                <a:sym typeface="Calibri"/>
              </a:rPr>
              <a:t>in pairs</a:t>
            </a:r>
            <a:r>
              <a:rPr b="0" i="0" lang="en" sz="2400" u="none" cap="none" strike="noStrike">
                <a:solidFill>
                  <a:schemeClr val="dk1"/>
                </a:solidFill>
                <a:latin typeface="Calibri"/>
                <a:ea typeface="Calibri"/>
                <a:cs typeface="Calibri"/>
                <a:sym typeface="Calibri"/>
              </a:rPr>
              <a:t> like &lt;p&gt; and &lt;/p&gt;</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0"/>
          <p:cNvSpPr txBox="1"/>
          <p:nvPr>
            <p:ph type="title"/>
          </p:nvPr>
        </p:nvSpPr>
        <p:spPr>
          <a:xfrm>
            <a:off x="280559" y="194481"/>
            <a:ext cx="8564424" cy="44013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Link</a:t>
            </a:r>
            <a:endParaRPr/>
          </a:p>
        </p:txBody>
      </p:sp>
      <p:sp>
        <p:nvSpPr>
          <p:cNvPr id="453" name="Google Shape;453;p70"/>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600"/>
              <a:buFont typeface="Arial"/>
              <a:buNone/>
            </a:pPr>
            <a:r>
              <a:rPr b="0" i="0" lang="en" sz="2400" u="none" cap="none" strike="noStrike">
                <a:solidFill>
                  <a:srgbClr val="000000"/>
                </a:solidFill>
                <a:latin typeface="Calibri"/>
                <a:ea typeface="Calibri"/>
                <a:cs typeface="Calibri"/>
                <a:sym typeface="Calibri"/>
              </a:rPr>
              <a:t>&lt;a href="" title=""&gt;some link text&lt;/a&gt;</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600"/>
              <a:buFont typeface="Arial"/>
              <a:buNone/>
            </a:pPr>
            <a:r>
              <a:rPr b="0" i="0" lang="en" sz="2400" u="none" cap="none" strike="noStrike">
                <a:solidFill>
                  <a:srgbClr val="000000"/>
                </a:solidFill>
                <a:latin typeface="Calibri"/>
                <a:ea typeface="Calibri"/>
                <a:cs typeface="Calibri"/>
                <a:sym typeface="Calibri"/>
              </a:rPr>
              <a:t>a {color: #009900;}</a:t>
            </a:r>
            <a:endParaRPr/>
          </a:p>
          <a:p>
            <a:pPr indent="-342900" lvl="0" marL="342900" marR="0" rtl="0" algn="l">
              <a:lnSpc>
                <a:spcPct val="100000"/>
              </a:lnSpc>
              <a:spcBef>
                <a:spcPts val="480"/>
              </a:spcBef>
              <a:spcAft>
                <a:spcPts val="0"/>
              </a:spcAft>
              <a:buClr>
                <a:srgbClr val="000000"/>
              </a:buClr>
              <a:buSzPts val="600"/>
              <a:buFont typeface="Arial"/>
              <a:buNone/>
            </a:pPr>
            <a:r>
              <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600"/>
              <a:buFont typeface="Arial"/>
              <a:buNone/>
            </a:pPr>
            <a:r>
              <a:rPr b="1" i="0" lang="en" sz="2400" u="none" cap="none" strike="noStrike">
                <a:solidFill>
                  <a:srgbClr val="000000"/>
                </a:solidFill>
                <a:latin typeface="Calibri"/>
                <a:ea typeface="Calibri"/>
                <a:cs typeface="Calibri"/>
                <a:sym typeface="Calibri"/>
              </a:rPr>
              <a:t>Pseudo classes</a:t>
            </a:r>
            <a:endParaRPr b="0" i="0" sz="2400" u="none" cap="none" strike="noStrike">
              <a:solidFill>
                <a:srgbClr val="00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000000"/>
              </a:buClr>
              <a:buSzPts val="450"/>
              <a:buFont typeface="Arial"/>
              <a:buNone/>
            </a:pPr>
            <a:r>
              <a:rPr b="0" i="0" lang="en" sz="1800" u="none" cap="none" strike="noStrike">
                <a:solidFill>
                  <a:srgbClr val="366092"/>
                </a:solidFill>
                <a:latin typeface="Calibri"/>
                <a:ea typeface="Calibri"/>
                <a:cs typeface="Calibri"/>
                <a:sym typeface="Calibri"/>
              </a:rPr>
              <a:t>a:visited {color: #999999;}</a:t>
            </a:r>
            <a:endParaRPr/>
          </a:p>
          <a:p>
            <a:pPr indent="-342900" lvl="0" marL="342900" marR="0" rtl="0" algn="l">
              <a:lnSpc>
                <a:spcPct val="100000"/>
              </a:lnSpc>
              <a:spcBef>
                <a:spcPts val="480"/>
              </a:spcBef>
              <a:spcAft>
                <a:spcPts val="0"/>
              </a:spcAft>
              <a:buClr>
                <a:srgbClr val="000000"/>
              </a:buClr>
              <a:buSzPts val="450"/>
              <a:buFont typeface="Arial"/>
              <a:buNone/>
            </a:pPr>
            <a:r>
              <a:rPr b="0" i="0" lang="en" sz="1800" u="none" cap="none" strike="noStrike">
                <a:solidFill>
                  <a:srgbClr val="366092"/>
                </a:solidFill>
                <a:latin typeface="Calibri"/>
                <a:ea typeface="Calibri"/>
                <a:cs typeface="Calibri"/>
                <a:sym typeface="Calibri"/>
              </a:rPr>
              <a:t>a:hover {color: #333333;}</a:t>
            </a:r>
            <a:endParaRPr/>
          </a:p>
          <a:p>
            <a:pPr indent="-342900" lvl="0" marL="342900" marR="0" rtl="0" algn="l">
              <a:lnSpc>
                <a:spcPct val="100000"/>
              </a:lnSpc>
              <a:spcBef>
                <a:spcPts val="480"/>
              </a:spcBef>
              <a:spcAft>
                <a:spcPts val="0"/>
              </a:spcAft>
              <a:buClr>
                <a:srgbClr val="000000"/>
              </a:buClr>
              <a:buSzPts val="450"/>
              <a:buFont typeface="Arial"/>
              <a:buNone/>
            </a:pPr>
            <a:r>
              <a:rPr b="0" i="0" lang="en" sz="1800" u="none" cap="none" strike="noStrike">
                <a:solidFill>
                  <a:srgbClr val="366092"/>
                </a:solidFill>
                <a:latin typeface="Calibri"/>
                <a:ea typeface="Calibri"/>
                <a:cs typeface="Calibri"/>
                <a:sym typeface="Calibri"/>
              </a:rPr>
              <a:t>a:focus {color: #333333;}</a:t>
            </a:r>
            <a:endParaRPr/>
          </a:p>
          <a:p>
            <a:pPr indent="-342900" lvl="0" marL="342900" marR="0" rtl="0" algn="l">
              <a:lnSpc>
                <a:spcPct val="100000"/>
              </a:lnSpc>
              <a:spcBef>
                <a:spcPts val="480"/>
              </a:spcBef>
              <a:spcAft>
                <a:spcPts val="0"/>
              </a:spcAft>
              <a:buClr>
                <a:srgbClr val="000000"/>
              </a:buClr>
              <a:buSzPts val="450"/>
              <a:buFont typeface="Arial"/>
              <a:buNone/>
            </a:pPr>
            <a:r>
              <a:rPr b="0" i="0" lang="en" sz="1800" u="none" cap="none" strike="noStrike">
                <a:solidFill>
                  <a:srgbClr val="366092"/>
                </a:solidFill>
                <a:latin typeface="Calibri"/>
                <a:ea typeface="Calibri"/>
                <a:cs typeface="Calibri"/>
                <a:sym typeface="Calibri"/>
              </a:rPr>
              <a:t>a:active {color: #009900;}</a:t>
            </a:r>
            <a:endParaRPr/>
          </a:p>
          <a:p>
            <a:pPr indent="0" lvl="0" marL="0" marR="0" rtl="0" algn="l">
              <a:lnSpc>
                <a:spcPct val="100000"/>
              </a:lnSpc>
              <a:spcBef>
                <a:spcPts val="480"/>
              </a:spcBef>
              <a:spcAft>
                <a:spcPts val="0"/>
              </a:spcAft>
              <a:buClr>
                <a:schemeClr val="dk1"/>
              </a:buClr>
              <a:buSzPts val="450"/>
              <a:buFont typeface="Arial"/>
              <a:buNone/>
            </a:pPr>
            <a:r>
              <a:t/>
            </a:r>
            <a:endParaRPr b="0" i="0" sz="1800" u="none" cap="none" strike="noStrike">
              <a:solidFill>
                <a:srgbClr val="366092"/>
              </a:solidFill>
              <a:latin typeface="Calibri"/>
              <a:ea typeface="Calibri"/>
              <a:cs typeface="Calibri"/>
              <a:sym typeface="Calibri"/>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280559" y="143302"/>
            <a:ext cx="8564424" cy="48108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Background and border</a:t>
            </a:r>
            <a:endParaRPr/>
          </a:p>
        </p:txBody>
      </p:sp>
      <p:sp>
        <p:nvSpPr>
          <p:cNvPr id="459" name="Google Shape;459;p71"/>
          <p:cNvSpPr txBox="1"/>
          <p:nvPr>
            <p:ph idx="1" type="body"/>
          </p:nvPr>
        </p:nvSpPr>
        <p:spPr>
          <a:xfrm>
            <a:off x="280559" y="736979"/>
            <a:ext cx="8564424" cy="385764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background: #ffffff;</a:t>
            </a:r>
            <a:endParaRPr/>
          </a:p>
          <a:p>
            <a:pPr indent="-342900" lvl="0" marL="34290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background: url(path of image);</a:t>
            </a:r>
            <a:endParaRPr/>
          </a:p>
          <a:p>
            <a:pPr indent="-342900" lvl="0" marL="34290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background: #ffffff url(path of image)</a:t>
            </a:r>
            <a:endParaRPr/>
          </a:p>
          <a:p>
            <a:pPr indent="-342900" lvl="0" marL="342900" marR="0" rtl="0" algn="l">
              <a:lnSpc>
                <a:spcPct val="100000"/>
              </a:lnSpc>
              <a:spcBef>
                <a:spcPts val="480"/>
              </a:spcBef>
              <a:spcAft>
                <a:spcPts val="0"/>
              </a:spcAft>
              <a:buClr>
                <a:schemeClr val="dk1"/>
              </a:buClr>
              <a:buSzPts val="500"/>
              <a:buFont typeface="Arial"/>
              <a:buNone/>
            </a:pPr>
            <a:r>
              <a:t/>
            </a:r>
            <a:endParaRPr b="0" i="0" sz="2000" u="none" cap="none" strike="noStrike">
              <a:solidFill>
                <a:srgbClr val="366092"/>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border: 1px solid #333333;</a:t>
            </a:r>
            <a:endParaRPr b="0" i="0" sz="2000" u="none" cap="none" strike="noStrike">
              <a:solidFill>
                <a:srgbClr val="366092"/>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border-top: 1px solid #333333;</a:t>
            </a:r>
            <a:endParaRPr/>
          </a:p>
          <a:p>
            <a:pPr indent="0" lvl="0" marL="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border-right: 1px solid #333333;</a:t>
            </a:r>
            <a:endParaRPr/>
          </a:p>
          <a:p>
            <a:pPr indent="0" lvl="0" marL="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border-bottom: 1px solid #333333;</a:t>
            </a:r>
            <a:endParaRPr/>
          </a:p>
          <a:p>
            <a:pPr indent="0" lvl="0" marL="0" marR="0" rtl="0" algn="l">
              <a:lnSpc>
                <a:spcPct val="100000"/>
              </a:lnSpc>
              <a:spcBef>
                <a:spcPts val="480"/>
              </a:spcBef>
              <a:spcAft>
                <a:spcPts val="0"/>
              </a:spcAft>
              <a:buClr>
                <a:schemeClr val="dk1"/>
              </a:buClr>
              <a:buSzPts val="500"/>
              <a:buFont typeface="Arial"/>
              <a:buNone/>
            </a:pPr>
            <a:r>
              <a:rPr b="0" i="0" lang="en" sz="2000" u="none" cap="none" strike="noStrike">
                <a:solidFill>
                  <a:srgbClr val="366092"/>
                </a:solidFill>
                <a:latin typeface="Calibri"/>
                <a:ea typeface="Calibri"/>
                <a:cs typeface="Calibri"/>
                <a:sym typeface="Calibri"/>
              </a:rPr>
              <a:t>border-left: 1px solid #333333;</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2"/>
          <p:cNvSpPr txBox="1"/>
          <p:nvPr>
            <p:ph type="title"/>
          </p:nvPr>
        </p:nvSpPr>
        <p:spPr>
          <a:xfrm>
            <a:off x="280559" y="153535"/>
            <a:ext cx="8564424" cy="42990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Position and z-index</a:t>
            </a:r>
            <a:endParaRPr/>
          </a:p>
        </p:txBody>
      </p:sp>
      <p:sp>
        <p:nvSpPr>
          <p:cNvPr id="465" name="Google Shape;465;p72"/>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position: absolute;</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position: relative;</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position: fixed;</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position: static;</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z-index: 1;</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.yellow-box{position: relative; z-index: 1;}    </a:t>
            </a:r>
            <a:endParaRPr/>
          </a:p>
          <a:p>
            <a:pPr indent="0" lvl="0" marL="0" marR="0" rtl="0" algn="l">
              <a:lnSpc>
                <a:spcPct val="100000"/>
              </a:lnSpc>
              <a:spcBef>
                <a:spcPts val="480"/>
              </a:spcBef>
              <a:spcAft>
                <a:spcPts val="0"/>
              </a:spcAft>
              <a:buClr>
                <a:schemeClr val="dk1"/>
              </a:buClr>
              <a:buSzPts val="600"/>
              <a:buFont typeface="Arial"/>
              <a:buNone/>
            </a:pPr>
            <a:r>
              <a:rPr b="0" i="0" lang="en" sz="2400" u="none" cap="none" strike="noStrike">
                <a:solidFill>
                  <a:schemeClr val="dk1"/>
                </a:solidFill>
                <a:latin typeface="Calibri"/>
                <a:ea typeface="Calibri"/>
                <a:cs typeface="Calibri"/>
                <a:sym typeface="Calibri"/>
              </a:rPr>
              <a:t>.blue-box{position: relative; z-index: 2;}</a:t>
            </a:r>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pic>
        <p:nvPicPr>
          <p:cNvPr id="466" name="Google Shape;466;p72"/>
          <p:cNvPicPr preferRelativeResize="0"/>
          <p:nvPr/>
        </p:nvPicPr>
        <p:blipFill rotWithShape="1">
          <a:blip r:embed="rId3">
            <a:alphaModFix/>
          </a:blip>
          <a:srcRect b="0" l="0" r="0" t="0"/>
          <a:stretch/>
        </p:blipFill>
        <p:spPr>
          <a:xfrm>
            <a:off x="5655753" y="2036866"/>
            <a:ext cx="1754980" cy="1754980"/>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3"/>
          <p:cNvSpPr txBox="1"/>
          <p:nvPr>
            <p:ph idx="1" type="body"/>
          </p:nvPr>
        </p:nvSpPr>
        <p:spPr>
          <a:xfrm>
            <a:off x="208650" y="1512503"/>
            <a:ext cx="8564400" cy="1271099"/>
          </a:xfrm>
          <a:prstGeom prst="rect">
            <a:avLst/>
          </a:prstGeom>
          <a:noFill/>
          <a:ln>
            <a:noFill/>
          </a:ln>
        </p:spPr>
        <p:txBody>
          <a:bodyPr anchorCtr="0" anchor="t" bIns="91425" lIns="91425" spcFirstLastPara="1" rIns="91425" wrap="square" tIns="91425">
            <a:noAutofit/>
          </a:bodyPr>
          <a:lstStyle/>
          <a:p>
            <a:pPr indent="0" lvl="0" marL="152400" marR="0" rtl="0" algn="ctr">
              <a:lnSpc>
                <a:spcPct val="100000"/>
              </a:lnSpc>
              <a:spcBef>
                <a:spcPts val="0"/>
              </a:spcBef>
              <a:spcAft>
                <a:spcPts val="0"/>
              </a:spcAft>
              <a:buClr>
                <a:schemeClr val="dk1"/>
              </a:buClr>
              <a:buSzPts val="1500"/>
              <a:buFont typeface="Arial"/>
              <a:buNone/>
            </a:pPr>
            <a:r>
              <a:rPr b="1" lang="en" sz="6000"/>
              <a:t>Introduction to CSS3</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74"/>
          <p:cNvSpPr txBox="1"/>
          <p:nvPr>
            <p:ph type="title"/>
          </p:nvPr>
        </p:nvSpPr>
        <p:spPr>
          <a:xfrm>
            <a:off x="280559" y="102358"/>
            <a:ext cx="8564400" cy="60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Agenda</a:t>
            </a:r>
            <a:endParaRPr/>
          </a:p>
        </p:txBody>
      </p:sp>
      <p:sp>
        <p:nvSpPr>
          <p:cNvPr id="477" name="Google Shape;477;p74"/>
          <p:cNvSpPr txBox="1"/>
          <p:nvPr>
            <p:ph idx="1" type="body"/>
          </p:nvPr>
        </p:nvSpPr>
        <p:spPr>
          <a:xfrm>
            <a:off x="280559" y="963628"/>
            <a:ext cx="8564400" cy="3630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lang="en"/>
              <a:t>Animation</a:t>
            </a:r>
            <a:endParaRPr/>
          </a:p>
          <a:p>
            <a:pPr indent="-342900" lvl="0" marL="342900" marR="0" rtl="0" algn="l">
              <a:lnSpc>
                <a:spcPct val="100000"/>
              </a:lnSpc>
              <a:spcBef>
                <a:spcPts val="480"/>
              </a:spcBef>
              <a:spcAft>
                <a:spcPts val="0"/>
              </a:spcAft>
              <a:buClr>
                <a:schemeClr val="dk1"/>
              </a:buClr>
              <a:buSzPts val="2400"/>
              <a:buFont typeface="Noto Sans Symbols"/>
              <a:buChar char="➢"/>
            </a:pPr>
            <a:r>
              <a:rPr lang="en"/>
              <a:t>Transation</a:t>
            </a:r>
            <a:endParaRPr/>
          </a:p>
          <a:p>
            <a:pPr indent="-342900" lvl="0" marL="342900" marR="0" rtl="0" algn="l">
              <a:lnSpc>
                <a:spcPct val="100000"/>
              </a:lnSpc>
              <a:spcBef>
                <a:spcPts val="480"/>
              </a:spcBef>
              <a:spcAft>
                <a:spcPts val="0"/>
              </a:spcAft>
              <a:buClr>
                <a:schemeClr val="dk1"/>
              </a:buClr>
              <a:buSzPts val="2400"/>
              <a:buFont typeface="Noto Sans Symbols"/>
              <a:buChar char="➢"/>
            </a:pPr>
            <a:r>
              <a:rPr lang="en"/>
              <a:t>Media Queries</a:t>
            </a:r>
            <a:endParaRPr/>
          </a:p>
          <a:p>
            <a:pPr indent="-342900" lvl="0" marL="342900" marR="0" rtl="0" algn="l">
              <a:lnSpc>
                <a:spcPct val="100000"/>
              </a:lnSpc>
              <a:spcBef>
                <a:spcPts val="480"/>
              </a:spcBef>
              <a:spcAft>
                <a:spcPts val="0"/>
              </a:spcAft>
              <a:buClr>
                <a:schemeClr val="dk1"/>
              </a:buClr>
              <a:buSzPts val="2400"/>
              <a:buFont typeface="Noto Sans Symbols"/>
              <a:buChar char="➢"/>
            </a:pPr>
            <a:r>
              <a:rPr lang="en"/>
              <a:t>Flexbox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75"/>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CSS3 Animations</a:t>
            </a:r>
            <a:endParaRPr/>
          </a:p>
        </p:txBody>
      </p:sp>
      <p:sp>
        <p:nvSpPr>
          <p:cNvPr id="483" name="Google Shape;483;p75"/>
          <p:cNvSpPr txBox="1"/>
          <p:nvPr>
            <p:ph idx="1" type="body"/>
          </p:nvPr>
        </p:nvSpPr>
        <p:spPr>
          <a:xfrm>
            <a:off x="280559" y="777096"/>
            <a:ext cx="8564424" cy="3630993"/>
          </a:xfrm>
          <a:prstGeom prst="rect">
            <a:avLst/>
          </a:prstGeom>
          <a:noFill/>
          <a:ln>
            <a:noFill/>
          </a:ln>
        </p:spPr>
        <p:txBody>
          <a:bodyPr anchorCtr="0" anchor="t" bIns="91425" lIns="91425" spcFirstLastPara="1" rIns="91425" wrap="square" tIns="91425">
            <a:noAutofit/>
          </a:bodyPr>
          <a:lstStyle/>
          <a:p>
            <a:pPr indent="0" lvl="0" marL="304800" rtl="0" algn="l">
              <a:lnSpc>
                <a:spcPct val="100000"/>
              </a:lnSpc>
              <a:spcBef>
                <a:spcPts val="0"/>
              </a:spcBef>
              <a:spcAft>
                <a:spcPts val="0"/>
              </a:spcAft>
              <a:buSzPts val="1800"/>
              <a:buNone/>
            </a:pPr>
            <a:r>
              <a:rPr lang="en" sz="1800"/>
              <a:t>What are CSS3 Animations?</a:t>
            </a:r>
            <a:endParaRPr/>
          </a:p>
          <a:p>
            <a:pPr indent="0" lvl="0" marL="304800" rtl="0" algn="l">
              <a:lnSpc>
                <a:spcPct val="100000"/>
              </a:lnSpc>
              <a:spcBef>
                <a:spcPts val="480"/>
              </a:spcBef>
              <a:spcAft>
                <a:spcPts val="0"/>
              </a:spcAft>
              <a:buSzPts val="1600"/>
              <a:buNone/>
            </a:pPr>
            <a:r>
              <a:rPr lang="en" sz="1600"/>
              <a:t>An animation lets an element gradually change from one style to another. You can change as many CSS properties you want, as many times you want. To use CSS3 animation, you must first specify some keyframes for the animation.</a:t>
            </a:r>
            <a:endParaRPr/>
          </a:p>
          <a:p>
            <a:pPr indent="0" lvl="0" marL="304800" rtl="0" algn="l">
              <a:lnSpc>
                <a:spcPct val="100000"/>
              </a:lnSpc>
              <a:spcBef>
                <a:spcPts val="480"/>
              </a:spcBef>
              <a:spcAft>
                <a:spcPts val="0"/>
              </a:spcAft>
              <a:buSzPts val="1600"/>
              <a:buNone/>
            </a:pPr>
            <a:r>
              <a:rPr lang="en" sz="1600"/>
              <a:t>Keyframes hold what styles the element will have at certain times.</a:t>
            </a:r>
            <a:endParaRPr/>
          </a:p>
          <a:p>
            <a:pPr indent="0" lvl="0" marL="304800" rtl="0" algn="l">
              <a:lnSpc>
                <a:spcPct val="100000"/>
              </a:lnSpc>
              <a:spcBef>
                <a:spcPts val="480"/>
              </a:spcBef>
              <a:spcAft>
                <a:spcPts val="0"/>
              </a:spcAft>
              <a:buSzPts val="1600"/>
              <a:buNone/>
            </a:pPr>
            <a:r>
              <a:rPr lang="en" sz="1600"/>
              <a:t>	</a:t>
            </a:r>
            <a:br>
              <a:rPr lang="en" sz="1200">
                <a:solidFill>
                  <a:srgbClr val="366092"/>
                </a:solidFill>
              </a:rPr>
            </a:br>
            <a:r>
              <a:rPr lang="en" sz="1400">
                <a:solidFill>
                  <a:srgbClr val="366092"/>
                </a:solidFill>
                <a:latin typeface="Arial"/>
                <a:ea typeface="Arial"/>
                <a:cs typeface="Arial"/>
                <a:sym typeface="Arial"/>
              </a:rPr>
              <a:t>@keyframes </a:t>
            </a:r>
            <a:r>
              <a:rPr lang="en" sz="1400">
                <a:solidFill>
                  <a:schemeClr val="accent2"/>
                </a:solidFill>
                <a:latin typeface="Arial"/>
                <a:ea typeface="Arial"/>
                <a:cs typeface="Arial"/>
                <a:sym typeface="Arial"/>
              </a:rPr>
              <a:t>example</a:t>
            </a:r>
            <a:r>
              <a:rPr lang="en" sz="1400">
                <a:solidFill>
                  <a:srgbClr val="366092"/>
                </a:solidFill>
                <a:latin typeface="Arial"/>
                <a:ea typeface="Arial"/>
                <a:cs typeface="Arial"/>
                <a:sym typeface="Arial"/>
              </a:rPr>
              <a:t> {</a:t>
            </a:r>
            <a:br>
              <a:rPr lang="en" sz="1400">
                <a:solidFill>
                  <a:srgbClr val="366092"/>
                </a:solidFill>
                <a:latin typeface="Arial"/>
                <a:ea typeface="Arial"/>
                <a:cs typeface="Arial"/>
                <a:sym typeface="Arial"/>
              </a:rPr>
            </a:br>
            <a:r>
              <a:rPr lang="en" sz="1400">
                <a:solidFill>
                  <a:srgbClr val="366092"/>
                </a:solidFill>
                <a:latin typeface="Arial"/>
                <a:ea typeface="Arial"/>
                <a:cs typeface="Arial"/>
                <a:sym typeface="Arial"/>
              </a:rPr>
              <a:t>    0% {background-color: red;}</a:t>
            </a:r>
            <a:endParaRPr/>
          </a:p>
          <a:p>
            <a:pPr indent="0" lvl="0" marL="304800" rtl="0" algn="l">
              <a:lnSpc>
                <a:spcPct val="100000"/>
              </a:lnSpc>
              <a:spcBef>
                <a:spcPts val="480"/>
              </a:spcBef>
              <a:spcAft>
                <a:spcPts val="0"/>
              </a:spcAft>
              <a:buSzPts val="1400"/>
              <a:buNone/>
            </a:pPr>
            <a:r>
              <a:rPr lang="en" sz="1400">
                <a:solidFill>
                  <a:srgbClr val="366092"/>
                </a:solidFill>
                <a:latin typeface="Arial"/>
                <a:ea typeface="Arial"/>
                <a:cs typeface="Arial"/>
                <a:sym typeface="Arial"/>
              </a:rPr>
              <a:t>    50% {background-color: green;}</a:t>
            </a:r>
            <a:endParaRPr sz="1400">
              <a:solidFill>
                <a:srgbClr val="366092"/>
              </a:solidFill>
              <a:latin typeface="Arial"/>
              <a:ea typeface="Arial"/>
              <a:cs typeface="Arial"/>
              <a:sym typeface="Arial"/>
            </a:endParaRPr>
          </a:p>
          <a:p>
            <a:pPr indent="0" lvl="0" marL="304800" rtl="0" algn="l">
              <a:lnSpc>
                <a:spcPct val="100000"/>
              </a:lnSpc>
              <a:spcBef>
                <a:spcPts val="480"/>
              </a:spcBef>
              <a:spcAft>
                <a:spcPts val="0"/>
              </a:spcAft>
              <a:buSzPts val="1400"/>
              <a:buNone/>
            </a:pPr>
            <a:r>
              <a:rPr lang="en" sz="1400">
                <a:solidFill>
                  <a:srgbClr val="366092"/>
                </a:solidFill>
                <a:latin typeface="Arial"/>
                <a:ea typeface="Arial"/>
                <a:cs typeface="Arial"/>
                <a:sym typeface="Arial"/>
              </a:rPr>
              <a:t>    100% {background-color: yellow;}</a:t>
            </a:r>
            <a:br>
              <a:rPr lang="en" sz="1400">
                <a:solidFill>
                  <a:srgbClr val="366092"/>
                </a:solidFill>
                <a:latin typeface="Arial"/>
                <a:ea typeface="Arial"/>
                <a:cs typeface="Arial"/>
                <a:sym typeface="Arial"/>
              </a:rPr>
            </a:br>
            <a:r>
              <a:rPr lang="en" sz="1400">
                <a:solidFill>
                  <a:srgbClr val="366092"/>
                </a:solidFill>
                <a:latin typeface="Arial"/>
                <a:ea typeface="Arial"/>
                <a:cs typeface="Arial"/>
                <a:sym typeface="Arial"/>
              </a:rPr>
              <a:t>}</a:t>
            </a:r>
            <a:br>
              <a:rPr lang="en" sz="1400">
                <a:solidFill>
                  <a:srgbClr val="366092"/>
                </a:solidFill>
                <a:latin typeface="Arial"/>
                <a:ea typeface="Arial"/>
                <a:cs typeface="Arial"/>
                <a:sym typeface="Arial"/>
              </a:rPr>
            </a:br>
            <a:br>
              <a:rPr lang="en" sz="1200">
                <a:solidFill>
                  <a:srgbClr val="366092"/>
                </a:solidFill>
              </a:rPr>
            </a:br>
            <a:endParaRPr/>
          </a:p>
        </p:txBody>
      </p:sp>
      <p:sp>
        <p:nvSpPr>
          <p:cNvPr id="484" name="Google Shape;484;p75"/>
          <p:cNvSpPr txBox="1"/>
          <p:nvPr/>
        </p:nvSpPr>
        <p:spPr>
          <a:xfrm>
            <a:off x="4562771" y="2404333"/>
            <a:ext cx="2799164" cy="1600438"/>
          </a:xfrm>
          <a:prstGeom prst="rect">
            <a:avLst/>
          </a:prstGeom>
          <a:noFill/>
          <a:ln>
            <a:noFill/>
          </a:ln>
        </p:spPr>
        <p:txBody>
          <a:bodyPr anchorCtr="0" anchor="t" bIns="45700" lIns="91425" spcFirstLastPara="1" rIns="91425" wrap="square" tIns="45700">
            <a:noAutofit/>
          </a:bodyPr>
          <a:lstStyle/>
          <a:p>
            <a:pPr indent="0" lvl="0" marL="304800" marR="0" rtl="0" algn="l">
              <a:lnSpc>
                <a:spcPct val="100000"/>
              </a:lnSpc>
              <a:spcBef>
                <a:spcPts val="0"/>
              </a:spcBef>
              <a:spcAft>
                <a:spcPts val="0"/>
              </a:spcAft>
              <a:buClr>
                <a:srgbClr val="366092"/>
              </a:buClr>
              <a:buSzPts val="1400"/>
              <a:buFont typeface="Arial"/>
              <a:buNone/>
            </a:pPr>
            <a:r>
              <a:rPr b="0" i="0" lang="en" sz="1400" u="none" cap="none" strike="noStrike">
                <a:solidFill>
                  <a:srgbClr val="366092"/>
                </a:solidFill>
                <a:latin typeface="Arial"/>
                <a:ea typeface="Arial"/>
                <a:cs typeface="Arial"/>
                <a:sym typeface="Arial"/>
              </a:rPr>
              <a:t>div {</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    width: 100px;</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    height: 100px;</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    background-color: red;</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    animation-name: </a:t>
            </a:r>
            <a:r>
              <a:rPr b="0" i="0" lang="en" sz="1400" u="none" cap="none" strike="noStrike">
                <a:solidFill>
                  <a:schemeClr val="accent2"/>
                </a:solidFill>
                <a:latin typeface="Arial"/>
                <a:ea typeface="Arial"/>
                <a:cs typeface="Arial"/>
                <a:sym typeface="Arial"/>
              </a:rPr>
              <a:t>example</a:t>
            </a:r>
            <a:r>
              <a:rPr b="0" i="0" lang="en" sz="1400" u="none" cap="none" strike="noStrike">
                <a:solidFill>
                  <a:srgbClr val="366092"/>
                </a:solidFill>
                <a:latin typeface="Arial"/>
                <a:ea typeface="Arial"/>
                <a:cs typeface="Arial"/>
                <a:sym typeface="Arial"/>
              </a:rPr>
              <a:t>;</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    animation-duration: 4s;</a:t>
            </a:r>
            <a:br>
              <a:rPr b="0" i="0" lang="en" sz="1400" u="none" cap="none" strike="noStrike">
                <a:solidFill>
                  <a:srgbClr val="366092"/>
                </a:solidFill>
                <a:latin typeface="Arial"/>
                <a:ea typeface="Arial"/>
                <a:cs typeface="Arial"/>
                <a:sym typeface="Arial"/>
              </a:rPr>
            </a:br>
            <a:r>
              <a:rPr b="0" i="0" lang="en" sz="1400" u="none" cap="none" strike="noStrike">
                <a:solidFill>
                  <a:srgbClr val="366092"/>
                </a:solidFill>
                <a:latin typeface="Arial"/>
                <a:ea typeface="Arial"/>
                <a:cs typeface="Arial"/>
                <a:sym typeface="Arial"/>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6"/>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CSS3 Transitions</a:t>
            </a:r>
            <a:endParaRPr/>
          </a:p>
        </p:txBody>
      </p:sp>
      <p:sp>
        <p:nvSpPr>
          <p:cNvPr id="490" name="Google Shape;490;p76"/>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0" lvl="0" marL="304800" rtl="0" algn="l">
              <a:lnSpc>
                <a:spcPct val="100000"/>
              </a:lnSpc>
              <a:spcBef>
                <a:spcPts val="0"/>
              </a:spcBef>
              <a:spcAft>
                <a:spcPts val="0"/>
              </a:spcAft>
              <a:buSzPts val="1600"/>
              <a:buNone/>
            </a:pPr>
            <a:r>
              <a:rPr lang="en" sz="1600"/>
              <a:t>CSS3 transitions allows you to change property values smoothly.</a:t>
            </a:r>
            <a:endParaRPr/>
          </a:p>
          <a:p>
            <a:pPr indent="0" lvl="0" marL="304800" rtl="0" algn="l">
              <a:lnSpc>
                <a:spcPct val="100000"/>
              </a:lnSpc>
              <a:spcBef>
                <a:spcPts val="480"/>
              </a:spcBef>
              <a:spcAft>
                <a:spcPts val="0"/>
              </a:spcAft>
              <a:buSzPts val="1600"/>
              <a:buNone/>
            </a:pPr>
            <a:r>
              <a:rPr lang="en" sz="1600"/>
              <a:t>For example : </a:t>
            </a:r>
            <a:endParaRPr/>
          </a:p>
          <a:p>
            <a:pPr indent="0" lvl="0" marL="304800" rtl="0" algn="l">
              <a:lnSpc>
                <a:spcPct val="100000"/>
              </a:lnSpc>
              <a:spcBef>
                <a:spcPts val="480"/>
              </a:spcBef>
              <a:spcAft>
                <a:spcPts val="0"/>
              </a:spcAft>
              <a:buSzPts val="1400"/>
              <a:buNone/>
            </a:pPr>
            <a:r>
              <a:rPr lang="en" sz="1400">
                <a:solidFill>
                  <a:srgbClr val="366092"/>
                </a:solidFill>
              </a:rPr>
              <a:t>div {</a:t>
            </a:r>
            <a:endParaRPr/>
          </a:p>
          <a:p>
            <a:pPr indent="0" lvl="0" marL="304800" rtl="0" algn="l">
              <a:lnSpc>
                <a:spcPct val="100000"/>
              </a:lnSpc>
              <a:spcBef>
                <a:spcPts val="480"/>
              </a:spcBef>
              <a:spcAft>
                <a:spcPts val="0"/>
              </a:spcAft>
              <a:buSzPts val="1400"/>
              <a:buNone/>
            </a:pPr>
            <a:r>
              <a:rPr lang="en" sz="1400">
                <a:solidFill>
                  <a:srgbClr val="366092"/>
                </a:solidFill>
              </a:rPr>
              <a:t>    width: 100px;</a:t>
            </a:r>
            <a:endParaRPr/>
          </a:p>
          <a:p>
            <a:pPr indent="0" lvl="0" marL="304800" rtl="0" algn="l">
              <a:lnSpc>
                <a:spcPct val="100000"/>
              </a:lnSpc>
              <a:spcBef>
                <a:spcPts val="480"/>
              </a:spcBef>
              <a:spcAft>
                <a:spcPts val="0"/>
              </a:spcAft>
              <a:buSzPts val="1400"/>
              <a:buNone/>
            </a:pPr>
            <a:r>
              <a:rPr lang="en" sz="1400">
                <a:solidFill>
                  <a:srgbClr val="366092"/>
                </a:solidFill>
              </a:rPr>
              <a:t>    height: 100px;</a:t>
            </a:r>
            <a:endParaRPr/>
          </a:p>
          <a:p>
            <a:pPr indent="0" lvl="0" marL="304800" rtl="0" algn="l">
              <a:lnSpc>
                <a:spcPct val="100000"/>
              </a:lnSpc>
              <a:spcBef>
                <a:spcPts val="480"/>
              </a:spcBef>
              <a:spcAft>
                <a:spcPts val="0"/>
              </a:spcAft>
              <a:buSzPts val="1400"/>
              <a:buNone/>
            </a:pPr>
            <a:r>
              <a:rPr lang="en" sz="1400">
                <a:solidFill>
                  <a:srgbClr val="366092"/>
                </a:solidFill>
              </a:rPr>
              <a:t>    background: red;</a:t>
            </a:r>
            <a:endParaRPr/>
          </a:p>
          <a:p>
            <a:pPr indent="0" lvl="0" marL="304800" rtl="0" algn="l">
              <a:lnSpc>
                <a:spcPct val="100000"/>
              </a:lnSpc>
              <a:spcBef>
                <a:spcPts val="480"/>
              </a:spcBef>
              <a:spcAft>
                <a:spcPts val="0"/>
              </a:spcAft>
              <a:buSzPts val="1400"/>
              <a:buNone/>
            </a:pPr>
            <a:r>
              <a:rPr lang="en" sz="1400">
                <a:solidFill>
                  <a:srgbClr val="366092"/>
                </a:solidFill>
              </a:rPr>
              <a:t>    transition: width 2s;</a:t>
            </a:r>
            <a:endParaRPr/>
          </a:p>
          <a:p>
            <a:pPr indent="0" lvl="0" marL="304800" rtl="0" algn="l">
              <a:lnSpc>
                <a:spcPct val="100000"/>
              </a:lnSpc>
              <a:spcBef>
                <a:spcPts val="480"/>
              </a:spcBef>
              <a:spcAft>
                <a:spcPts val="0"/>
              </a:spcAft>
              <a:buSzPts val="1400"/>
              <a:buNone/>
            </a:pPr>
            <a:r>
              <a:rPr lang="en" sz="1400">
                <a:solidFill>
                  <a:srgbClr val="366092"/>
                </a:solidFill>
              </a:rPr>
              <a:t>}</a:t>
            </a:r>
            <a:endParaRPr sz="1400">
              <a:solidFill>
                <a:srgbClr val="366092"/>
              </a:solidFill>
            </a:endParaRPr>
          </a:p>
          <a:p>
            <a:pPr indent="0" lvl="0" marL="304800" rtl="0" algn="l">
              <a:lnSpc>
                <a:spcPct val="100000"/>
              </a:lnSpc>
              <a:spcBef>
                <a:spcPts val="480"/>
              </a:spcBef>
              <a:spcAft>
                <a:spcPts val="0"/>
              </a:spcAft>
              <a:buSzPts val="1400"/>
              <a:buNone/>
            </a:pPr>
            <a:r>
              <a:rPr lang="en" sz="1400">
                <a:solidFill>
                  <a:srgbClr val="366092"/>
                </a:solidFill>
              </a:rPr>
              <a:t>div:hover {</a:t>
            </a:r>
            <a:endParaRPr/>
          </a:p>
          <a:p>
            <a:pPr indent="0" lvl="0" marL="304800" rtl="0" algn="l">
              <a:lnSpc>
                <a:spcPct val="100000"/>
              </a:lnSpc>
              <a:spcBef>
                <a:spcPts val="480"/>
              </a:spcBef>
              <a:spcAft>
                <a:spcPts val="0"/>
              </a:spcAft>
              <a:buSzPts val="1400"/>
              <a:buNone/>
            </a:pPr>
            <a:r>
              <a:rPr lang="en" sz="1400">
                <a:solidFill>
                  <a:srgbClr val="366092"/>
                </a:solidFill>
              </a:rPr>
              <a:t>    width: 300px;</a:t>
            </a:r>
            <a:endParaRPr/>
          </a:p>
          <a:p>
            <a:pPr indent="0" lvl="0" marL="304800" rtl="0" algn="l">
              <a:lnSpc>
                <a:spcPct val="100000"/>
              </a:lnSpc>
              <a:spcBef>
                <a:spcPts val="480"/>
              </a:spcBef>
              <a:spcAft>
                <a:spcPts val="0"/>
              </a:spcAft>
              <a:buSzPts val="1400"/>
              <a:buNone/>
            </a:pPr>
            <a:r>
              <a:rPr lang="en" sz="1400">
                <a:solidFill>
                  <a:srgbClr val="366092"/>
                </a:solidFill>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7"/>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CSS3 media queries</a:t>
            </a:r>
            <a:endParaRPr/>
          </a:p>
        </p:txBody>
      </p:sp>
      <p:sp>
        <p:nvSpPr>
          <p:cNvPr id="496" name="Google Shape;496;p77"/>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0" lvl="0" marL="304800" rtl="0" algn="l">
              <a:lnSpc>
                <a:spcPct val="100000"/>
              </a:lnSpc>
              <a:spcBef>
                <a:spcPts val="0"/>
              </a:spcBef>
              <a:spcAft>
                <a:spcPts val="0"/>
              </a:spcAft>
              <a:buSzPts val="1600"/>
              <a:buNone/>
            </a:pPr>
            <a:r>
              <a:rPr lang="en" sz="1600"/>
              <a:t>When we have to make a web page responsive, we need to specify that which CSS properties will be applied on a particular viewport (device screen). This can be achieved by using media queries in our CSS file.</a:t>
            </a:r>
            <a:endParaRPr/>
          </a:p>
          <a:p>
            <a:pPr indent="0" lvl="0" marL="304800" rtl="0" algn="l">
              <a:lnSpc>
                <a:spcPct val="100000"/>
              </a:lnSpc>
              <a:spcBef>
                <a:spcPts val="480"/>
              </a:spcBef>
              <a:spcAft>
                <a:spcPts val="0"/>
              </a:spcAft>
              <a:buSzPts val="1600"/>
              <a:buNone/>
            </a:pPr>
            <a:r>
              <a:rPr lang="en" sz="1600"/>
              <a:t>Let’s understand this better with an example</a:t>
            </a:r>
            <a:endParaRPr/>
          </a:p>
          <a:p>
            <a:pPr indent="0" lvl="0" marL="304800" rtl="0" algn="l">
              <a:lnSpc>
                <a:spcPct val="100000"/>
              </a:lnSpc>
              <a:spcBef>
                <a:spcPts val="480"/>
              </a:spcBef>
              <a:spcAft>
                <a:spcPts val="0"/>
              </a:spcAft>
              <a:buSzPts val="1600"/>
              <a:buNone/>
            </a:pPr>
            <a:r>
              <a:t/>
            </a:r>
            <a:endParaRPr sz="1600"/>
          </a:p>
          <a:p>
            <a:pPr indent="0" lvl="0" marL="304800" rtl="0" algn="l">
              <a:lnSpc>
                <a:spcPct val="100000"/>
              </a:lnSpc>
              <a:spcBef>
                <a:spcPts val="480"/>
              </a:spcBef>
              <a:spcAft>
                <a:spcPts val="0"/>
              </a:spcAft>
              <a:buSzPts val="1400"/>
              <a:buNone/>
            </a:pPr>
            <a:r>
              <a:rPr lang="en" sz="1400">
                <a:solidFill>
                  <a:srgbClr val="366092"/>
                </a:solidFill>
              </a:rPr>
              <a:t>@media screen and (min-width: 480px) {</a:t>
            </a:r>
            <a:br>
              <a:rPr lang="en" sz="1400">
                <a:solidFill>
                  <a:srgbClr val="366092"/>
                </a:solidFill>
              </a:rPr>
            </a:br>
            <a:r>
              <a:rPr lang="en" sz="1400">
                <a:solidFill>
                  <a:srgbClr val="366092"/>
                </a:solidFill>
              </a:rPr>
              <a:t>    body {</a:t>
            </a:r>
            <a:br>
              <a:rPr lang="en" sz="1400">
                <a:solidFill>
                  <a:srgbClr val="366092"/>
                </a:solidFill>
              </a:rPr>
            </a:br>
            <a:r>
              <a:rPr lang="en" sz="1400">
                <a:solidFill>
                  <a:srgbClr val="366092"/>
                </a:solidFill>
              </a:rPr>
              <a:t>        background-color: lightgreen;</a:t>
            </a:r>
            <a:br>
              <a:rPr lang="en" sz="1400">
                <a:solidFill>
                  <a:srgbClr val="366092"/>
                </a:solidFill>
              </a:rPr>
            </a:br>
            <a:r>
              <a:rPr lang="en" sz="1400">
                <a:solidFill>
                  <a:srgbClr val="366092"/>
                </a:solidFill>
              </a:rPr>
              <a:t>    }</a:t>
            </a:r>
            <a:br>
              <a:rPr lang="en" sz="1400">
                <a:solidFill>
                  <a:srgbClr val="366092"/>
                </a:solidFill>
              </a:rPr>
            </a:br>
            <a:r>
              <a:rPr lang="en" sz="1400">
                <a:solidFill>
                  <a:srgbClr val="366092"/>
                </a:solidFill>
              </a:rPr>
              <a:t>}</a:t>
            </a:r>
            <a:endParaRPr/>
          </a:p>
          <a:p>
            <a:pPr indent="0" lvl="0" marL="304800" rtl="0" algn="l">
              <a:lnSpc>
                <a:spcPct val="100000"/>
              </a:lnSpc>
              <a:spcBef>
                <a:spcPts val="480"/>
              </a:spcBef>
              <a:spcAft>
                <a:spcPts val="0"/>
              </a:spcAft>
              <a:buSzPts val="1400"/>
              <a:buNone/>
            </a:pPr>
            <a:r>
              <a:t/>
            </a:r>
            <a:endParaRPr sz="1400">
              <a:solidFill>
                <a:srgbClr val="366092"/>
              </a:solidFill>
            </a:endParaRPr>
          </a:p>
          <a:p>
            <a:pPr indent="0" lvl="0" marL="304800" rtl="0" algn="l">
              <a:lnSpc>
                <a:spcPct val="100000"/>
              </a:lnSpc>
              <a:spcBef>
                <a:spcPts val="480"/>
              </a:spcBef>
              <a:spcAft>
                <a:spcPts val="0"/>
              </a:spcAft>
              <a:buSzPts val="1400"/>
              <a:buNone/>
            </a:pPr>
            <a:r>
              <a:rPr lang="en" sz="1400">
                <a:solidFill>
                  <a:schemeClr val="dk1"/>
                </a:solidFill>
              </a:rPr>
              <a:t>So, the above code will work only when the </a:t>
            </a:r>
            <a:r>
              <a:rPr b="1" lang="en" sz="1400">
                <a:solidFill>
                  <a:schemeClr val="dk1"/>
                </a:solidFill>
              </a:rPr>
              <a:t>device width</a:t>
            </a:r>
            <a:r>
              <a:rPr lang="en" sz="1400">
                <a:solidFill>
                  <a:schemeClr val="dk1"/>
                </a:solidFill>
              </a:rPr>
              <a:t> is </a:t>
            </a:r>
            <a:r>
              <a:rPr b="1" lang="en" sz="1400">
                <a:solidFill>
                  <a:schemeClr val="dk1"/>
                </a:solidFill>
              </a:rPr>
              <a:t>at least 480px</a:t>
            </a:r>
            <a:r>
              <a:rPr lang="en" sz="1400">
                <a:solidFill>
                  <a:schemeClr val="dk1"/>
                </a:solidFill>
              </a:rPr>
              <a:t>. Hence, this code will not work on devices who’s width will be less than 480px. </a:t>
            </a:r>
            <a:endParaRPr sz="14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8"/>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CSS3 Flexbox</a:t>
            </a:r>
            <a:endParaRPr/>
          </a:p>
        </p:txBody>
      </p:sp>
      <p:sp>
        <p:nvSpPr>
          <p:cNvPr id="502" name="Google Shape;502;p78"/>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101600" lvl="0" marL="342900" marR="0" rtl="0" algn="l">
              <a:lnSpc>
                <a:spcPct val="100000"/>
              </a:lnSpc>
              <a:spcBef>
                <a:spcPts val="0"/>
              </a:spcBef>
              <a:spcAft>
                <a:spcPts val="0"/>
              </a:spcAft>
              <a:buClr>
                <a:schemeClr val="dk1"/>
              </a:buClr>
              <a:buSzPts val="1600"/>
              <a:buFont typeface="Arial"/>
              <a:buChar char="•"/>
            </a:pPr>
            <a:r>
              <a:rPr lang="en" sz="1600"/>
              <a:t>Flexbox is Flexible Box Layout Module</a:t>
            </a:r>
            <a:endParaRPr sz="1600"/>
          </a:p>
          <a:p>
            <a:pPr indent="-101600" lvl="0" marL="342900" marR="0" rtl="0" algn="l">
              <a:lnSpc>
                <a:spcPct val="100000"/>
              </a:lnSpc>
              <a:spcBef>
                <a:spcPts val="480"/>
              </a:spcBef>
              <a:spcAft>
                <a:spcPts val="0"/>
              </a:spcAft>
              <a:buClr>
                <a:schemeClr val="dk1"/>
              </a:buClr>
              <a:buSzPts val="1600"/>
              <a:buFont typeface="Arial"/>
              <a:buChar char="•"/>
            </a:pPr>
            <a:r>
              <a:rPr lang="en" sz="1600"/>
              <a:t>It is mainly a flexible container inshort flexbox</a:t>
            </a:r>
            <a:endParaRPr sz="1600"/>
          </a:p>
          <a:p>
            <a:pPr indent="-101600" lvl="0" marL="342900" marR="0" rtl="0" algn="l">
              <a:lnSpc>
                <a:spcPct val="100000"/>
              </a:lnSpc>
              <a:spcBef>
                <a:spcPts val="480"/>
              </a:spcBef>
              <a:spcAft>
                <a:spcPts val="0"/>
              </a:spcAft>
              <a:buClr>
                <a:schemeClr val="dk1"/>
              </a:buClr>
              <a:buSzPts val="1600"/>
              <a:buFont typeface="Arial"/>
              <a:buChar char="•"/>
            </a:pPr>
            <a:r>
              <a:rPr lang="en" sz="1600"/>
              <a:t>CSS floats and clearfix hacks are very much popular to get proper</a:t>
            </a:r>
            <a:endParaRPr/>
          </a:p>
          <a:p>
            <a:pPr indent="0" lvl="0" marL="304800" rtl="0" algn="l">
              <a:lnSpc>
                <a:spcPct val="100000"/>
              </a:lnSpc>
              <a:spcBef>
                <a:spcPts val="480"/>
              </a:spcBef>
              <a:spcAft>
                <a:spcPts val="0"/>
              </a:spcAft>
              <a:buSzPts val="1600"/>
              <a:buNone/>
            </a:pPr>
            <a:r>
              <a:rPr lang="en" sz="1600"/>
              <a:t>   multi-column layouts.</a:t>
            </a:r>
            <a:endParaRPr sz="1600"/>
          </a:p>
          <a:p>
            <a:pPr indent="-101600" lvl="0" marL="342900" marR="0" rtl="0" algn="l">
              <a:lnSpc>
                <a:spcPct val="100000"/>
              </a:lnSpc>
              <a:spcBef>
                <a:spcPts val="480"/>
              </a:spcBef>
              <a:spcAft>
                <a:spcPts val="0"/>
              </a:spcAft>
              <a:buClr>
                <a:schemeClr val="dk1"/>
              </a:buClr>
              <a:buSzPts val="1600"/>
              <a:buFont typeface="Arial"/>
              <a:buChar char="•"/>
            </a:pPr>
            <a:r>
              <a:rPr lang="en" sz="1600"/>
              <a:t>Flexbox is an alternative for this.</a:t>
            </a:r>
            <a:endParaRPr sz="1600"/>
          </a:p>
          <a:p>
            <a:pPr indent="-101600" lvl="0" marL="342900" marR="0" rtl="0" algn="l">
              <a:lnSpc>
                <a:spcPct val="100000"/>
              </a:lnSpc>
              <a:spcBef>
                <a:spcPts val="480"/>
              </a:spcBef>
              <a:spcAft>
                <a:spcPts val="0"/>
              </a:spcAft>
              <a:buClr>
                <a:schemeClr val="dk1"/>
              </a:buClr>
              <a:buSzPts val="1600"/>
              <a:buFont typeface="Arial"/>
              <a:buChar char="•"/>
            </a:pPr>
            <a:r>
              <a:rPr lang="en" sz="1600"/>
              <a:t>In future it can overcome Floats and clearfixs.</a:t>
            </a:r>
            <a:endParaRPr sz="1600"/>
          </a:p>
          <a:p>
            <a:pPr indent="-101600" lvl="0" marL="342900" marR="0" rtl="0" algn="l">
              <a:lnSpc>
                <a:spcPct val="100000"/>
              </a:lnSpc>
              <a:spcBef>
                <a:spcPts val="480"/>
              </a:spcBef>
              <a:spcAft>
                <a:spcPts val="0"/>
              </a:spcAft>
              <a:buClr>
                <a:schemeClr val="dk1"/>
              </a:buClr>
              <a:buSzPts val="1600"/>
              <a:buFont typeface="Arial"/>
              <a:buChar char="•"/>
            </a:pPr>
            <a:r>
              <a:rPr lang="en" sz="1600"/>
              <a:t>It’s great for mobile screens and responsive content for dynamic layouts and</a:t>
            </a:r>
            <a:endParaRPr/>
          </a:p>
          <a:p>
            <a:pPr indent="0" lvl="0" marL="304800" rtl="0" algn="l">
              <a:lnSpc>
                <a:spcPct val="100000"/>
              </a:lnSpc>
              <a:spcBef>
                <a:spcPts val="480"/>
              </a:spcBef>
              <a:spcAft>
                <a:spcPts val="0"/>
              </a:spcAft>
              <a:buSzPts val="1600"/>
              <a:buNone/>
            </a:pPr>
            <a:r>
              <a:rPr lang="en" sz="1600"/>
              <a:t>  webapps.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9"/>
          <p:cNvSpPr txBox="1"/>
          <p:nvPr>
            <p:ph type="title"/>
          </p:nvPr>
        </p:nvSpPr>
        <p:spPr>
          <a:xfrm>
            <a:off x="128159" y="2052221"/>
            <a:ext cx="8564424" cy="44751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Exercises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280559" y="153535"/>
            <a:ext cx="8564424" cy="4503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Document Structure</a:t>
            </a:r>
            <a:endParaRPr/>
          </a:p>
        </p:txBody>
      </p:sp>
      <p:pic>
        <p:nvPicPr>
          <p:cNvPr id="226" name="Google Shape;226;p35"/>
          <p:cNvPicPr preferRelativeResize="0"/>
          <p:nvPr>
            <p:ph idx="1" type="body"/>
          </p:nvPr>
        </p:nvPicPr>
        <p:blipFill rotWithShape="1">
          <a:blip r:embed="rId3">
            <a:alphaModFix/>
          </a:blip>
          <a:srcRect b="0" l="0" r="0" t="0"/>
          <a:stretch/>
        </p:blipFill>
        <p:spPr>
          <a:xfrm>
            <a:off x="280551" y="757450"/>
            <a:ext cx="7221000" cy="3858899"/>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80"/>
          <p:cNvSpPr txBox="1"/>
          <p:nvPr/>
        </p:nvSpPr>
        <p:spPr>
          <a:xfrm>
            <a:off x="215150" y="385483"/>
            <a:ext cx="677731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Please create the following web page using html5 tags and required css.</a:t>
            </a:r>
            <a:endParaRPr b="0" i="0" sz="1400" u="none" cap="none" strike="noStrike">
              <a:solidFill>
                <a:srgbClr val="000000"/>
              </a:solidFill>
              <a:latin typeface="Arial"/>
              <a:ea typeface="Arial"/>
              <a:cs typeface="Arial"/>
              <a:sym typeface="Arial"/>
            </a:endParaRPr>
          </a:p>
        </p:txBody>
      </p:sp>
      <p:pic>
        <p:nvPicPr>
          <p:cNvPr id="513" name="Google Shape;513;p80"/>
          <p:cNvPicPr preferRelativeResize="0"/>
          <p:nvPr/>
        </p:nvPicPr>
        <p:blipFill rotWithShape="1">
          <a:blip r:embed="rId3">
            <a:alphaModFix/>
          </a:blip>
          <a:srcRect b="0" l="0" r="0" t="0"/>
          <a:stretch/>
        </p:blipFill>
        <p:spPr>
          <a:xfrm>
            <a:off x="1878008" y="693260"/>
            <a:ext cx="4155239" cy="388904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81"/>
          <p:cNvSpPr txBox="1"/>
          <p:nvPr/>
        </p:nvSpPr>
        <p:spPr>
          <a:xfrm>
            <a:off x="215150" y="385483"/>
            <a:ext cx="677731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Please create the following form using required html5 form tags.</a:t>
            </a:r>
            <a:endParaRPr b="0" i="0" sz="1400" u="none" cap="none" strike="noStrike">
              <a:solidFill>
                <a:srgbClr val="000000"/>
              </a:solidFill>
              <a:latin typeface="Arial"/>
              <a:ea typeface="Arial"/>
              <a:cs typeface="Arial"/>
              <a:sym typeface="Arial"/>
            </a:endParaRPr>
          </a:p>
        </p:txBody>
      </p:sp>
      <p:pic>
        <p:nvPicPr>
          <p:cNvPr id="519" name="Google Shape;519;p81"/>
          <p:cNvPicPr preferRelativeResize="0"/>
          <p:nvPr/>
        </p:nvPicPr>
        <p:blipFill rotWithShape="1">
          <a:blip r:embed="rId3">
            <a:alphaModFix/>
          </a:blip>
          <a:srcRect b="0" l="0" r="0" t="0"/>
          <a:stretch/>
        </p:blipFill>
        <p:spPr>
          <a:xfrm>
            <a:off x="1286264" y="693260"/>
            <a:ext cx="5930326" cy="393337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txBox="1"/>
          <p:nvPr>
            <p:ph type="title"/>
          </p:nvPr>
        </p:nvSpPr>
        <p:spPr>
          <a:xfrm>
            <a:off x="128159" y="2052221"/>
            <a:ext cx="8564424" cy="44751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280559" y="438574"/>
            <a:ext cx="8564424" cy="44751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Calibri"/>
              <a:buNone/>
            </a:pPr>
            <a:r>
              <a:rPr lang="en"/>
              <a:t>Meta tags</a:t>
            </a:r>
            <a:endParaRPr/>
          </a:p>
        </p:txBody>
      </p:sp>
      <p:sp>
        <p:nvSpPr>
          <p:cNvPr id="232" name="Google Shape;232;p36"/>
          <p:cNvSpPr txBox="1"/>
          <p:nvPr>
            <p:ph idx="1" type="body"/>
          </p:nvPr>
        </p:nvSpPr>
        <p:spPr>
          <a:xfrm>
            <a:off x="280559" y="963628"/>
            <a:ext cx="8564424" cy="3630993"/>
          </a:xfrm>
          <a:prstGeom prst="rect">
            <a:avLst/>
          </a:prstGeom>
          <a:noFill/>
          <a:ln>
            <a:noFill/>
          </a:ln>
        </p:spPr>
        <p:txBody>
          <a:bodyPr anchorCtr="0" anchor="t" bIns="91425" lIns="91425" spcFirstLastPara="1" rIns="91425" wrap="square" tIns="91425">
            <a:noAutofit/>
          </a:bodyPr>
          <a:lstStyle/>
          <a:p>
            <a:pPr indent="-88900" lvl="0" marL="342900" rtl="0" algn="l">
              <a:lnSpc>
                <a:spcPct val="100000"/>
              </a:lnSpc>
              <a:spcBef>
                <a:spcPts val="0"/>
              </a:spcBef>
              <a:spcAft>
                <a:spcPts val="0"/>
              </a:spcAft>
              <a:buSzPts val="1400"/>
              <a:buFont typeface="Courier New"/>
              <a:buChar char="o"/>
            </a:pPr>
            <a:r>
              <a:rPr lang="en" sz="1400"/>
              <a:t> The &lt;meta&gt; tag provides metadata about the HTML document. Metadata will not be displayed on the page, but will be machine parsable.</a:t>
            </a:r>
            <a:endParaRPr/>
          </a:p>
          <a:p>
            <a:pPr indent="-88900" lvl="0" marL="342900" rtl="0" algn="l">
              <a:lnSpc>
                <a:spcPct val="100000"/>
              </a:lnSpc>
              <a:spcBef>
                <a:spcPts val="480"/>
              </a:spcBef>
              <a:spcAft>
                <a:spcPts val="0"/>
              </a:spcAft>
              <a:buSzPts val="1400"/>
              <a:buFont typeface="Courier New"/>
              <a:buChar char="o"/>
            </a:pPr>
            <a:r>
              <a:rPr lang="en" sz="1400"/>
              <a:t> Meta elements are typically used to specify page description, keywords, author of the document, last modified, and other metadata. Also, it helps to improve the SEO( Search Engine Optimization) of a web page by using certain keywords related to the web page.</a:t>
            </a:r>
            <a:endParaRPr/>
          </a:p>
          <a:p>
            <a:pPr indent="-88900" lvl="0" marL="342900" rtl="0" algn="l">
              <a:lnSpc>
                <a:spcPct val="100000"/>
              </a:lnSpc>
              <a:spcBef>
                <a:spcPts val="480"/>
              </a:spcBef>
              <a:spcAft>
                <a:spcPts val="0"/>
              </a:spcAft>
              <a:buSzPts val="1400"/>
              <a:buFont typeface="Courier New"/>
              <a:buChar char="o"/>
            </a:pPr>
            <a:r>
              <a:rPr lang="en" sz="1400"/>
              <a:t> &lt;meta&gt; tags always go inside the &lt;head&gt; element.</a:t>
            </a:r>
            <a:endParaRPr/>
          </a:p>
          <a:p>
            <a:pPr indent="0" lvl="0" marL="342900" rtl="0" algn="l">
              <a:lnSpc>
                <a:spcPct val="100000"/>
              </a:lnSpc>
              <a:spcBef>
                <a:spcPts val="480"/>
              </a:spcBef>
              <a:spcAft>
                <a:spcPts val="0"/>
              </a:spcAft>
              <a:buSzPts val="1400"/>
              <a:buFont typeface="Courier New"/>
              <a:buNone/>
            </a:pPr>
            <a:r>
              <a:t/>
            </a:r>
            <a:endParaRPr sz="1400"/>
          </a:p>
          <a:p>
            <a:pPr indent="0" lvl="0" marL="304800" rtl="0" algn="l">
              <a:lnSpc>
                <a:spcPct val="100000"/>
              </a:lnSpc>
              <a:spcBef>
                <a:spcPts val="480"/>
              </a:spcBef>
              <a:spcAft>
                <a:spcPts val="0"/>
              </a:spcAft>
              <a:buSzPts val="1800"/>
              <a:buNone/>
            </a:pPr>
            <a:r>
              <a:rPr lang="en" sz="1800"/>
              <a:t>Following are few examples of &lt;meta&gt; tag with different attributes :</a:t>
            </a:r>
            <a:endParaRPr sz="1400"/>
          </a:p>
          <a:p>
            <a:pPr indent="-342900" lvl="0" marL="647700" rtl="0" algn="l">
              <a:lnSpc>
                <a:spcPct val="100000"/>
              </a:lnSpc>
              <a:spcBef>
                <a:spcPts val="480"/>
              </a:spcBef>
              <a:spcAft>
                <a:spcPts val="0"/>
              </a:spcAft>
              <a:buSzPts val="1400"/>
              <a:buAutoNum type="arabicParenR"/>
            </a:pPr>
            <a:r>
              <a:rPr lang="en" sz="1400"/>
              <a:t>&lt;meta name="keywords" content="HTML, CSS, XML, XHTML, JavaScript"&gt;  </a:t>
            </a:r>
            <a:r>
              <a:rPr b="1" lang="en" sz="1400"/>
              <a:t>(For Search engines)</a:t>
            </a:r>
            <a:endParaRPr/>
          </a:p>
          <a:p>
            <a:pPr indent="-342900" lvl="0" marL="647700" rtl="0" algn="l">
              <a:lnSpc>
                <a:spcPct val="100000"/>
              </a:lnSpc>
              <a:spcBef>
                <a:spcPts val="480"/>
              </a:spcBef>
              <a:spcAft>
                <a:spcPts val="0"/>
              </a:spcAft>
              <a:buSzPts val="1400"/>
              <a:buAutoNum type="arabicParenR"/>
            </a:pPr>
            <a:r>
              <a:rPr lang="en" sz="1400"/>
              <a:t>&lt;meta name="description" content="Free Web tutorials on HTML and CSS"&gt; </a:t>
            </a:r>
            <a:r>
              <a:rPr b="1" lang="en" sz="1400"/>
              <a:t>( Description of web page)</a:t>
            </a:r>
            <a:endParaRPr sz="1400"/>
          </a:p>
          <a:p>
            <a:pPr indent="-342900" lvl="0" marL="647700" rtl="0" algn="l">
              <a:lnSpc>
                <a:spcPct val="100000"/>
              </a:lnSpc>
              <a:spcBef>
                <a:spcPts val="480"/>
              </a:spcBef>
              <a:spcAft>
                <a:spcPts val="0"/>
              </a:spcAft>
              <a:buSzPts val="1400"/>
              <a:buAutoNum type="arabicParenR"/>
            </a:pPr>
            <a:r>
              <a:rPr lang="en" sz="1400"/>
              <a:t>&lt;meta name="author" content="John Doe"&gt; </a:t>
            </a:r>
            <a:r>
              <a:rPr b="1" lang="en" sz="1400"/>
              <a:t>(Author of web page)</a:t>
            </a:r>
            <a:endParaRPr sz="1400"/>
          </a:p>
          <a:p>
            <a:pPr indent="-342900" lvl="0" marL="647700" rtl="0" algn="l">
              <a:lnSpc>
                <a:spcPct val="100000"/>
              </a:lnSpc>
              <a:spcBef>
                <a:spcPts val="480"/>
              </a:spcBef>
              <a:spcAft>
                <a:spcPts val="0"/>
              </a:spcAft>
              <a:buSzPts val="1400"/>
              <a:buAutoNum type="arabicParenR"/>
            </a:pPr>
            <a:r>
              <a:rPr lang="en" sz="1400"/>
              <a:t>&lt;meta name="viewport" content="width=device-width, initial-scale=1.0"&gt; </a:t>
            </a:r>
            <a:r>
              <a:rPr b="1" lang="en" sz="1400"/>
              <a:t>(Responsiveness)</a:t>
            </a:r>
            <a:endParaRPr sz="1400"/>
          </a:p>
          <a:p>
            <a:pPr indent="-254000" lvl="0" marL="647700" rtl="0" algn="l">
              <a:lnSpc>
                <a:spcPct val="100000"/>
              </a:lnSpc>
              <a:spcBef>
                <a:spcPts val="480"/>
              </a:spcBef>
              <a:spcAft>
                <a:spcPts val="0"/>
              </a:spcAft>
              <a:buSzPts val="1400"/>
              <a:buNone/>
            </a:pPr>
            <a:r>
              <a:t/>
            </a:r>
            <a:endParaRPr sz="1400"/>
          </a:p>
          <a:p>
            <a:pPr indent="-254000" lvl="0" marL="647700" rtl="0" algn="l">
              <a:lnSpc>
                <a:spcPct val="100000"/>
              </a:lnSpc>
              <a:spcBef>
                <a:spcPts val="480"/>
              </a:spcBef>
              <a:spcAft>
                <a:spcPts val="0"/>
              </a:spcAft>
              <a:buSzPts val="1400"/>
              <a:buNone/>
            </a:pPr>
            <a:r>
              <a:t/>
            </a:r>
            <a:endParaRPr sz="1400"/>
          </a:p>
          <a:p>
            <a:pPr indent="0" lvl="0" marL="304800" rtl="0" algn="l">
              <a:lnSpc>
                <a:spcPct val="100000"/>
              </a:lnSpc>
              <a:spcBef>
                <a:spcPts val="480"/>
              </a:spcBef>
              <a:spcAft>
                <a:spcPts val="0"/>
              </a:spcAft>
              <a:buSzPts val="14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idx="1" type="body"/>
          </p:nvPr>
        </p:nvSpPr>
        <p:spPr>
          <a:xfrm>
            <a:off x="171377" y="643595"/>
            <a:ext cx="8564424" cy="3956537"/>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ctr">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ctr">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ctr">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ctr">
              <a:lnSpc>
                <a:spcPct val="100000"/>
              </a:lnSpc>
              <a:spcBef>
                <a:spcPts val="1320"/>
              </a:spcBef>
              <a:spcAft>
                <a:spcPts val="0"/>
              </a:spcAft>
              <a:buClr>
                <a:schemeClr val="dk1"/>
              </a:buClr>
              <a:buSzPts val="1650"/>
              <a:buFont typeface="Arial"/>
              <a:buNone/>
            </a:pPr>
            <a:r>
              <a:rPr b="0" i="0" lang="en" sz="6600" u="none" cap="none" strike="noStrike">
                <a:solidFill>
                  <a:schemeClr val="dk1"/>
                </a:solidFill>
                <a:latin typeface="Calibri"/>
                <a:ea typeface="Calibri"/>
                <a:cs typeface="Calibri"/>
                <a:sym typeface="Calibri"/>
              </a:rPr>
              <a:t> Demo</a:t>
            </a:r>
            <a:endParaRPr/>
          </a:p>
        </p:txBody>
      </p:sp>
      <p:sp>
        <p:nvSpPr>
          <p:cNvPr id="238" name="Google Shape;238;p37"/>
          <p:cNvSpPr txBox="1"/>
          <p:nvPr>
            <p:ph type="title"/>
          </p:nvPr>
        </p:nvSpPr>
        <p:spPr>
          <a:xfrm>
            <a:off x="280559" y="214815"/>
            <a:ext cx="7635141" cy="44751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How it looks in browser?</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280559" y="92121"/>
            <a:ext cx="8564424" cy="54249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10"/>
              <a:buFont typeface="Calibri"/>
              <a:buNone/>
            </a:pPr>
            <a:br>
              <a:rPr b="1" i="0" lang="en" sz="3240" u="none" cap="none" strike="noStrike">
                <a:solidFill>
                  <a:schemeClr val="dk1"/>
                </a:solidFill>
                <a:latin typeface="Calibri"/>
                <a:ea typeface="Calibri"/>
                <a:cs typeface="Calibri"/>
                <a:sym typeface="Calibri"/>
              </a:rPr>
            </a:br>
            <a:r>
              <a:rPr b="1" i="0" lang="en" sz="3600" u="none" cap="none" strike="noStrike">
                <a:solidFill>
                  <a:schemeClr val="dk1"/>
                </a:solidFill>
                <a:latin typeface="Calibri"/>
                <a:ea typeface="Calibri"/>
                <a:cs typeface="Calibri"/>
                <a:sym typeface="Calibri"/>
              </a:rPr>
              <a:t>Elements inside BODY element</a:t>
            </a:r>
            <a:br>
              <a:rPr b="1" i="0" lang="en" sz="2520" u="none" cap="none" strike="noStrike">
                <a:solidFill>
                  <a:schemeClr val="dk1"/>
                </a:solidFill>
                <a:latin typeface="Calibri"/>
                <a:ea typeface="Calibri"/>
                <a:cs typeface="Calibri"/>
                <a:sym typeface="Calibri"/>
              </a:rPr>
            </a:br>
            <a:endParaRPr b="1" i="0" sz="2520" u="none" cap="none" strike="noStrike">
              <a:solidFill>
                <a:schemeClr val="dk1"/>
              </a:solidFill>
              <a:latin typeface="Calibri"/>
              <a:ea typeface="Calibri"/>
              <a:cs typeface="Calibri"/>
              <a:sym typeface="Calibri"/>
            </a:endParaRPr>
          </a:p>
        </p:txBody>
      </p:sp>
      <p:sp>
        <p:nvSpPr>
          <p:cNvPr id="244" name="Google Shape;244;p38"/>
          <p:cNvSpPr txBox="1"/>
          <p:nvPr>
            <p:ph idx="1" type="body"/>
          </p:nvPr>
        </p:nvSpPr>
        <p:spPr>
          <a:xfrm>
            <a:off x="280559" y="849571"/>
            <a:ext cx="8564424" cy="39829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HTML elements are written with a </a:t>
            </a:r>
            <a:r>
              <a:rPr b="1" i="0" lang="en" sz="2400" u="none" cap="none" strike="noStrike">
                <a:solidFill>
                  <a:schemeClr val="dk1"/>
                </a:solidFill>
                <a:latin typeface="Calibri"/>
                <a:ea typeface="Calibri"/>
                <a:cs typeface="Calibri"/>
                <a:sym typeface="Calibri"/>
              </a:rPr>
              <a:t>start</a:t>
            </a:r>
            <a:r>
              <a:rPr b="0" i="0" lang="en" sz="2400" u="none" cap="none" strike="noStrike">
                <a:solidFill>
                  <a:schemeClr val="dk1"/>
                </a:solidFill>
                <a:latin typeface="Calibri"/>
                <a:ea typeface="Calibri"/>
                <a:cs typeface="Calibri"/>
                <a:sym typeface="Calibri"/>
              </a:rPr>
              <a:t> tag, with an </a:t>
            </a:r>
            <a:r>
              <a:rPr b="1" i="0" lang="en" sz="2400" u="none" cap="none" strike="noStrike">
                <a:solidFill>
                  <a:schemeClr val="dk1"/>
                </a:solidFill>
                <a:latin typeface="Calibri"/>
                <a:ea typeface="Calibri"/>
                <a:cs typeface="Calibri"/>
                <a:sym typeface="Calibri"/>
              </a:rPr>
              <a:t>end</a:t>
            </a:r>
            <a:r>
              <a:rPr b="0" i="0" lang="en" sz="2400" u="none" cap="none" strike="noStrike">
                <a:solidFill>
                  <a:schemeClr val="dk1"/>
                </a:solidFill>
                <a:latin typeface="Calibri"/>
                <a:ea typeface="Calibri"/>
                <a:cs typeface="Calibri"/>
                <a:sym typeface="Calibri"/>
              </a:rPr>
              <a:t> tag, with the </a:t>
            </a:r>
            <a:r>
              <a:rPr b="1" i="0" lang="en" sz="2400" u="none" cap="none" strike="noStrike">
                <a:solidFill>
                  <a:schemeClr val="dk1"/>
                </a:solidFill>
                <a:latin typeface="Calibri"/>
                <a:ea typeface="Calibri"/>
                <a:cs typeface="Calibri"/>
                <a:sym typeface="Calibri"/>
              </a:rPr>
              <a:t>content</a:t>
            </a:r>
            <a:r>
              <a:rPr b="0" i="0" lang="en" sz="2400" u="none" cap="none" strike="noStrike">
                <a:solidFill>
                  <a:schemeClr val="dk1"/>
                </a:solidFill>
                <a:latin typeface="Calibri"/>
                <a:ea typeface="Calibri"/>
                <a:cs typeface="Calibri"/>
                <a:sym typeface="Calibri"/>
              </a:rPr>
              <a:t> in between:</a:t>
            </a:r>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Syntax :: &lt;tagname&gt;element content&lt;/tagname&gt;</a:t>
            </a:r>
            <a:endParaRPr/>
          </a:p>
          <a:p>
            <a:pPr indent="-285750" lvl="1" marL="742950" marR="0" rtl="0" algn="l">
              <a:lnSpc>
                <a:spcPct val="100000"/>
              </a:lnSpc>
              <a:spcBef>
                <a:spcPts val="40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&lt;p&gt;MY First Paragraph.&lt;/p&gt;</a:t>
            </a:r>
            <a:endParaRPr/>
          </a:p>
          <a:p>
            <a:pPr indent="-285750" lvl="1" marL="742950" marR="0" rtl="0" algn="l">
              <a:lnSpc>
                <a:spcPct val="100000"/>
              </a:lnSpc>
              <a:spcBef>
                <a:spcPts val="40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&lt;div&gt;My Container&lt;/div&gt;</a:t>
            </a:r>
            <a:endParaRPr/>
          </a:p>
          <a:p>
            <a:pPr indent="-285750" lvl="1" marL="742950" marR="0" rtl="0" algn="l">
              <a:lnSpc>
                <a:spcPct val="100000"/>
              </a:lnSpc>
              <a:spcBef>
                <a:spcPts val="400"/>
              </a:spcBef>
              <a:spcAft>
                <a:spcPts val="0"/>
              </a:spcAft>
              <a:buClr>
                <a:schemeClr val="dk1"/>
              </a:buClr>
              <a:buSzPts val="2000"/>
              <a:buFont typeface="Arial"/>
              <a:buChar char="–"/>
            </a:pPr>
            <a:r>
              <a:rPr b="0" i="0" lang="en" sz="2000" u="none" cap="none" strike="noStrike">
                <a:solidFill>
                  <a:schemeClr val="dk1"/>
                </a:solidFill>
                <a:latin typeface="Calibri"/>
                <a:ea typeface="Calibri"/>
                <a:cs typeface="Calibri"/>
                <a:sym typeface="Calibri"/>
              </a:rPr>
              <a:t>&lt;h1&gt;Heading1&lt;/h1&gt;</a:t>
            </a:r>
            <a:endParaRPr/>
          </a:p>
          <a:p>
            <a:pPr indent="0" lvl="1" marL="45720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The elements which has not the end tag are called self-closing tags , as - &lt;br /&gt;, &lt;hr/&gt;, &lt;img /&gt;,&lt;input /&gt;</a:t>
            </a:r>
            <a:endParaRPr/>
          </a:p>
          <a:p>
            <a:pPr indent="0" lvl="1" marL="45720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1" sz="2000" u="none" cap="none" strike="noStrike">
              <a:solidFill>
                <a:schemeClr val="dk1"/>
              </a:solidFill>
              <a:latin typeface="Calibri"/>
              <a:ea typeface="Calibri"/>
              <a:cs typeface="Calibri"/>
              <a:sym typeface="Calibri"/>
            </a:endParaRPr>
          </a:p>
          <a:p>
            <a:pPr indent="0" lvl="1" marL="45720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a:p>
            <a:pPr indent="-285750" lvl="1" marL="742950" marR="0" rtl="0" algn="l">
              <a:lnSpc>
                <a:spcPct val="100000"/>
              </a:lnSpc>
              <a:spcBef>
                <a:spcPts val="400"/>
              </a:spcBef>
              <a:spcAft>
                <a:spcPts val="0"/>
              </a:spcAft>
              <a:buClr>
                <a:schemeClr val="dk1"/>
              </a:buClr>
              <a:buSzPts val="5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6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280559" y="163771"/>
            <a:ext cx="8564424" cy="481083"/>
          </a:xfrm>
          <a:prstGeom prst="rect">
            <a:avLst/>
          </a:prstGeom>
          <a:noFill/>
          <a:ln>
            <a:noFill/>
          </a:ln>
        </p:spPr>
        <p:txBody>
          <a:bodyPr anchorCtr="0" anchor="ctr" bIns="45700" lIns="91425" spcFirstLastPara="1" rIns="91425" wrap="square" tIns="45700">
            <a:noAutofit/>
          </a:bodyPr>
          <a:lstStyle/>
          <a:p>
            <a:pPr indent="-333375" lvl="0" marL="333375" marR="0" rtl="0" algn="l">
              <a:lnSpc>
                <a:spcPct val="100000"/>
              </a:lnSpc>
              <a:spcBef>
                <a:spcPts val="0"/>
              </a:spcBef>
              <a:spcAft>
                <a:spcPts val="0"/>
              </a:spcAft>
              <a:buClr>
                <a:schemeClr val="dk1"/>
              </a:buClr>
              <a:buSzPts val="900"/>
              <a:buFont typeface="Calibri"/>
              <a:buNone/>
            </a:pPr>
            <a:r>
              <a:rPr b="1" i="0" lang="en" sz="3600" u="none" cap="none" strike="noStrike">
                <a:solidFill>
                  <a:schemeClr val="dk1"/>
                </a:solidFill>
                <a:latin typeface="Calibri"/>
                <a:ea typeface="Calibri"/>
                <a:cs typeface="Calibri"/>
                <a:sym typeface="Calibri"/>
              </a:rPr>
              <a:t>Basic HTML tags</a:t>
            </a:r>
            <a:endParaRPr/>
          </a:p>
        </p:txBody>
      </p:sp>
      <p:sp>
        <p:nvSpPr>
          <p:cNvPr id="250" name="Google Shape;250;p39"/>
          <p:cNvSpPr txBox="1"/>
          <p:nvPr>
            <p:ph idx="1" type="body"/>
          </p:nvPr>
        </p:nvSpPr>
        <p:spPr>
          <a:xfrm>
            <a:off x="280559" y="963628"/>
            <a:ext cx="8564424" cy="363099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2400"/>
              <a:buFont typeface="Arial"/>
              <a:buAutoNum type="arabicPeriod"/>
            </a:pPr>
            <a:r>
              <a:rPr b="0" i="0" lang="en" sz="2400" u="none" cap="none" strike="noStrike">
                <a:solidFill>
                  <a:schemeClr val="dk1"/>
                </a:solidFill>
                <a:latin typeface="Calibri"/>
                <a:ea typeface="Calibri"/>
                <a:cs typeface="Calibri"/>
                <a:sym typeface="Calibri"/>
              </a:rPr>
              <a:t>Headings tags</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 sz="2400" u="none" cap="none" strike="noStrike">
                <a:solidFill>
                  <a:schemeClr val="dk1"/>
                </a:solidFill>
                <a:latin typeface="Calibri"/>
                <a:ea typeface="Calibri"/>
                <a:cs typeface="Calibri"/>
                <a:sym typeface="Calibri"/>
              </a:rPr>
              <a:t>Paragraph tag</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 sz="2400" u="none" cap="none" strike="noStrike">
                <a:solidFill>
                  <a:schemeClr val="dk1"/>
                </a:solidFill>
                <a:latin typeface="Calibri"/>
                <a:ea typeface="Calibri"/>
                <a:cs typeface="Calibri"/>
                <a:sym typeface="Calibri"/>
              </a:rPr>
              <a:t>Hyperlink tag</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 sz="2400" u="none" cap="none" strike="noStrike">
                <a:solidFill>
                  <a:schemeClr val="dk1"/>
                </a:solidFill>
                <a:latin typeface="Calibri"/>
                <a:ea typeface="Calibri"/>
                <a:cs typeface="Calibri"/>
                <a:sym typeface="Calibri"/>
              </a:rPr>
              <a:t>Order list and Unordered list tags</a:t>
            </a:r>
            <a:endParaRPr/>
          </a:p>
          <a:p>
            <a:pPr indent="-457200" lvl="0" marL="457200" marR="0" rtl="0" algn="l">
              <a:lnSpc>
                <a:spcPct val="100000"/>
              </a:lnSpc>
              <a:spcBef>
                <a:spcPts val="480"/>
              </a:spcBef>
              <a:spcAft>
                <a:spcPts val="0"/>
              </a:spcAft>
              <a:buClr>
                <a:schemeClr val="dk1"/>
              </a:buClr>
              <a:buSzPts val="2400"/>
              <a:buFont typeface="Arial"/>
              <a:buAutoNum type="arabicPeriod"/>
            </a:pPr>
            <a:r>
              <a:rPr b="0" i="0" lang="en" sz="2400" u="none" cap="none" strike="noStrike">
                <a:solidFill>
                  <a:schemeClr val="dk1"/>
                </a:solidFill>
                <a:latin typeface="Calibri"/>
                <a:ea typeface="Calibri"/>
                <a:cs typeface="Calibri"/>
                <a:sym typeface="Calibri"/>
              </a:rPr>
              <a:t>Miscellaneous tag</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