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Tahoma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Tahoma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Questrial-regular.fnt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8dc7cc7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c8dc7cc7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c900300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c900300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c8dc7cc78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c8dc7cc78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c8dc7cc78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c8dc7cc78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c8dc7cc78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c8dc7cc78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eb68be33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eb68be33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c8dc7cc7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c8dc7cc7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c8dc7cc7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c8dc7cc7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c8dc7cc7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c8dc7cc7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c8dc7cc78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c8dc7cc78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c8dc7cc7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c8dc7cc7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8dc7cc78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8dc7cc78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c8dc7cc78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c8dc7cc7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c8dc7cc78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c8dc7cc78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3767047" y="2084520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800" cy="1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8637" y="68092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1"/>
          <p:cNvGrpSpPr/>
          <p:nvPr/>
        </p:nvGrpSpPr>
        <p:grpSpPr>
          <a:xfrm>
            <a:off x="529673" y="2183996"/>
            <a:ext cx="2805774" cy="2312054"/>
            <a:chOff x="671589" y="1726449"/>
            <a:chExt cx="3047436" cy="2511191"/>
          </a:xfrm>
        </p:grpSpPr>
        <p:grpSp>
          <p:nvGrpSpPr>
            <p:cNvPr id="311" name="Google Shape;311;p11"/>
            <p:cNvGrpSpPr/>
            <p:nvPr/>
          </p:nvGrpSpPr>
          <p:grpSpPr>
            <a:xfrm>
              <a:off x="671589" y="1726449"/>
              <a:ext cx="3047436" cy="2511191"/>
              <a:chOff x="5978838" y="1358253"/>
              <a:chExt cx="6047700" cy="4984500"/>
            </a:xfrm>
          </p:grpSpPr>
          <p:pic>
            <p:nvPicPr>
              <p:cNvPr descr="http://gigapple.files.wordpress.com/2010/07/2010imac.png" id="312" name="Google Shape;312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700" cy="4984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Google Shape;313;p11"/>
              <p:cNvSpPr/>
              <p:nvPr/>
            </p:nvSpPr>
            <p:spPr>
              <a:xfrm>
                <a:off x="8755784" y="5125572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1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16" name="Google Shape;316;p11"/>
          <p:cNvGrpSpPr/>
          <p:nvPr/>
        </p:nvGrpSpPr>
        <p:grpSpPr>
          <a:xfrm>
            <a:off x="239143" y="1970776"/>
            <a:ext cx="1078621" cy="1078387"/>
            <a:chOff x="508000" y="1302693"/>
            <a:chExt cx="2336700" cy="2336700"/>
          </a:xfrm>
        </p:grpSpPr>
        <p:sp>
          <p:nvSpPr>
            <p:cNvPr id="317" name="Google Shape;317;p11"/>
            <p:cNvSpPr/>
            <p:nvPr/>
          </p:nvSpPr>
          <p:spPr>
            <a:xfrm>
              <a:off x="613218" y="1432380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08000" y="1302693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/>
          <p:nvPr>
            <p:ph idx="2" type="pic"/>
          </p:nvPr>
        </p:nvSpPr>
        <p:spPr>
          <a:xfrm>
            <a:off x="653808" y="2383060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1"/>
          <p:cNvSpPr/>
          <p:nvPr>
            <p:ph idx="3" type="pic"/>
          </p:nvPr>
        </p:nvSpPr>
        <p:spPr>
          <a:xfrm>
            <a:off x="315800" y="2051929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712874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11"/>
          <p:cNvSpPr txBox="1"/>
          <p:nvPr>
            <p:ph idx="4" type="body"/>
          </p:nvPr>
        </p:nvSpPr>
        <p:spPr>
          <a:xfrm>
            <a:off x="3712874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11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/>
        </p:nvSpPr>
        <p:spPr>
          <a:xfrm rot="5400000">
            <a:off x="4885961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 rot="5400000">
            <a:off x="4949543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 rot="5400000">
            <a:off x="4886412" y="2008040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 txBox="1"/>
          <p:nvPr>
            <p:ph idx="7" type="body"/>
          </p:nvPr>
        </p:nvSpPr>
        <p:spPr>
          <a:xfrm>
            <a:off x="5118018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8" type="body"/>
          </p:nvPr>
        </p:nvSpPr>
        <p:spPr>
          <a:xfrm>
            <a:off x="5118018" y="1863978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11"/>
          <p:cNvSpPr txBox="1"/>
          <p:nvPr>
            <p:ph idx="9" type="body"/>
          </p:nvPr>
        </p:nvSpPr>
        <p:spPr>
          <a:xfrm>
            <a:off x="5181600" y="4010620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1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333" name="Google Shape;333;p1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37" name="Google Shape;337;p1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8" name="Google Shape;33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14"/>
          <p:cNvCxnSpPr/>
          <p:nvPr/>
        </p:nvCxnSpPr>
        <p:spPr>
          <a:xfrm>
            <a:off x="3767047" y="2084520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347" name="Google Shape;3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800" cy="1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4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9" name="Google Shape;349;p14"/>
          <p:cNvSpPr/>
          <p:nvPr/>
        </p:nvSpPr>
        <p:spPr>
          <a:xfrm>
            <a:off x="48637" y="68092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2" name="Google Shape;352;p15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55" name="Google Shape;355;p16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356" name="Google Shape;356;p16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357" name="Google Shape;357;p16"/>
            <p:cNvCxnSpPr/>
            <p:nvPr/>
          </p:nvCxnSpPr>
          <p:spPr>
            <a:xfrm rot="10800000">
              <a:off x="1382064" y="2545417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358" name="Google Shape;358;p16"/>
            <p:cNvSpPr/>
            <p:nvPr/>
          </p:nvSpPr>
          <p:spPr>
            <a:xfrm>
              <a:off x="4545164" y="2386470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16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16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16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2" name="Google Shape;362;p16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3" name="Google Shape;363;p16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4" name="Google Shape;364;p16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5" name="Google Shape;365;p16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16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9" name="Google Shape;369;p17"/>
          <p:cNvSpPr txBox="1"/>
          <p:nvPr>
            <p:ph idx="1" type="body"/>
          </p:nvPr>
        </p:nvSpPr>
        <p:spPr>
          <a:xfrm>
            <a:off x="86360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Google Shape;372;p17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73" name="Google Shape;373;p17"/>
          <p:cNvCxnSpPr/>
          <p:nvPr/>
        </p:nvCxnSpPr>
        <p:spPr>
          <a:xfrm>
            <a:off x="305621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374" name="Google Shape;374;p17"/>
          <p:cNvCxnSpPr/>
          <p:nvPr/>
        </p:nvCxnSpPr>
        <p:spPr>
          <a:xfrm>
            <a:off x="594360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375" name="Google Shape;375;p17"/>
          <p:cNvSpPr/>
          <p:nvPr>
            <p:ph idx="5" type="pic"/>
          </p:nvPr>
        </p:nvSpPr>
        <p:spPr>
          <a:xfrm>
            <a:off x="131964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6" name="Google Shape;376;p17"/>
          <p:cNvSpPr/>
          <p:nvPr>
            <p:ph idx="6" type="pic"/>
          </p:nvPr>
        </p:nvSpPr>
        <p:spPr>
          <a:xfrm>
            <a:off x="42558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7" name="Google Shape;377;p17"/>
          <p:cNvSpPr/>
          <p:nvPr>
            <p:ph idx="7" type="pic"/>
          </p:nvPr>
        </p:nvSpPr>
        <p:spPr>
          <a:xfrm>
            <a:off x="71514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8" name="Google Shape;378;p17"/>
          <p:cNvSpPr txBox="1"/>
          <p:nvPr>
            <p:ph idx="8" type="body"/>
          </p:nvPr>
        </p:nvSpPr>
        <p:spPr>
          <a:xfrm>
            <a:off x="45720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17"/>
          <p:cNvSpPr txBox="1"/>
          <p:nvPr>
            <p:ph idx="9" type="body"/>
          </p:nvPr>
        </p:nvSpPr>
        <p:spPr>
          <a:xfrm>
            <a:off x="336296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0" name="Google Shape;380;p17"/>
          <p:cNvSpPr txBox="1"/>
          <p:nvPr>
            <p:ph idx="13" type="body"/>
          </p:nvPr>
        </p:nvSpPr>
        <p:spPr>
          <a:xfrm>
            <a:off x="626872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17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17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17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84" name="Google Shape;384;p17"/>
          <p:cNvCxnSpPr/>
          <p:nvPr/>
        </p:nvCxnSpPr>
        <p:spPr>
          <a:xfrm>
            <a:off x="305621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385" name="Google Shape;385;p17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386" name="Google Shape;386;p17"/>
          <p:cNvSpPr/>
          <p:nvPr>
            <p:ph idx="17" type="pic"/>
          </p:nvPr>
        </p:nvSpPr>
        <p:spPr>
          <a:xfrm>
            <a:off x="131964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17"/>
          <p:cNvSpPr/>
          <p:nvPr>
            <p:ph idx="18" type="pic"/>
          </p:nvPr>
        </p:nvSpPr>
        <p:spPr>
          <a:xfrm>
            <a:off x="42558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8" name="Google Shape;388;p17"/>
          <p:cNvSpPr/>
          <p:nvPr>
            <p:ph idx="19" type="pic"/>
          </p:nvPr>
        </p:nvSpPr>
        <p:spPr>
          <a:xfrm>
            <a:off x="71514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17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17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17"/>
          <p:cNvSpPr txBox="1"/>
          <p:nvPr>
            <p:ph idx="22" type="body"/>
          </p:nvPr>
        </p:nvSpPr>
        <p:spPr>
          <a:xfrm>
            <a:off x="626872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/>
          <p:nvPr>
            <p:ph idx="1" type="body"/>
          </p:nvPr>
        </p:nvSpPr>
        <p:spPr>
          <a:xfrm>
            <a:off x="86360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835688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2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21"/>
          <p:cNvGrpSpPr/>
          <p:nvPr/>
        </p:nvGrpSpPr>
        <p:grpSpPr>
          <a:xfrm>
            <a:off x="881813" y="1179053"/>
            <a:ext cx="5362956" cy="3200522"/>
            <a:chOff x="881813" y="1179053"/>
            <a:chExt cx="5362956" cy="3200522"/>
          </a:xfrm>
        </p:grpSpPr>
        <p:grpSp>
          <p:nvGrpSpPr>
            <p:cNvPr id="406" name="Google Shape;406;p21"/>
            <p:cNvGrpSpPr/>
            <p:nvPr/>
          </p:nvGrpSpPr>
          <p:grpSpPr>
            <a:xfrm>
              <a:off x="881813" y="1179053"/>
              <a:ext cx="5362956" cy="3200522"/>
              <a:chOff x="-12406313" y="784225"/>
              <a:chExt cx="10563238" cy="6303963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-6191251" y="5287963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-5110163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-4241801" y="4592638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-3919538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-4010026" y="5141913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-3941763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-4032251" y="5138738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-3810001" y="5145088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-3503613" y="5040313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-3735388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-3697288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-3600451" y="4852988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-2989263" y="4935538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-2882901" y="5037138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-2681288" y="5202238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-2725738" y="5183188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-2782888" y="5103813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-3187701" y="6373813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-3089276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-3427413" y="6170613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-3619501" y="5246688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-4117976" y="5227638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-2541588" y="6373813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-2189163" y="5427663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-3927476" y="4179888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-3795713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-3856038" y="4421188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-3836988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-3798888" y="4484688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-3900488" y="4364038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-3916363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-4257676" y="4116388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-4351338" y="4894263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-4276726" y="4935538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-4543426" y="4878388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-4579938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-3630613" y="3586163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-3551238" y="3563938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-3592513" y="3278188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-3325813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-3101976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-3270251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-5943601" y="1328738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-7966076" y="1287463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-2181226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-3462338" y="1411288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-4159251" y="1506538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-4122738" y="1528763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-4527551" y="1141413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-4779963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-4648201" y="1322388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-4805363" y="995363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-4313238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-6161088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-5611813" y="976313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-5710238" y="1014413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>
                <a:off x="-5815013" y="1062038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>
                <a:off x="-7148513" y="1100138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-6934201" y="1058863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-7162801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-7597776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-9959976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-9759951" y="4195763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-9647238" y="4138613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-9272588" y="4481513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-8950326" y="4856163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-9640888" y="6456363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-11093451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-9771063" y="3951288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-9632951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-10988676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-11187113" y="1528763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-10947401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-10864851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-10823576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-10818813" y="1262063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-10871201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-10398126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-10290176" y="1554163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-10601326" y="1287463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-10587038" y="1163638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-10315576" y="1446213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-10304463" y="1287463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-9839326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-9813926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-10125076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-9775826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-10177463" y="836613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-9077326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-9204326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-3408363" y="1385888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-9877426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-12023726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-7204076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-7212013" y="3297238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-7162801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-6753226" y="3538538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-6502401" y="3522663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-5886451" y="4402138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-5735638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-5399088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-3319463" y="1547813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-3130551" y="1430338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-3319463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-9264651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-12395201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1" name="Google Shape;581;p21"/>
            <p:cNvSpPr/>
            <p:nvPr/>
          </p:nvSpPr>
          <p:spPr>
            <a:xfrm flipH="1">
              <a:off x="5511778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 flipH="1">
              <a:off x="4828172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 flipH="1">
              <a:off x="4457800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 flipH="1">
              <a:off x="4456600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 flipH="1">
              <a:off x="4519729" y="2892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 flipH="1">
              <a:off x="4523302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 flipH="1">
              <a:off x="5147352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 flipH="1">
              <a:off x="5012776" y="26158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1"/>
            <p:cNvSpPr/>
            <p:nvPr/>
          </p:nvSpPr>
          <p:spPr>
            <a:xfrm flipH="1">
              <a:off x="4834145" y="2894410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1"/>
            <p:cNvSpPr/>
            <p:nvPr/>
          </p:nvSpPr>
          <p:spPr>
            <a:xfrm flipH="1">
              <a:off x="4894873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 flipH="1">
              <a:off x="4519738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 flipH="1">
              <a:off x="4887737" y="315991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1"/>
            <p:cNvSpPr/>
            <p:nvPr/>
          </p:nvSpPr>
          <p:spPr>
            <a:xfrm flipH="1">
              <a:off x="5402212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 flipH="1">
              <a:off x="1450689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 flipH="1">
              <a:off x="3457415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1"/>
            <p:cNvSpPr/>
            <p:nvPr/>
          </p:nvSpPr>
          <p:spPr>
            <a:xfrm flipH="1">
              <a:off x="3594372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 flipH="1">
              <a:off x="2023529" y="24919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 flipH="1">
              <a:off x="1811542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 flipH="1">
              <a:off x="3522916" y="19204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 flipH="1">
              <a:off x="3508625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 flipH="1">
              <a:off x="1530481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 flipH="1">
              <a:off x="1495944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 flipH="1">
              <a:off x="1712695" y="233005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 flipH="1">
              <a:off x="1840125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 flipH="1">
              <a:off x="2096176" y="24645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 flipH="1">
              <a:off x="1606701" y="2511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2208124" y="233243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 flipH="1">
              <a:off x="1520954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 flipH="1">
              <a:off x="4875818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1"/>
            <p:cNvSpPr/>
            <p:nvPr/>
          </p:nvSpPr>
          <p:spPr>
            <a:xfrm flipH="1">
              <a:off x="3378813" y="21586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 flipH="1">
              <a:off x="3394295" y="226456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1"/>
            <p:cNvSpPr/>
            <p:nvPr/>
          </p:nvSpPr>
          <p:spPr>
            <a:xfrm flipH="1">
              <a:off x="3563408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 flipH="1">
              <a:off x="3433596" y="18168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 flipH="1">
              <a:off x="3303784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 flipH="1">
              <a:off x="5543933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 flipH="1">
              <a:off x="4045746" y="1902619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 flipH="1">
              <a:off x="5042549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 flipH="1">
              <a:off x="3270438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 flipH="1">
              <a:off x="5957187" y="389810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 flipH="1">
              <a:off x="4500674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21"/>
          <p:cNvSpPr/>
          <p:nvPr/>
        </p:nvSpPr>
        <p:spPr>
          <a:xfrm>
            <a:off x="645487" y="3768329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  <a:endParaRPr/>
          </a:p>
        </p:txBody>
      </p:sp>
      <p:sp>
        <p:nvSpPr>
          <p:cNvPr id="630" name="Google Shape;630;p21"/>
          <p:cNvSpPr/>
          <p:nvPr/>
        </p:nvSpPr>
        <p:spPr>
          <a:xfrm>
            <a:off x="683597" y="3414713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508615" y="37778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 flipH="1">
            <a:off x="508615" y="34349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 txBox="1"/>
          <p:nvPr/>
        </p:nvSpPr>
        <p:spPr>
          <a:xfrm>
            <a:off x="6397704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  <a:endParaRPr/>
          </a:p>
        </p:txBody>
      </p:sp>
      <p:sp>
        <p:nvSpPr>
          <p:cNvPr id="634" name="Google Shape;634;p21"/>
          <p:cNvSpPr txBox="1"/>
          <p:nvPr>
            <p:ph idx="1" type="body"/>
          </p:nvPr>
        </p:nvSpPr>
        <p:spPr>
          <a:xfrm>
            <a:off x="6285468" y="3113485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5" name="Google Shape;635;p21"/>
          <p:cNvSpPr txBox="1"/>
          <p:nvPr>
            <p:ph idx="2" type="body"/>
          </p:nvPr>
        </p:nvSpPr>
        <p:spPr>
          <a:xfrm>
            <a:off x="6629400" y="1203405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6" name="Google Shape;636;p21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 txBox="1"/>
          <p:nvPr/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638" name="Google Shape;6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1"/>
          <p:cNvSpPr/>
          <p:nvPr/>
        </p:nvSpPr>
        <p:spPr>
          <a:xfrm flipH="1">
            <a:off x="1457638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2" name="Google Shape;642;p22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23"/>
          <p:cNvGrpSpPr/>
          <p:nvPr/>
        </p:nvGrpSpPr>
        <p:grpSpPr>
          <a:xfrm>
            <a:off x="529673" y="2183996"/>
            <a:ext cx="2805774" cy="2312054"/>
            <a:chOff x="671589" y="1726449"/>
            <a:chExt cx="3047436" cy="2511191"/>
          </a:xfrm>
        </p:grpSpPr>
        <p:grpSp>
          <p:nvGrpSpPr>
            <p:cNvPr id="645" name="Google Shape;645;p23"/>
            <p:cNvGrpSpPr/>
            <p:nvPr/>
          </p:nvGrpSpPr>
          <p:grpSpPr>
            <a:xfrm>
              <a:off x="671589" y="1726449"/>
              <a:ext cx="3047436" cy="2511191"/>
              <a:chOff x="5978838" y="1358253"/>
              <a:chExt cx="6047700" cy="4984500"/>
            </a:xfrm>
          </p:grpSpPr>
          <p:pic>
            <p:nvPicPr>
              <p:cNvPr descr="http://gigapple.files.wordpress.com/2010/07/2010imac.png" id="646" name="Google Shape;646;p23"/>
              <p:cNvPicPr preferRelativeResize="0"/>
              <p:nvPr/>
            </p:nvPicPr>
            <p:blipFill rotWithShape="1">
              <a:blip r:embed="rId2">
                <a:alphaModFix/>
              </a:blip>
              <a:srcRect b="9450" l="14700" r="15757" t="540"/>
              <a:stretch/>
            </p:blipFill>
            <p:spPr>
              <a:xfrm>
                <a:off x="5978838" y="1358253"/>
                <a:ext cx="6047700" cy="4984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7" name="Google Shape;647;p23"/>
              <p:cNvSpPr/>
              <p:nvPr/>
            </p:nvSpPr>
            <p:spPr>
              <a:xfrm>
                <a:off x="8755784" y="5125572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8" name="Google Shape;648;p23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23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650" name="Google Shape;650;p23"/>
          <p:cNvGrpSpPr/>
          <p:nvPr/>
        </p:nvGrpSpPr>
        <p:grpSpPr>
          <a:xfrm>
            <a:off x="239143" y="1970776"/>
            <a:ext cx="1078621" cy="1078387"/>
            <a:chOff x="508000" y="1302693"/>
            <a:chExt cx="2336700" cy="2336700"/>
          </a:xfrm>
        </p:grpSpPr>
        <p:sp>
          <p:nvSpPr>
            <p:cNvPr id="651" name="Google Shape;651;p23"/>
            <p:cNvSpPr/>
            <p:nvPr/>
          </p:nvSpPr>
          <p:spPr>
            <a:xfrm>
              <a:off x="613218" y="1432380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508000" y="1302693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3" name="Google Shape;653;p23"/>
          <p:cNvSpPr/>
          <p:nvPr>
            <p:ph idx="2" type="pic"/>
          </p:nvPr>
        </p:nvSpPr>
        <p:spPr>
          <a:xfrm>
            <a:off x="653808" y="2383060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4" name="Google Shape;654;p23"/>
          <p:cNvSpPr/>
          <p:nvPr>
            <p:ph idx="3" type="pic"/>
          </p:nvPr>
        </p:nvSpPr>
        <p:spPr>
          <a:xfrm>
            <a:off x="315800" y="2051929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5" name="Google Shape;655;p23"/>
          <p:cNvSpPr txBox="1"/>
          <p:nvPr>
            <p:ph idx="1" type="body"/>
          </p:nvPr>
        </p:nvSpPr>
        <p:spPr>
          <a:xfrm>
            <a:off x="3712874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6" name="Google Shape;656;p23"/>
          <p:cNvSpPr txBox="1"/>
          <p:nvPr>
            <p:ph idx="4" type="body"/>
          </p:nvPr>
        </p:nvSpPr>
        <p:spPr>
          <a:xfrm>
            <a:off x="3712874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7" name="Google Shape;657;p23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8" name="Google Shape;658;p23"/>
          <p:cNvSpPr/>
          <p:nvPr/>
        </p:nvSpPr>
        <p:spPr>
          <a:xfrm rot="5400000">
            <a:off x="4885961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3"/>
          <p:cNvSpPr/>
          <p:nvPr/>
        </p:nvSpPr>
        <p:spPr>
          <a:xfrm rot="5400000">
            <a:off x="4949543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3"/>
          <p:cNvSpPr/>
          <p:nvPr/>
        </p:nvSpPr>
        <p:spPr>
          <a:xfrm rot="5400000">
            <a:off x="4886412" y="2008040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3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2" name="Google Shape;662;p23"/>
          <p:cNvSpPr txBox="1"/>
          <p:nvPr>
            <p:ph idx="7" type="body"/>
          </p:nvPr>
        </p:nvSpPr>
        <p:spPr>
          <a:xfrm>
            <a:off x="5118018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3" name="Google Shape;663;p23"/>
          <p:cNvSpPr txBox="1"/>
          <p:nvPr>
            <p:ph idx="8" type="body"/>
          </p:nvPr>
        </p:nvSpPr>
        <p:spPr>
          <a:xfrm>
            <a:off x="5118018" y="1863978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4" name="Google Shape;664;p23"/>
          <p:cNvSpPr txBox="1"/>
          <p:nvPr>
            <p:ph idx="9" type="body"/>
          </p:nvPr>
        </p:nvSpPr>
        <p:spPr>
          <a:xfrm>
            <a:off x="5181600" y="4010620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67" name="Google Shape;66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8" name="Google Shape;6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1382064" y="2545417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4" name="Google Shape;24;p4"/>
            <p:cNvSpPr/>
            <p:nvPr/>
          </p:nvSpPr>
          <p:spPr>
            <a:xfrm>
              <a:off x="4545164" y="2386470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360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305621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594360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1" name="Google Shape;41;p5"/>
          <p:cNvSpPr/>
          <p:nvPr>
            <p:ph idx="5" type="pic"/>
          </p:nvPr>
        </p:nvSpPr>
        <p:spPr>
          <a:xfrm>
            <a:off x="131964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6" type="pic"/>
          </p:nvPr>
        </p:nvSpPr>
        <p:spPr>
          <a:xfrm>
            <a:off x="42558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/>
          <p:nvPr>
            <p:ph idx="7" type="pic"/>
          </p:nvPr>
        </p:nvSpPr>
        <p:spPr>
          <a:xfrm>
            <a:off x="71514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8" type="body"/>
          </p:nvPr>
        </p:nvSpPr>
        <p:spPr>
          <a:xfrm>
            <a:off x="45720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9" type="body"/>
          </p:nvPr>
        </p:nvSpPr>
        <p:spPr>
          <a:xfrm>
            <a:off x="336296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3" type="body"/>
          </p:nvPr>
        </p:nvSpPr>
        <p:spPr>
          <a:xfrm>
            <a:off x="626872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>
            <a:off x="305621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2" name="Google Shape;52;p5"/>
          <p:cNvSpPr/>
          <p:nvPr>
            <p:ph idx="17" type="pic"/>
          </p:nvPr>
        </p:nvSpPr>
        <p:spPr>
          <a:xfrm>
            <a:off x="131964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/>
          <p:nvPr>
            <p:ph idx="18" type="pic"/>
          </p:nvPr>
        </p:nvSpPr>
        <p:spPr>
          <a:xfrm>
            <a:off x="42558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/>
          <p:nvPr>
            <p:ph idx="19" type="pic"/>
          </p:nvPr>
        </p:nvSpPr>
        <p:spPr>
          <a:xfrm>
            <a:off x="71514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2" type="body"/>
          </p:nvPr>
        </p:nvSpPr>
        <p:spPr>
          <a:xfrm>
            <a:off x="626872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idx="1" type="body"/>
          </p:nvPr>
        </p:nvSpPr>
        <p:spPr>
          <a:xfrm>
            <a:off x="86360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35688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881813" y="1179053"/>
            <a:ext cx="5362956" cy="3200522"/>
            <a:chOff x="881813" y="1179053"/>
            <a:chExt cx="5362956" cy="3200522"/>
          </a:xfrm>
        </p:grpSpPr>
        <p:grpSp>
          <p:nvGrpSpPr>
            <p:cNvPr id="72" name="Google Shape;72;p9"/>
            <p:cNvGrpSpPr/>
            <p:nvPr/>
          </p:nvGrpSpPr>
          <p:grpSpPr>
            <a:xfrm>
              <a:off x="881813" y="1179053"/>
              <a:ext cx="5362956" cy="3200522"/>
              <a:chOff x="-12406313" y="784225"/>
              <a:chExt cx="10563238" cy="6303963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-6191251" y="5287963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-5110163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9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-4241801" y="4592638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3919538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010026" y="5141913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41763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032251" y="5138738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810001" y="5145088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3503613" y="5040313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735388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697288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600451" y="4852988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2989263" y="4935538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2882901" y="5037138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2681288" y="5202238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2725738" y="5183188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782888" y="5103813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3187701" y="6373813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3089276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3427413" y="6170613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3619501" y="5246688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4117976" y="5227638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2541588" y="6373813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2189163" y="5427663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3927476" y="4179888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3795713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6038" y="4421188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836988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8888" y="4484688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900488" y="4364038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916363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4257676" y="4116388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4351338" y="4894263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4276726" y="4935538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4543426" y="4878388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579938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3630613" y="3586163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3551238" y="3563938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3592513" y="3278188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3325813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101976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270251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5943601" y="1328738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7966076" y="1287463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2181226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3462338" y="1411288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4159251" y="1506538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4122738" y="1528763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4527551" y="1141413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4779963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648201" y="1322388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805363" y="995363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313238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6161088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5611813" y="976313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5710238" y="1014413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815013" y="1062038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7148513" y="1100138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6934201" y="1058863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7162801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597776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9959976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9759951" y="4195763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647238" y="4138613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272588" y="4481513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8950326" y="4856163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640888" y="6456363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11093451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771063" y="3951288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9632951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10988676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11187113" y="1528763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0947401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864851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823576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818813" y="1262063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71201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398126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290176" y="1554163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601326" y="1287463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587038" y="1163638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315576" y="1446213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304463" y="1287463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9839326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813926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10125076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775826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10177463" y="836613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077326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9204326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3408363" y="1385888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877426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12023726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7204076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7212013" y="3297238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162801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6753226" y="3538538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6502401" y="3522663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5886451" y="4402138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5735638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5399088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3319463" y="1547813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3130551" y="1430338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3319463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9264651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2395201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 flipH="1">
              <a:off x="5511778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 flipH="1">
              <a:off x="4828172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 flipH="1">
              <a:off x="4457800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 flipH="1">
              <a:off x="4456600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 flipH="1">
              <a:off x="4519729" y="2892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523302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5147352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5012776" y="26158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834145" y="2894410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894873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4519738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4887737" y="315991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5402212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1450689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3457415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3594372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2023529" y="24919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811542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522916" y="19204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08625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1530481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495944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1712695" y="233005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1840125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2096176" y="24645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606701" y="2511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2208124" y="233243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520954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4875818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3378813" y="21586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3394295" y="226456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3563408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3433596" y="18168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03784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5543933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4045746" y="1902619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5042549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3270438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5957187" y="389810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4500674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9"/>
          <p:cNvSpPr/>
          <p:nvPr/>
        </p:nvSpPr>
        <p:spPr>
          <a:xfrm>
            <a:off x="645487" y="3768329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683597" y="3414713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 flipH="1">
            <a:off x="508615" y="37778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 flipH="1">
            <a:off x="508615" y="34349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6397704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0" name="Google Shape;300;p9"/>
          <p:cNvSpPr txBox="1"/>
          <p:nvPr>
            <p:ph idx="1" type="body"/>
          </p:nvPr>
        </p:nvSpPr>
        <p:spPr>
          <a:xfrm>
            <a:off x="6285468" y="3113485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9"/>
          <p:cNvSpPr txBox="1"/>
          <p:nvPr>
            <p:ph idx="2" type="body"/>
          </p:nvPr>
        </p:nvSpPr>
        <p:spPr>
          <a:xfrm>
            <a:off x="6629400" y="1203405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9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9"/>
          <p:cNvSpPr/>
          <p:nvPr/>
        </p:nvSpPr>
        <p:spPr>
          <a:xfrm flipH="1">
            <a:off x="1457638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8" name="Google Shape;308;p10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00" cy="70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pic>
        <p:nvPicPr>
          <p:cNvPr id="343" name="Google Shape;34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00" cy="70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zymphonies.com/blog/angularjs-framewor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 txBox="1"/>
          <p:nvPr>
            <p:ph type="title"/>
          </p:nvPr>
        </p:nvSpPr>
        <p:spPr>
          <a:xfrm>
            <a:off x="3886200" y="2112925"/>
            <a:ext cx="48327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  </a:t>
            </a:r>
            <a:r>
              <a:rPr lang="en" sz="1800"/>
              <a:t>(Single Page Application)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: Arun</a:t>
            </a:r>
            <a:endParaRPr sz="1400"/>
          </a:p>
        </p:txBody>
      </p:sp>
      <p:sp>
        <p:nvSpPr>
          <p:cNvPr id="674" name="Google Shape;674;p25"/>
          <p:cNvSpPr txBox="1"/>
          <p:nvPr/>
        </p:nvSpPr>
        <p:spPr>
          <a:xfrm>
            <a:off x="7891925" y="160075"/>
            <a:ext cx="1112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4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21262D"/>
                </a:solidFill>
                <a:latin typeface="Arial"/>
                <a:ea typeface="Arial"/>
                <a:cs typeface="Arial"/>
                <a:sym typeface="Arial"/>
              </a:rPr>
              <a:t>Component based Structure</a:t>
            </a:r>
            <a:endParaRPr b="0" sz="2800">
              <a:solidFill>
                <a:srgbClr val="2126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191225" y="917725"/>
            <a:ext cx="83613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0" name="Google Shape;7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25" y="754600"/>
            <a:ext cx="6210350" cy="35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5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SPA advantages over MPA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5"/>
          <p:cNvSpPr txBox="1"/>
          <p:nvPr/>
        </p:nvSpPr>
        <p:spPr>
          <a:xfrm>
            <a:off x="262500" y="992025"/>
            <a:ext cx="83613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Faster page loading times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Improved user experience because the data is loading in the background from server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need to write the code to render pages on the server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Decoupling of front-end and back-end development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Simplified mobile development; you can reuse the same backend for web application and native mobile application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6"/>
          <p:cNvSpPr txBox="1"/>
          <p:nvPr/>
        </p:nvSpPr>
        <p:spPr>
          <a:xfrm>
            <a:off x="311700" y="20711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queries? Open to Q&amp;A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7"/>
          <p:cNvSpPr txBox="1"/>
          <p:nvPr/>
        </p:nvSpPr>
        <p:spPr>
          <a:xfrm>
            <a:off x="214125" y="2019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6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Agenda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535725" y="848475"/>
            <a:ext cx="64728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SPA?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AJAX?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Traditional Page Lifecycle vs. the SPA Lifecycle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 does the “Single Page” Come in?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Object-oriented Design to the Rescue!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Advantages over MPA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7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 txBox="1"/>
          <p:nvPr/>
        </p:nvSpPr>
        <p:spPr>
          <a:xfrm>
            <a:off x="535725" y="960525"/>
            <a:ext cx="70311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  <a:highlight>
                  <a:srgbClr val="FFFFFF"/>
                </a:highlight>
              </a:rPr>
              <a:t>As you all may know, the content you see in your browser is formed from a combination of HTML, JavaScript, Cascading Style Sheets (CSS), and plugins determined by the required content and functionality.</a:t>
            </a:r>
            <a:endParaRPr sz="1800">
              <a:solidFill>
                <a:srgbClr val="212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62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  <a:highlight>
                  <a:srgbClr val="FFFFFF"/>
                </a:highlight>
              </a:rPr>
              <a:t> A Single-page application (SPA), also known as a single-page interface (SPI), is a web </a:t>
            </a:r>
            <a:r>
              <a:rPr lang="en" sz="1800">
                <a:highlight>
                  <a:srgbClr val="FFFFFF"/>
                </a:highlight>
              </a:rPr>
              <a:t>application</a:t>
            </a:r>
            <a:r>
              <a:rPr lang="en" sz="1800">
                <a:solidFill>
                  <a:srgbClr val="21262D"/>
                </a:solidFill>
                <a:highlight>
                  <a:srgbClr val="FFFFFF"/>
                </a:highlight>
              </a:rPr>
              <a:t> or web</a:t>
            </a:r>
            <a:r>
              <a:rPr lang="en" sz="1800">
                <a:highlight>
                  <a:srgbClr val="FFFFFF"/>
                </a:highlight>
              </a:rPr>
              <a:t>site</a:t>
            </a:r>
            <a:r>
              <a:rPr lang="en" sz="1800">
                <a:solidFill>
                  <a:srgbClr val="21262D"/>
                </a:solidFill>
                <a:highlight>
                  <a:srgbClr val="FFFFFF"/>
                </a:highlight>
              </a:rPr>
              <a:t> that fits on a single web page with the goal of providing a more fluid user experience.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8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History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8"/>
          <p:cNvSpPr txBox="1"/>
          <p:nvPr/>
        </p:nvSpPr>
        <p:spPr>
          <a:xfrm>
            <a:off x="262500" y="778200"/>
            <a:ext cx="8361300" cy="4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the web was born it was originally only hypertext documents linked together. Then there was an introduction of a forms tag which started the “web applications” era.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62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even though the world is slowly moving from browser-based web applications into the mobile domain, there are still two major design patterns that exist for web applications development – multi page web applications (MPA) and single page web applications (SPA).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MPA is a traditional kind of web application. This means that every time the application needs to display the data or submit data back to server it has to request a new page from the server and then render it in the web browser.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 years later the SPA pattern emerged. SPA is essentially an evolution of the MPA+AJAX design pattern, where the only shell page is generated on the server and all UI is rendered by browser JavaScript code.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 requests the markup and data separately, and renders pages directly in browser. We can do this because of the new advanced MVVM JavaScript frameworks emerged like AngularJS , React JS and KnockoutJS.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What is SPA ?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203100" y="763300"/>
            <a:ext cx="83613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Page Application(SPA) is a web application that fits on a single web page with dynamic actions without refreshing the page.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Page Application interactions can be handle without reaching server.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Page Application can improve performance in several ways like loading time, using AJAX, easy to navigate pages etc.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End users will be more comfortable with Single Page Application, It is very easy to navigate to different page and filter content.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many tricks and technique can use to build awesome Single Page Application.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uFill>
                  <a:noFill/>
                </a:uFill>
                <a:hlinkClick r:id="rId3"/>
              </a:rPr>
              <a:t>AngularJS</a:t>
            </a:r>
            <a:r>
              <a:rPr lang="en" sz="1600"/>
              <a:t> is one of the more popular Single Page Application framework among others.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0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What is AJAX ?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0"/>
          <p:cNvSpPr txBox="1"/>
          <p:nvPr/>
        </p:nvSpPr>
        <p:spPr>
          <a:xfrm>
            <a:off x="191225" y="917725"/>
            <a:ext cx="8361300" cy="19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Asynchronous JavaScript and XML(AJAX).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not a programming language.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AJAX is the method of exchanging data and updating in website without refreshing the page.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type="title"/>
          </p:nvPr>
        </p:nvSpPr>
        <p:spPr>
          <a:xfrm>
            <a:off x="86350" y="142550"/>
            <a:ext cx="8478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B3B3B"/>
                </a:solidFill>
              </a:rPr>
              <a:t>The Traditional Page Lifecycle vs. the SPA Lifecycle</a:t>
            </a:r>
            <a:endParaRPr b="0" sz="2600"/>
          </a:p>
        </p:txBody>
      </p:sp>
      <p:pic>
        <p:nvPicPr>
          <p:cNvPr id="710" name="Google Shape;710;p31"/>
          <p:cNvPicPr preferRelativeResize="0"/>
          <p:nvPr/>
        </p:nvPicPr>
        <p:blipFill rotWithShape="1">
          <a:blip r:embed="rId3">
            <a:alphaModFix/>
          </a:blip>
          <a:srcRect b="0" l="0" r="0" t="50127"/>
          <a:stretch/>
        </p:blipFill>
        <p:spPr>
          <a:xfrm>
            <a:off x="4642575" y="1306650"/>
            <a:ext cx="4373401" cy="25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1"/>
          <p:cNvPicPr preferRelativeResize="0"/>
          <p:nvPr/>
        </p:nvPicPr>
        <p:blipFill rotWithShape="1">
          <a:blip r:embed="rId4">
            <a:alphaModFix/>
          </a:blip>
          <a:srcRect b="49594" l="0" r="1322" t="0"/>
          <a:stretch/>
        </p:blipFill>
        <p:spPr>
          <a:xfrm>
            <a:off x="86350" y="1353700"/>
            <a:ext cx="4556225" cy="25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21262D"/>
                </a:solidFill>
                <a:latin typeface="Arial"/>
                <a:ea typeface="Arial"/>
                <a:cs typeface="Arial"/>
                <a:sym typeface="Arial"/>
              </a:rPr>
              <a:t>Where does the “Single Page” Come in?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191225" y="917725"/>
            <a:ext cx="83613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  <a:highlight>
                  <a:srgbClr val="FFFFFF"/>
                </a:highlight>
              </a:rPr>
              <a:t>The core concept behind a Single Page Application is that the browser only uses one URL. </a:t>
            </a:r>
            <a:endParaRPr sz="1800">
              <a:solidFill>
                <a:srgbClr val="212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62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  <a:highlight>
                  <a:srgbClr val="FFFFFF"/>
                </a:highlight>
              </a:rPr>
              <a:t>That means you can bounce around the site, fill out forms, or conduct any normal activity without the location in your browser’s address bar ever changing. </a:t>
            </a:r>
            <a:endParaRPr sz="1800">
              <a:solidFill>
                <a:srgbClr val="212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62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  <a:highlight>
                  <a:srgbClr val="FFFFFF"/>
                </a:highlight>
              </a:rPr>
              <a:t>It’s a simple thing from the user’s perspective, but it has big implications for the programmer.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3"/>
          <p:cNvSpPr txBox="1"/>
          <p:nvPr>
            <p:ph type="title"/>
          </p:nvPr>
        </p:nvSpPr>
        <p:spPr>
          <a:xfrm>
            <a:off x="86360" y="0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21262D"/>
                </a:solidFill>
                <a:latin typeface="Arial"/>
                <a:ea typeface="Arial"/>
                <a:cs typeface="Arial"/>
                <a:sym typeface="Arial"/>
              </a:rPr>
              <a:t>Object-oriented Design to the Rescue!</a:t>
            </a:r>
            <a:endParaRPr b="0" sz="2800">
              <a:solidFill>
                <a:srgbClr val="2126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3"/>
          <p:cNvSpPr txBox="1"/>
          <p:nvPr/>
        </p:nvSpPr>
        <p:spPr>
          <a:xfrm>
            <a:off x="191225" y="917725"/>
            <a:ext cx="83613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</a:rPr>
              <a:t>In SPAs, JavaScript is used to create a mini content organization system within the browser. </a:t>
            </a:r>
            <a:endParaRPr sz="1800">
              <a:solidFill>
                <a:srgbClr val="2126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62D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</a:rPr>
              <a:t>Now the JavaScript on the page is in charge of the HTML and this makes a developer’s life much easier, with a little help from their favorite framework. </a:t>
            </a:r>
            <a:endParaRPr sz="1800">
              <a:solidFill>
                <a:srgbClr val="21262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62D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62D"/>
                </a:solidFill>
              </a:rPr>
              <a:t>Using object-oriented design principles, rich JavaScript architectures can be created to manage the user’s experience with the content instead of playing catch-up to the constant back and forth hand-off between JavaScript and HTML.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