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5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2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0"/>
  </p:normalViewPr>
  <p:slideViewPr>
    <p:cSldViewPr>
      <p:cViewPr varScale="1">
        <p:scale>
          <a:sx n="65" d="100"/>
          <a:sy n="65" d="100"/>
        </p:scale>
        <p:origin x="72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4821" y="893775"/>
            <a:ext cx="38608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582" y="1298859"/>
            <a:ext cx="6212840" cy="408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739A06-26F4-5FAE-6ECD-C61EE3A7E3AD}"/>
              </a:ext>
            </a:extLst>
          </p:cNvPr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A9D06-D79F-4859-B8F9-0B8BDA1FAC2C}"/>
              </a:ext>
            </a:extLst>
          </p:cNvPr>
          <p:cNvSpPr txBox="1"/>
          <p:nvPr/>
        </p:nvSpPr>
        <p:spPr>
          <a:xfrm>
            <a:off x="1828800" y="2743200"/>
            <a:ext cx="1028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Full Stack-Web Development - JS</a:t>
            </a:r>
          </a:p>
          <a:p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  <a:p>
            <a:r>
              <a:rPr lang="en-IN" sz="6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						</a:t>
            </a:r>
            <a:r>
              <a:rPr lang="en-IN" sz="2000" dirty="0">
                <a:solidFill>
                  <a:schemeClr val="bg2"/>
                </a:solidFill>
                <a:latin typeface="Amasis MT Pro Black" panose="020B0604020202020204" pitchFamily="18" charset="0"/>
              </a:rPr>
              <a:t>	-by Sachin </a:t>
            </a:r>
            <a:r>
              <a:rPr lang="en-IN" sz="2000" dirty="0" err="1">
                <a:solidFill>
                  <a:schemeClr val="bg2"/>
                </a:solidFill>
                <a:latin typeface="Amasis MT Pro Black" panose="020B0604020202020204" pitchFamily="18" charset="0"/>
              </a:rPr>
              <a:t>Barpanda</a:t>
            </a:r>
            <a:endParaRPr lang="en-IN" sz="6000" dirty="0">
              <a:solidFill>
                <a:schemeClr val="bg2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More Number Game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console.log(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2) 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 : 1. 10/0=&gt;Infinity -10/0=&gt;?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2. 0/0 =&gt; ?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3.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typeof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=&gt; ?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Math Functions :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PI , E , .sqrt(25) , .min(3,4,1) , .max(4,6,1) 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	 .round(10.5), .floor(10.2) , .ceil(10.2)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Math.random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=&gt; range from (0,1)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Ques(DIY): Use this function to generate number between 22 - 26.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Conditionals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if(conditions) {				{  } -&gt; Block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 if(2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conditions ){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//true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condition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}else{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//all conditions false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Logical Operators : and(&amp;&amp;),  or(||) , not(!)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Relational Operators : != , !== , == , === , &gt; , &lt; , =&lt; , &gt;= 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434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15240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User Input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use prompt to take user input.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let a = prompt(“Entera a number”);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Prompt returns all values in String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have to parse it into our desired datatypes using parse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parseInt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(a) ,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parseFloat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9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Array is a Data Structure.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Ordered data structure.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Heterogenous types of data ( in JS)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[] ; print(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); // it returns object of Array, why?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 Everything inside JS is an Object.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1.Access content in 1d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2.Access content in 2d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3.Access content in 3d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][j][k];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7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 Destructive : Changes in the original array.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 Non Destructive : No changes in the original array.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Methods: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push(x) -&gt; destructive method (adds at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pop() -&gt; destructive method (remove from the end),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unshift(x) -&gt; destructive method (adds at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len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527050" indent="-514350">
              <a:spcBef>
                <a:spcPts val="95"/>
              </a:spcBef>
              <a:buFontTx/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shift() -&gt; destructive method (remove from the start), returns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ele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slice(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returns array = [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, (like substring for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, Non-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splice(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 -&gt; return array = [x],y is size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splice(2,3,’a’,’b’) -&gt; will add ‘a’ and ‘b’ after 2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nd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Array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split(‘/’) : String’s method splits at ‘/’ , returns array.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join(‘/’) : joins the array to a String.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8.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concat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: Joins 2 arrays and strings both.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arr1.concat(arr2); (Non -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9. includes(‘x’) : returns Boolean value.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10.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(‘x’):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retuns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-1(if not present) or integer.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11. reverse() : reverse the array  . (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dest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method)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Note: Arrays are reference type , i.e. change in one array is reflected in another array.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142999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Unordered Data Structure ( Collection of properties)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Non-primitive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Properties  Pair of key and value.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obj = { k:v }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Multiple properties -- let obj2 = {prop1 , prop2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(Everything in JS is an Object)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Accessing data in Objects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Print(obj2.prop1’s key ); // output = prop1’s value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obj2[‘prop1’s key’] ; // output = prop1’s value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because objects are stored as string in memory.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They are pass by reference.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Objects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Carlito"/>
                <a:sym typeface="Wingdings" panose="05000000000000000000" pitchFamily="2" charset="2"/>
              </a:rPr>
              <a:t>Methods : Functions inside the Object is called Methods.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p1: 100,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p2 : 200,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a : function(){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print(this.p1+this.p2); // to access this use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obj.a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return this.p1+this.p2; // it returns undefined if not specified anything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Loops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Loops: for , while , do-while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Task: WAP where num is div by 3 then print ‘kit’ , if num is div by 5 then print ‘kat’. And if num is div by both 3 and 5 then print 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kitkat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**new loops 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for-in : inside object  e.g. let obj = { k1 : v1 , k2 : v2 }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in obj){ print(`${obj[item]}`) }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for-of : inside array , vector , list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-&gt; let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= [‘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a’,’b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’]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for(let item of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){ print(item);}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31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Program that does something when told to do something.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Parts of function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declaration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calling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Parameters of a function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 (); // function call here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function with parameters.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Intro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-made by Brenden </a:t>
            </a:r>
            <a:r>
              <a:rPr lang="en-US" sz="3200" kern="0" dirty="0" err="1">
                <a:latin typeface="Carlito"/>
                <a:cs typeface="Carlito"/>
              </a:rPr>
              <a:t>Eich</a:t>
            </a: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>
                <a:latin typeface="Carlito"/>
                <a:cs typeface="Carlito"/>
              </a:rPr>
              <a:t>Adds Interactivity to website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P.Lang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are of 2 types : Interpreted and Compiled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JS is a Interpreted Programming Language,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i.e. JS is executed line by line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Browser has 2 engines : Layout and JS Engine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Layout Engine : HTML and CSS , JS Engine : JS for interaction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sum(30); 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// function with parameters.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Functions always returns something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print(sum()) ; returns undefined.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return something inside the function to avoid ‘undefined’.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Q : What if we pass only 1 argument.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(o/p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because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NaN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come from -&gt; 30 + undefined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198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Default Parameters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24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sum(20,50);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// here 50 will have more weightage.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Task: Make a grade calculator using parameterized 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functn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{Note : 1+true2 , ‘1’+true1true and 1+‘a’1a}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We can also store an entire function in a variable and It’s called: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1. functional expression 2. first-class function 3.first-class citizen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let a = function sum(num=40){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//some </a:t>
            </a:r>
            <a:r>
              <a:rPr lang="en-US" sz="28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kaam</a:t>
            </a:r>
            <a:endParaRPr lang="en-US" sz="28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2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Functions running behind the scenes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When JS code runs Global Execution Context is created 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GEC has 2 parts :-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    MCP (Memory creation Phase) and CEP(Code Execution Phase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MCP entire function is given memory before it has run.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In CEP the code will be ran line by line.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When a new function is seen in CEP another Execution Context is created and a new MCP and CEP is created inside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7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IIFE-Immediately Invoked Function Expression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Functions are invoked immediately after being declared 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 (func(){})()this last part is where the function is called.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    to pass params : ( sum(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 {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} )(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);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Scope: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 &amp; const Block Scope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var  Functional Scope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EBA3F-0C05-9412-34BB-E7903F7D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5443"/>
              </p:ext>
            </p:extLst>
          </p:nvPr>
        </p:nvGraphicFramePr>
        <p:xfrm>
          <a:off x="6299198" y="3139284"/>
          <a:ext cx="581660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67">
                  <a:extLst>
                    <a:ext uri="{9D8B030D-6E8A-4147-A177-3AD203B41FA5}">
                      <a16:colId xmlns:a16="http://schemas.microsoft.com/office/drawing/2014/main" val="914743963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988215175"/>
                    </a:ext>
                  </a:extLst>
                </a:gridCol>
                <a:gridCol w="1938867">
                  <a:extLst>
                    <a:ext uri="{9D8B030D-6E8A-4147-A177-3AD203B41FA5}">
                      <a16:colId xmlns:a16="http://schemas.microsoft.com/office/drawing/2014/main" val="3260854927"/>
                    </a:ext>
                  </a:extLst>
                </a:gridCol>
              </a:tblGrid>
              <a:tr h="64856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Redeclare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Reassign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66402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Const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518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Let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8015"/>
                  </a:ext>
                </a:extLst>
              </a:tr>
              <a:tr h="657572">
                <a:tc>
                  <a:txBody>
                    <a:bodyPr/>
                    <a:lstStyle/>
                    <a:p>
                      <a:r>
                        <a:rPr lang="en-US" sz="3200" dirty="0"/>
                        <a:t>Var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Yes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Hoisting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39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Consider this example 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print(a);	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var a = 10;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a(){ };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 will give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So, Hoisting is when you can use var or function before declaration.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All let, const , var can perform hoisting.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But if we replace ‘var’ with ‘let’ then error will occur. Because the hoisting of let and const happens in Dead Temporal Zone (DTZ).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It’s between MCP and CEP.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Scope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6298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It is Local Memory + Lexical Environment of Parents.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Lexical Environment of Parent is : Local + Parent’s memory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						</a:t>
            </a: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and it goes on…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So 	In GEC {let and const  Script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 Global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In EC 	 {let and const  Block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	 {var Functional Scope}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Let’s check using following :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x = 20;{				var x = 20;{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y = 30;				  var y = 30;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function b(){			  function b(){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console.log(x);			   console.log(x);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 console.log(y);			   console.log(y);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}					 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b();					  b();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					}</a:t>
            </a:r>
            <a:endParaRPr lang="en-US" sz="3200" kern="0" dirty="0">
              <a:latin typeface="Carlito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Higher Order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16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that operate on other function either by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. taking them as an argument.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	ii. returning them from inside.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 : Try to return a function that is declared inside the first function and print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7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Callback Function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803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Function passed into another function where it is invoked inside that fun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e.g.  	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arg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b(){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print(“something”)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a(b);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here b is callback function if invoked inside the function.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Task: Make a calculate function in which the all mathematical calculations (+,-,/,%,*) is done inside the callback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Practical JS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39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 err="1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forEach</a:t>
            </a: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() : it accepts a callback function and iterate through a list of arrays.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Times New Roman" panose="02020603050405020304" pitchFamily="18" charset="0"/>
                <a:sym typeface="Wingdings" panose="05000000000000000000" pitchFamily="2" charset="2"/>
              </a:rPr>
              <a:t>map()  : it accepts a callback function and can return a array with different value as specified by us.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filter() : it also accepts a callback function and returns a truthy or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falsy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 values.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sort() : Lexicographically sorted by default , then we can pass a callback function and change it’s properties like in </a:t>
            </a:r>
            <a:r>
              <a:rPr lang="en-US" sz="3200" kern="0" dirty="0" err="1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compareTo</a:t>
            </a: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Closure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Function bundled along with the reference to its lexical env.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anything(){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name = ‘x’;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 log(name);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return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anything();//here ‘a’ will have everything including name variable ‘name’ inside it.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52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JS Datatypes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</a:rPr>
              <a:t>Primitive Datatypes (7 types)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String (we don’t have char ‘-’ and “-” is same for now…)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Number (here we don’t have int, float , long)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(true and false)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Undefined  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null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BigInt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Symbol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REPL -&gt; Read Evaluate Print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6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Prototype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506200" cy="5595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is an Object which is used as an fallback Source.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title : “buy something”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 : 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return `buy this ${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this.title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}`;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here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fun.toString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 is an object found inside prototype.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Check Prototype of any object we can use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dender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proto (.__proto__)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arr</a:t>
            </a: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 Array ’s Prototype  Object’s Prototype 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String  String’s Prototype  Object’s Prototype  null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Function  Function’s Prototype  Object’s Prototype  null</a:t>
            </a:r>
          </a:p>
        </p:txBody>
      </p:sp>
    </p:spTree>
    <p:extLst>
      <p:ext uri="{BB962C8B-B14F-4D97-AF65-F5344CB8AC3E}">
        <p14:creationId xmlns:p14="http://schemas.microsoft.com/office/powerpoint/2010/main" val="2447219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Constructor Functions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187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“new” keyword before function call creates a constructor function.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It creates an Object 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function a(){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this.user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“first” ;}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a = new a();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print(a);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We can pass the values in a(val1,val2) too.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To make Prototype use: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a.prototype.getName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function(){log(//name)};</a:t>
            </a:r>
            <a:endParaRPr lang="en-US" sz="32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755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Class Syntax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97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Syntactical Sugar for Constructor Function.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Person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this.a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a;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…;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getName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(){log(`print name`)}//method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prs1 = new Person(2,4,5);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log(prs1.a);log(prs1.b);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Inheritance : Getting existing properties from previous classes.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Person{//default super()}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class Student extends Person{constructor(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a,b,c,d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){super(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d}}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std1 = new Student(2,3,5,6);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log(std1.a);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08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Carlito"/>
                <a:cs typeface="Carlito"/>
              </a:rPr>
              <a:t>This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1429999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Regular invocation</a:t>
            </a:r>
            <a:endParaRPr lang="en-US" sz="44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log(this);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}// this points to windows obj</a:t>
            </a:r>
            <a:endParaRPr lang="en-US" sz="3200" kern="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Method invocation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num : 2;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(){log(this)}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 this points to obj Object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let x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; x();  this points to windows Object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3.Constructor function calling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function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this.x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20;		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}; let obj = new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CreateObj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180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This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685800" y="838200"/>
            <a:ext cx="11429999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Call : Used to call functions from other objects.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a:20,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fn:function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log(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this,a,b,c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obj2 = { a:50 }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(obj2,11,12,31);//50 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2. Apply  : It works same as call except we have to use [] for multiple arguments.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obj.fn.call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(obj2,[21,31,43]);//50 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11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3. Bind : It makes the obj to get fixated on one obj and not change.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obj.fn.bind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(obj); </a:t>
            </a:r>
            <a:r>
              <a:rPr lang="en-US" sz="20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newObj</a:t>
            </a:r>
            <a:r>
              <a:rPr lang="en-US" sz="20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 //will not point to window object</a:t>
            </a:r>
          </a:p>
          <a:p>
            <a:pPr marL="12700">
              <a:spcBef>
                <a:spcPts val="95"/>
              </a:spcBef>
            </a:pPr>
            <a:endParaRPr lang="en-US" sz="1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Arrow Function (=&gt;)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429999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ES6 feature to write function precisely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e.g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let fun = ()=&gt;{//do something}; fun();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In case of arrow function it points to this of previous object 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num : 3,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()=&gt;{log(this);}}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();// window ko point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karega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because of this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let obj = { obj2 : {fn1:function {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()=&gt; {log(this); }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();}}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obj.obj2.fn1(); here this will point to obj2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31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06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There are 2 types of codes :</a:t>
            </a:r>
          </a:p>
          <a:p>
            <a:pPr marL="469900" indent="-457200">
              <a:spcBef>
                <a:spcPts val="95"/>
              </a:spcBef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Blocking Code : Block the flow of Program  Read File in 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Non Blocking Code : Don’t Block the execution  Read File in Async</a:t>
            </a:r>
          </a:p>
          <a:p>
            <a:pPr marL="469900" indent="-457200">
              <a:spcBef>
                <a:spcPts val="95"/>
              </a:spcBef>
              <a:buFontTx/>
              <a:buAutoNum type="arabicPeriod"/>
            </a:pPr>
            <a:endParaRPr lang="en-US" sz="2800" kern="0" dirty="0"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JS standalone is not used anywhere.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is called 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Register callback keeps the record of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these calls.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kern="0" dirty="0" err="1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taskQueue</a:t>
            </a: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keeps the tasks and adds it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to the call stack.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‘promise’ is a new async function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which has high priority queue in it.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D8DC-5A79-0F9A-6F2B-992AF9158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9260" r="7282" b="1852"/>
          <a:stretch/>
        </p:blipFill>
        <p:spPr>
          <a:xfrm>
            <a:off x="6553200" y="2743200"/>
            <a:ext cx="55626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2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Async JavaScript Fundamentals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Examples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},2000);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clear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setInterval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(function(){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log(“do something”,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Date.now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());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},1000);</a:t>
            </a:r>
          </a:p>
          <a:p>
            <a:pPr marL="12700">
              <a:spcBef>
                <a:spcPts val="95"/>
              </a:spcBef>
            </a:pPr>
            <a:endParaRPr lang="en-US" sz="2400" kern="0" dirty="0">
              <a:latin typeface="Consolas" panose="020B0609020204030204" pitchFamily="49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//by providing reference 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const 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= function(){ log(“doing it in ref”); }</a:t>
            </a:r>
          </a:p>
          <a:p>
            <a:pPr marL="12700">
              <a:spcBef>
                <a:spcPts val="95"/>
              </a:spcBef>
            </a:pP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setTimeout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kern="0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newFun</a:t>
            </a:r>
            <a:r>
              <a:rPr lang="en-US" sz="2400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);</a:t>
            </a:r>
            <a:r>
              <a:rPr lang="en-US" sz="2400" b="1" kern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//don’t call the function, only provide its ref.</a:t>
            </a:r>
          </a:p>
        </p:txBody>
      </p:sp>
    </p:spTree>
    <p:extLst>
      <p:ext uri="{BB962C8B-B14F-4D97-AF65-F5344CB8AC3E}">
        <p14:creationId xmlns:p14="http://schemas.microsoft.com/office/powerpoint/2010/main" val="72019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718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-&gt; HTML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Object -&gt; JS Object 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Model -&gt; to manipulate</a:t>
            </a: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5 types of Selectors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1.getElementsByTagName(‘h1’)-&gt;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i.e. array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we can loop through them and apply style to them 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for(let item of 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arr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){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	</a:t>
            </a:r>
            <a:r>
              <a:rPr lang="en-US" sz="2000" kern="0" dirty="0" err="1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item.style.color</a:t>
            </a: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 = ‘red’;</a:t>
            </a:r>
          </a:p>
          <a:p>
            <a:pPr marL="12700">
              <a:spcBef>
                <a:spcPts val="95"/>
              </a:spcBef>
            </a:pPr>
            <a:r>
              <a:rPr lang="en-US" sz="2000" kern="0" dirty="0">
                <a:latin typeface="Consolas" panose="020B0609020204030204" pitchFamily="49" charset="0"/>
                <a:cs typeface="Calibri Light" panose="020F0302020204030204" pitchFamily="34" charset="0"/>
                <a:sym typeface="Wingdings" panose="05000000000000000000" pitchFamily="2" charset="2"/>
              </a:rPr>
              <a:t>	}</a:t>
            </a:r>
          </a:p>
          <a:p>
            <a:pPr marL="12700">
              <a:spcBef>
                <a:spcPts val="95"/>
              </a:spcBef>
            </a:pPr>
            <a:endParaRPr lang="en-US" sz="2000" kern="0" dirty="0">
              <a:latin typeface="Consolas" panose="020B0609020204030204" pitchFamily="49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getElementByID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getElementByClassName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HTMLCollection</a:t>
            </a: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35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DOM(</a:t>
            </a:r>
            <a:r>
              <a:rPr lang="en-US" sz="36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Document Object Model</a:t>
            </a:r>
            <a:r>
              <a:rPr lang="en-US" sz="3400" dirty="0">
                <a:latin typeface="+mj-lt"/>
                <a:cs typeface="Carlito"/>
              </a:rPr>
              <a:t>)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single element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It takes class(.x) , id(#x)  and tag(x) as argument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querySelectorAll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(‘h1’)-&gt; returns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Nodelist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Propeties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of HTML (Like Setter and Getter)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1.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innerText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2.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textContent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gives text inside that tag, cannot apply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css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in it.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3. </a:t>
            </a:r>
            <a:r>
              <a:rPr lang="en-US" sz="32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innerHTML</a:t>
            </a:r>
            <a:r>
              <a:rPr lang="en-US" sz="32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 -&gt; returns text + tags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048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885" y="457200"/>
            <a:ext cx="44713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Variables in JS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It is declared using : Let (for now)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Rules : 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Cannot start with a number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Can use any alphabet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spaces in between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 Keywords can be used</a:t>
            </a:r>
          </a:p>
          <a:p>
            <a:pPr marL="527050" indent="-514350">
              <a:spcBef>
                <a:spcPts val="95"/>
              </a:spcBef>
              <a:buAutoNum type="arabicPeriod"/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only ‘_’ and ‘$’ is allowed in symbols.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30408-D5F3-0EAC-272D-D9465CD5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34" y="1169522"/>
            <a:ext cx="4884466" cy="29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871" y="-36871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3048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dirty="0">
                <a:latin typeface="+mj-lt"/>
                <a:cs typeface="Carlito"/>
              </a:rPr>
              <a:t>Attribute Manipulator</a:t>
            </a:r>
            <a:endParaRPr sz="3400" dirty="0">
              <a:latin typeface="+mj-lt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11621728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Helps in manipulating attribute inside HTML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getAttribute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’) -&gt; to fetch attribute data from tag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setAttribute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(‘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href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, ‘www.something.com’);</a:t>
            </a:r>
          </a:p>
          <a:p>
            <a:pPr marL="469900" indent="-457200">
              <a:spcBef>
                <a:spcPts val="95"/>
              </a:spcBef>
              <a:buFont typeface="Wingdings" panose="05000000000000000000" pitchFamily="2" charset="2"/>
              <a:buChar char="à"/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Task: Make a slider using ‘</a:t>
            </a:r>
            <a:r>
              <a:rPr lang="en-US" sz="2800" kern="0" dirty="0" err="1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setInterval</a:t>
            </a:r>
            <a:r>
              <a:rPr lang="en-US" sz="2800" kern="0" dirty="0">
                <a:latin typeface="+mn-lt"/>
                <a:cs typeface="Calibri Light" panose="020F0302020204030204" pitchFamily="34" charset="0"/>
                <a:sym typeface="Wingdings" panose="05000000000000000000" pitchFamily="2" charset="2"/>
              </a:rPr>
              <a:t>’ and attribute manipulator, which changes image in 2 seconds.</a:t>
            </a:r>
          </a:p>
          <a:p>
            <a:pPr marL="12700">
              <a:spcBef>
                <a:spcPts val="95"/>
              </a:spcBef>
            </a:pPr>
            <a:endParaRPr lang="en-US" sz="2800" kern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endParaRPr lang="en-US" sz="2800" kern="0" dirty="0">
              <a:latin typeface="+mn-lt"/>
              <a:cs typeface="Calibri Light" panose="020F03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80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Ways of Declaring Variables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4041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1.Normal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2.Camel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3.Snake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first_name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= ‘-’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4.Kebab Case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first-name = ‘-’ (only supported by CSS)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 of ‘\’ : 1.Used to write ‘s inside String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2.\n for new line -&gt; inside file of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js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Backticks ( ` ) String Template	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295400"/>
            <a:ext cx="11283579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Useful in writing string .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e.g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let s = `hi there ${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firstName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} this side`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u="sng" kern="0" dirty="0">
                <a:latin typeface="Carlito"/>
                <a:cs typeface="Carlito"/>
                <a:sym typeface="Wingdings" panose="05000000000000000000" pitchFamily="2" charset="2"/>
              </a:rPr>
              <a:t>Number :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We can use add (+), multiply (*),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divide(/) (can also give floating point num),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modulus (%) , pow (**).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Max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Number.MAX_SAFE_INTEGER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Min Num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Number.MIN_SAFE_INTEGER</a:t>
            </a: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57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Q: let str = ‘Hi this is JS’ , str[5] = ?;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H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    t  h is is JS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idx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-&gt;0 1 2 3 4…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dynamically typed -&gt; variable type is understood in run-time.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statically typed -&gt;  variable type is understood in compiled-time.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So , JS is a interpreted , weakly typed , dynamically typed PL.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Now if console.log(str[100])-&gt; undefined.//something it can’t define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When no value is given to ‘let‘ it returns undefined.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e.g. let name; console.log(name);//undefined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60625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1.substr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 -&gt; 5 is size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(-5,5) -&gt; starts from last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2.substring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(2)-&gt; removes portion from first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(2,5)-&gt; 5 is the ending index.(not included)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(5,2)-&gt; it swaps to (2,5).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str.substring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(-5,2)-&gt; it makes -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ve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to 0.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3.indexOf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(‘a’). -&gt; returns number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str.indexOf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(‘a’,2). -&gt; starts from index 2 then returns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(DIY Ques: try getting the 3</a:t>
            </a:r>
            <a:r>
              <a:rPr lang="en-US" sz="3200" kern="0" baseline="30000" dirty="0">
                <a:latin typeface="Carlito"/>
                <a:cs typeface="Carlito"/>
                <a:sym typeface="Wingdings" panose="05000000000000000000" pitchFamily="2" charset="2"/>
              </a:rPr>
              <a:t>rd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 a).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4.replace 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only replace first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	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str.replaceAll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(‘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a’,’m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’) -&gt; replaces 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4199"/>
            <a:ext cx="12191999" cy="711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485" y="457200"/>
            <a:ext cx="896711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>
                <a:solidFill>
                  <a:srgbClr val="FFFFFF"/>
                </a:solidFill>
                <a:latin typeface="Carlito"/>
                <a:cs typeface="Carlito"/>
              </a:rPr>
              <a:t>String Methods</a:t>
            </a:r>
            <a:endParaRPr sz="3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16083" y="262127"/>
            <a:ext cx="19766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ED9D45B-4B0D-FC76-3A8C-E89F6CD72254}"/>
              </a:ext>
            </a:extLst>
          </p:cNvPr>
          <p:cNvSpPr txBox="1">
            <a:spLocks/>
          </p:cNvSpPr>
          <p:nvPr/>
        </p:nvSpPr>
        <p:spPr>
          <a:xfrm>
            <a:off x="762000" y="1143000"/>
            <a:ext cx="11283579" cy="5544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000" b="0" i="0">
                <a:solidFill>
                  <a:srgbClr val="E7E6E6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5. repeat : 	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str.repeat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(3)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6.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str.toUpperCase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  ,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str.toLowerCase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7. trim: </a:t>
            </a:r>
            <a:r>
              <a:rPr lang="en-US" sz="3200" kern="0" dirty="0" err="1">
                <a:latin typeface="Carlito"/>
                <a:cs typeface="Carlito"/>
                <a:sym typeface="Wingdings" panose="05000000000000000000" pitchFamily="2" charset="2"/>
              </a:rPr>
              <a:t>str.trim</a:t>
            </a: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(); //removes starting and ending whitespace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Boolean </a:t>
            </a:r>
          </a:p>
          <a:p>
            <a:pPr marL="12700">
              <a:spcBef>
                <a:spcPts val="95"/>
              </a:spcBef>
            </a:pPr>
            <a:endParaRPr lang="en-US" sz="3200" kern="0" dirty="0">
              <a:latin typeface="Carlito"/>
              <a:cs typeface="Carlito"/>
              <a:sym typeface="Wingdings" panose="05000000000000000000" pitchFamily="2" charset="2"/>
            </a:endParaRP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 -&gt; general equality 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=== -&gt; strict equality</a:t>
            </a:r>
          </a:p>
          <a:p>
            <a:pPr marL="12700">
              <a:spcBef>
                <a:spcPts val="95"/>
              </a:spcBef>
            </a:pPr>
            <a:r>
              <a:rPr lang="en-US" sz="3200" kern="0" dirty="0">
                <a:latin typeface="Carlito"/>
                <a:cs typeface="Carlito"/>
                <a:sym typeface="Wingdings" panose="05000000000000000000" pitchFamily="2" charset="2"/>
              </a:rPr>
              <a:t>Ques: 1==1 , 1===1, 1==‘1’, 1==true, 1===true, ‘1’==true , 	‘true’==true, “ ”==0,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8796-F632-00B4-E484-CA738D260150}"/>
              </a:ext>
            </a:extLst>
          </p:cNvPr>
          <p:cNvSpPr txBox="1"/>
          <p:nvPr/>
        </p:nvSpPr>
        <p:spPr>
          <a:xfrm>
            <a:off x="685800" y="4323186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6E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75544</TotalTime>
  <Words>3558</Words>
  <Application>Microsoft Office PowerPoint</Application>
  <PresentationFormat>Widescreen</PresentationFormat>
  <Paragraphs>470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Amasis MT Pro Black</vt:lpstr>
      <vt:lpstr>Calibri</vt:lpstr>
      <vt:lpstr>Carlito</vt:lpstr>
      <vt:lpstr>Consolas</vt:lpstr>
      <vt:lpstr>Trebuchet MS</vt:lpstr>
      <vt:lpstr>Wingdings</vt:lpstr>
      <vt:lpstr>Office Theme</vt:lpstr>
      <vt:lpstr>PowerPoint Presentation</vt:lpstr>
      <vt:lpstr>JS Intro</vt:lpstr>
      <vt:lpstr>JS Datatypes</vt:lpstr>
      <vt:lpstr>Variables in JS</vt:lpstr>
      <vt:lpstr>Ways of Declaring Variables</vt:lpstr>
      <vt:lpstr>Backticks ( ` ) String Template </vt:lpstr>
      <vt:lpstr>Strings</vt:lpstr>
      <vt:lpstr>String Methods</vt:lpstr>
      <vt:lpstr>String Methods</vt:lpstr>
      <vt:lpstr>More Number Game</vt:lpstr>
      <vt:lpstr>Conditionals</vt:lpstr>
      <vt:lpstr>User Input</vt:lpstr>
      <vt:lpstr>Array</vt:lpstr>
      <vt:lpstr>Array Methods</vt:lpstr>
      <vt:lpstr>Array Methods</vt:lpstr>
      <vt:lpstr>Objects</vt:lpstr>
      <vt:lpstr>Objects</vt:lpstr>
      <vt:lpstr>Loops</vt:lpstr>
      <vt:lpstr>Functions</vt:lpstr>
      <vt:lpstr>Functions</vt:lpstr>
      <vt:lpstr>Functions</vt:lpstr>
      <vt:lpstr>Functions running behind the scenes</vt:lpstr>
      <vt:lpstr>IIFE-Immediately Invoked Function Expression</vt:lpstr>
      <vt:lpstr>Hoisting</vt:lpstr>
      <vt:lpstr>Scope</vt:lpstr>
      <vt:lpstr>Higher Order Function</vt:lpstr>
      <vt:lpstr>Callback Function</vt:lpstr>
      <vt:lpstr>Practical JS Methods</vt:lpstr>
      <vt:lpstr>Closure</vt:lpstr>
      <vt:lpstr>Prototype</vt:lpstr>
      <vt:lpstr>Constructor Functions</vt:lpstr>
      <vt:lpstr>Class Syntax</vt:lpstr>
      <vt:lpstr>This</vt:lpstr>
      <vt:lpstr>This</vt:lpstr>
      <vt:lpstr>Arrow Function (=&gt;)</vt:lpstr>
      <vt:lpstr>Async JavaScript Fundamentals</vt:lpstr>
      <vt:lpstr>Async JavaScript Fundamentals</vt:lpstr>
      <vt:lpstr>DOM(Document Object Model)</vt:lpstr>
      <vt:lpstr>DOM(Document Object Model)</vt:lpstr>
      <vt:lpstr>Attribute Manipulator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DELL</cp:lastModifiedBy>
  <cp:revision>120</cp:revision>
  <dcterms:created xsi:type="dcterms:W3CDTF">2022-02-16T20:23:17Z</dcterms:created>
  <dcterms:modified xsi:type="dcterms:W3CDTF">2023-11-28T10:09:47Z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2022-02-16T00:00:00Z</vt:filetime>
  </property>
</Properties>
</file>