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5" r:id="rId2"/>
    <p:sldId id="380" r:id="rId3"/>
    <p:sldId id="346" r:id="rId4"/>
    <p:sldId id="347" r:id="rId5"/>
    <p:sldId id="348" r:id="rId6"/>
    <p:sldId id="351" r:id="rId7"/>
    <p:sldId id="350" r:id="rId8"/>
    <p:sldId id="352" r:id="rId9"/>
    <p:sldId id="349" r:id="rId10"/>
    <p:sldId id="353" r:id="rId11"/>
    <p:sldId id="354" r:id="rId12"/>
    <p:sldId id="355" r:id="rId13"/>
    <p:sldId id="356" r:id="rId14"/>
    <p:sldId id="357" r:id="rId15"/>
    <p:sldId id="358" r:id="rId16"/>
    <p:sldId id="360" r:id="rId17"/>
    <p:sldId id="359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1" r:id="rId3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710"/>
  </p:normalViewPr>
  <p:slideViewPr>
    <p:cSldViewPr>
      <p:cViewPr varScale="1">
        <p:scale>
          <a:sx n="61" d="100"/>
          <a:sy n="61" d="100"/>
        </p:scale>
        <p:origin x="867" y="2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4821" y="893775"/>
            <a:ext cx="386080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4582" y="1298859"/>
            <a:ext cx="6212840" cy="408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3739A06-26F4-5FAE-6ECD-C61EE3A7E3AD}"/>
              </a:ext>
            </a:extLst>
          </p:cNvPr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A9D06-D79F-4859-B8F9-0B8BDA1FAC2C}"/>
              </a:ext>
            </a:extLst>
          </p:cNvPr>
          <p:cNvSpPr txBox="1"/>
          <p:nvPr/>
        </p:nvSpPr>
        <p:spPr>
          <a:xfrm>
            <a:off x="1828800" y="2743200"/>
            <a:ext cx="9027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Full Stack-Web Development - CSS</a:t>
            </a:r>
          </a:p>
        </p:txBody>
      </p:sp>
    </p:spTree>
    <p:extLst>
      <p:ext uri="{BB962C8B-B14F-4D97-AF65-F5344CB8AC3E}">
        <p14:creationId xmlns:p14="http://schemas.microsoft.com/office/powerpoint/2010/main" val="392117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219200"/>
            <a:ext cx="79765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Advance Selectors (categorize to 4 types)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</a:rPr>
              <a:t>Combinators</a:t>
            </a: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</a:rPr>
              <a:t>Pseudo Classes</a:t>
            </a: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</a:rPr>
              <a:t>Structural Pseudo classes</a:t>
            </a: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</a:rPr>
              <a:t>String Matching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7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219200"/>
            <a:ext cx="79765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HTML is the root element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Here,</a:t>
            </a:r>
          </a:p>
          <a:p>
            <a:r>
              <a:rPr lang="en-US" sz="3200" dirty="0">
                <a:solidFill>
                  <a:schemeClr val="bg1"/>
                </a:solidFill>
              </a:rPr>
              <a:t>-&gt;p tags are the descendent of </a:t>
            </a:r>
          </a:p>
          <a:p>
            <a:r>
              <a:rPr lang="en-US" sz="3200" dirty="0">
                <a:solidFill>
                  <a:schemeClr val="bg1"/>
                </a:solidFill>
              </a:rPr>
              <a:t>Body.</a:t>
            </a:r>
          </a:p>
          <a:p>
            <a:r>
              <a:rPr lang="en-US" sz="3200" dirty="0">
                <a:solidFill>
                  <a:schemeClr val="bg1"/>
                </a:solidFill>
              </a:rPr>
              <a:t>-&gt;And sibling among themselves.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-&gt;</a:t>
            </a:r>
            <a:r>
              <a:rPr lang="en-US" sz="3200" dirty="0" err="1">
                <a:solidFill>
                  <a:schemeClr val="bg1"/>
                </a:solidFill>
              </a:rPr>
              <a:t>strong,b,em</a:t>
            </a:r>
            <a:r>
              <a:rPr lang="en-US" sz="3200" dirty="0">
                <a:solidFill>
                  <a:schemeClr val="bg1"/>
                </a:solidFill>
              </a:rPr>
              <a:t> are also descendants</a:t>
            </a:r>
          </a:p>
          <a:p>
            <a:r>
              <a:rPr lang="en-US" sz="3200" dirty="0">
                <a:solidFill>
                  <a:schemeClr val="bg1"/>
                </a:solidFill>
              </a:rPr>
              <a:t>of body.</a:t>
            </a:r>
          </a:p>
          <a:p>
            <a:r>
              <a:rPr lang="en-US" sz="3200" dirty="0">
                <a:solidFill>
                  <a:schemeClr val="bg1"/>
                </a:solidFill>
              </a:rPr>
              <a:t>-&gt;</a:t>
            </a:r>
            <a:r>
              <a:rPr lang="en-US" sz="3200" dirty="0" err="1">
                <a:solidFill>
                  <a:schemeClr val="bg1"/>
                </a:solidFill>
              </a:rPr>
              <a:t>strong,code,sup,sub</a:t>
            </a:r>
            <a:r>
              <a:rPr lang="en-US" sz="3200" dirty="0">
                <a:solidFill>
                  <a:schemeClr val="bg1"/>
                </a:solidFill>
              </a:rPr>
              <a:t> are general </a:t>
            </a:r>
          </a:p>
          <a:p>
            <a:r>
              <a:rPr lang="en-US" sz="3200" dirty="0">
                <a:solidFill>
                  <a:schemeClr val="bg1"/>
                </a:solidFill>
              </a:rPr>
              <a:t>siblings.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27295-168A-CD36-46E9-70BC62EEA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461" y="1676399"/>
            <a:ext cx="5774706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5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219200"/>
            <a:ext cx="94243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Advance Selectors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Combinators : Combination of 2 things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. Descendants</a:t>
            </a:r>
          </a:p>
          <a:p>
            <a:r>
              <a:rPr lang="en-US" sz="3200" dirty="0">
                <a:solidFill>
                  <a:schemeClr val="bg1"/>
                </a:solidFill>
              </a:rPr>
              <a:t>-&gt; a ‘space’ in between them means a descendent.</a:t>
            </a:r>
          </a:p>
          <a:p>
            <a:r>
              <a:rPr lang="en-US" sz="3200" dirty="0">
                <a:solidFill>
                  <a:schemeClr val="bg1"/>
                </a:solidFill>
              </a:rPr>
              <a:t>-&gt; it works on any level.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ii. Child</a:t>
            </a:r>
          </a:p>
          <a:p>
            <a:r>
              <a:rPr lang="en-US" sz="3200" dirty="0">
                <a:solidFill>
                  <a:schemeClr val="bg1"/>
                </a:solidFill>
              </a:rPr>
              <a:t>-&gt; we have to use ‘&gt;’ to denote child selector.</a:t>
            </a:r>
          </a:p>
          <a:p>
            <a:r>
              <a:rPr lang="en-US" sz="3200" dirty="0">
                <a:solidFill>
                  <a:schemeClr val="bg1"/>
                </a:solidFill>
              </a:rPr>
              <a:t>-&gt; it do not work on all level.</a:t>
            </a:r>
          </a:p>
        </p:txBody>
      </p:sp>
    </p:spTree>
    <p:extLst>
      <p:ext uri="{BB962C8B-B14F-4D97-AF65-F5344CB8AC3E}">
        <p14:creationId xmlns:p14="http://schemas.microsoft.com/office/powerpoint/2010/main" val="275531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219200"/>
            <a:ext cx="96529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Combinators</a:t>
            </a:r>
          </a:p>
          <a:p>
            <a:r>
              <a:rPr lang="en-US" sz="3200" dirty="0">
                <a:solidFill>
                  <a:schemeClr val="bg1"/>
                </a:solidFill>
              </a:rPr>
              <a:t>iii. Adjacent Sibling</a:t>
            </a:r>
          </a:p>
          <a:p>
            <a:r>
              <a:rPr lang="en-US" sz="3200" dirty="0">
                <a:solidFill>
                  <a:schemeClr val="bg1"/>
                </a:solidFill>
              </a:rPr>
              <a:t>-&gt; it is denoted via ‘+’</a:t>
            </a:r>
          </a:p>
          <a:p>
            <a:r>
              <a:rPr lang="en-US" sz="3200" dirty="0">
                <a:solidFill>
                  <a:schemeClr val="bg1"/>
                </a:solidFill>
              </a:rPr>
              <a:t>-&gt; only one tag is selected that comes after element.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iv. General Sibling</a:t>
            </a:r>
          </a:p>
          <a:p>
            <a:r>
              <a:rPr lang="en-US" sz="3200" dirty="0">
                <a:solidFill>
                  <a:schemeClr val="bg1"/>
                </a:solidFill>
              </a:rPr>
              <a:t>-&gt; it is denoted via ‘~’(Tilde)</a:t>
            </a:r>
          </a:p>
          <a:p>
            <a:r>
              <a:rPr lang="en-US" sz="3200" dirty="0">
                <a:solidFill>
                  <a:schemeClr val="bg1"/>
                </a:solidFill>
              </a:rPr>
              <a:t>-&gt; all the tag is selected that comes after element.</a:t>
            </a:r>
          </a:p>
        </p:txBody>
      </p:sp>
    </p:spTree>
    <p:extLst>
      <p:ext uri="{BB962C8B-B14F-4D97-AF65-F5344CB8AC3E}">
        <p14:creationId xmlns:p14="http://schemas.microsoft.com/office/powerpoint/2010/main" val="2565259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219200"/>
            <a:ext cx="9424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Advance Selectors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Pseudo Classes</a:t>
            </a: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</a:rPr>
              <a:t>:hover</a:t>
            </a: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</a:rPr>
              <a:t>:active</a:t>
            </a: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</a:rPr>
              <a:t>:visited</a:t>
            </a: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</a:rPr>
              <a:t>:nth of the type(</a:t>
            </a:r>
            <a:r>
              <a:rPr lang="en-US" sz="3200" dirty="0" err="1">
                <a:solidFill>
                  <a:schemeClr val="bg1"/>
                </a:solidFill>
              </a:rPr>
              <a:t>odd,even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</a:rPr>
              <a:t>:</a:t>
            </a:r>
            <a:r>
              <a:rPr lang="en-US" sz="3200" dirty="0" err="1">
                <a:solidFill>
                  <a:schemeClr val="bg1"/>
                </a:solidFill>
              </a:rPr>
              <a:t>first-child,:last-child</a:t>
            </a:r>
            <a:endParaRPr lang="en-US" sz="3200" dirty="0">
              <a:solidFill>
                <a:schemeClr val="bg1"/>
              </a:solidFill>
            </a:endParaRP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</a:rPr>
              <a:t>:focus</a:t>
            </a:r>
          </a:p>
        </p:txBody>
      </p:sp>
    </p:spTree>
    <p:extLst>
      <p:ext uri="{BB962C8B-B14F-4D97-AF65-F5344CB8AC3E}">
        <p14:creationId xmlns:p14="http://schemas.microsoft.com/office/powerpoint/2010/main" val="206746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219200"/>
            <a:ext cx="94243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nth of the type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:nth-of-type(</a:t>
            </a:r>
            <a:r>
              <a:rPr lang="en-US" sz="3200" dirty="0" err="1">
                <a:solidFill>
                  <a:schemeClr val="bg1"/>
                </a:solidFill>
              </a:rPr>
              <a:t>an+b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an+b</a:t>
            </a:r>
            <a:r>
              <a:rPr lang="en-US" sz="3200" dirty="0">
                <a:solidFill>
                  <a:schemeClr val="bg1"/>
                </a:solidFill>
              </a:rPr>
              <a:t>-&gt;cycle formula</a:t>
            </a:r>
          </a:p>
          <a:p>
            <a:r>
              <a:rPr lang="en-US" sz="3200" dirty="0">
                <a:solidFill>
                  <a:schemeClr val="bg1"/>
                </a:solidFill>
              </a:rPr>
              <a:t>an-&gt; intervals</a:t>
            </a:r>
          </a:p>
          <a:p>
            <a:r>
              <a:rPr lang="en-US" sz="3200" dirty="0">
                <a:solidFill>
                  <a:schemeClr val="bg1"/>
                </a:solidFill>
              </a:rPr>
              <a:t>b-&gt; offset</a:t>
            </a:r>
          </a:p>
        </p:txBody>
      </p:sp>
    </p:spTree>
    <p:extLst>
      <p:ext uri="{BB962C8B-B14F-4D97-AF65-F5344CB8AC3E}">
        <p14:creationId xmlns:p14="http://schemas.microsoft.com/office/powerpoint/2010/main" val="271565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789254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Pseudo Elements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600200"/>
            <a:ext cx="79765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+mj-lt"/>
              </a:rPr>
              <a:t>A CSS pseudo-element is used to style specified parts of an element.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-&gt; It doesn’t work on inline elements.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p::first-letter</a:t>
            </a: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p::first-line</a:t>
            </a: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::after        (don’t affect inline elements)</a:t>
            </a: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::before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+mj-lt"/>
              </a:rPr>
              <a:t>Css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-property : content: ‘\1F4F1’ (CSS Unicode) 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DCF9BE3-EB9B-5376-0E47-3BAD3B710AC0}"/>
              </a:ext>
            </a:extLst>
          </p:cNvPr>
          <p:cNvSpPr/>
          <p:nvPr/>
        </p:nvSpPr>
        <p:spPr>
          <a:xfrm>
            <a:off x="2971800" y="4648200"/>
            <a:ext cx="304800" cy="762000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632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789254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String Matching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600200"/>
            <a:ext cx="79765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1.Starts with : ^=</a:t>
            </a:r>
          </a:p>
          <a:p>
            <a:r>
              <a:rPr lang="en-US" sz="3200" dirty="0" err="1">
                <a:solidFill>
                  <a:schemeClr val="bg1"/>
                </a:solidFill>
                <a:latin typeface="+mj-lt"/>
              </a:rPr>
              <a:t>Eg.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a[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href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^= “https”]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2.Ends with : $=</a:t>
            </a:r>
          </a:p>
          <a:p>
            <a:r>
              <a:rPr lang="en-US" sz="3200" dirty="0" err="1">
                <a:solidFill>
                  <a:schemeClr val="bg1"/>
                </a:solidFill>
                <a:latin typeface="+mj-lt"/>
              </a:rPr>
              <a:t>Eg.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a[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href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$= “com”]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3.Present anywhere : *=</a:t>
            </a:r>
          </a:p>
          <a:p>
            <a:r>
              <a:rPr lang="en-US" sz="3200" dirty="0" err="1">
                <a:solidFill>
                  <a:schemeClr val="bg1"/>
                </a:solidFill>
                <a:latin typeface="+mj-lt"/>
              </a:rPr>
              <a:t>Eg.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a[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href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*= “google”]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3238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789254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Inheritance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524000"/>
            <a:ext cx="95005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Child adapt properties of parents.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Works on : color, font-size, background-color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Doesn’t works on : border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Colors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Primary Colors : R G B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How many colors are there?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R G B takes -&gt; 1byte -&gt;8bits 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Thus we have =&gt; 2</a:t>
            </a:r>
            <a:r>
              <a:rPr lang="en-US" sz="3200" baseline="30000" dirty="0">
                <a:solidFill>
                  <a:schemeClr val="bg1"/>
                </a:solidFill>
                <a:latin typeface="+mj-lt"/>
              </a:rPr>
              <a:t>8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* 2</a:t>
            </a:r>
            <a:r>
              <a:rPr lang="en-US" sz="3200" baseline="30000" dirty="0">
                <a:solidFill>
                  <a:schemeClr val="bg1"/>
                </a:solidFill>
                <a:latin typeface="+mj-lt"/>
              </a:rPr>
              <a:t>8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* 2</a:t>
            </a:r>
            <a:r>
              <a:rPr lang="en-US" sz="3200" baseline="30000" dirty="0">
                <a:solidFill>
                  <a:schemeClr val="bg1"/>
                </a:solidFill>
                <a:latin typeface="+mj-lt"/>
              </a:rPr>
              <a:t>8 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=  16Million Colors</a:t>
            </a:r>
          </a:p>
        </p:txBody>
      </p:sp>
    </p:spTree>
    <p:extLst>
      <p:ext uri="{BB962C8B-B14F-4D97-AF65-F5344CB8AC3E}">
        <p14:creationId xmlns:p14="http://schemas.microsoft.com/office/powerpoint/2010/main" val="327892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789254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Colors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447800"/>
            <a:ext cx="95005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Ways of Declaration of colors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Hexadecimal: R G B #(0-f, 0-f) ,(0-f ,0-f) ,(0-f ,0-f)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RGB : rgb(0-255, 0-255, 0-255)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RGBA : rgba(0-255, 0-255, 0-255 , 0-1)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Explore more colors scheme for your projects.</a:t>
            </a:r>
          </a:p>
          <a:p>
            <a:pPr marL="514350" indent="-514350">
              <a:buAutoNum type="arabicPeriod"/>
            </a:pPr>
            <a:endParaRPr lang="en-US" sz="3200" dirty="0">
              <a:solidFill>
                <a:schemeClr val="bg1"/>
              </a:solidFill>
              <a:latin typeface="+mj-lt"/>
            </a:endParaRP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733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789254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CSS Intro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90D76-3410-4D8F-2E72-AE90D5221FDD}"/>
              </a:ext>
            </a:extLst>
          </p:cNvPr>
          <p:cNvSpPr txBox="1"/>
          <p:nvPr/>
        </p:nvSpPr>
        <p:spPr>
          <a:xfrm>
            <a:off x="762000" y="4151055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Inline </a:t>
            </a:r>
            <a:r>
              <a:rPr lang="en-US" sz="4000" dirty="0" err="1">
                <a:solidFill>
                  <a:schemeClr val="bg1"/>
                </a:solidFill>
              </a:rPr>
              <a:t>css</a:t>
            </a:r>
            <a:r>
              <a:rPr lang="en-US" sz="4000" dirty="0">
                <a:solidFill>
                  <a:schemeClr val="bg1"/>
                </a:solidFill>
              </a:rPr>
              <a:t> : property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key : value pair is used.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e.g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color:violet</a:t>
            </a:r>
            <a:r>
              <a:rPr lang="en-US" sz="4000" dirty="0">
                <a:solidFill>
                  <a:schemeClr val="bg1"/>
                </a:solidFill>
              </a:rPr>
              <a:t>, border:2px solid red</a:t>
            </a:r>
          </a:p>
          <a:p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908420" y="1676400"/>
            <a:ext cx="8692780" cy="21435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400" b="1" kern="0" spc="-5" dirty="0">
                <a:solidFill>
                  <a:srgbClr val="FFFFFF"/>
                </a:solidFill>
                <a:latin typeface="Carlito"/>
                <a:cs typeface="Carlito"/>
              </a:rPr>
              <a:t>3 Ways of Declaration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400" b="1" kern="0" spc="-5" dirty="0">
                <a:solidFill>
                  <a:srgbClr val="FFFFFF"/>
                </a:solidFill>
                <a:latin typeface="Carlito"/>
                <a:cs typeface="Carlito"/>
              </a:rPr>
              <a:t>Inline -&gt; As style attribute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400" b="1" kern="0" spc="-5" dirty="0">
                <a:solidFill>
                  <a:srgbClr val="FFFFFF"/>
                </a:solidFill>
                <a:latin typeface="Carlito"/>
                <a:cs typeface="Carlito"/>
              </a:rPr>
              <a:t>Internal -&gt; As style tag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400" b="1" kern="0" spc="-5" dirty="0">
                <a:solidFill>
                  <a:srgbClr val="FFFFFF"/>
                </a:solidFill>
                <a:latin typeface="Carlito"/>
                <a:cs typeface="Carlito"/>
              </a:rPr>
              <a:t>External -&gt; As separate file</a:t>
            </a:r>
            <a:endParaRPr lang="en-US" sz="3400" kern="0" dirty="0">
              <a:latin typeface="Carlito"/>
              <a:cs typeface="Carli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89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789254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Box Model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524000"/>
            <a:ext cx="95005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+mj-lt"/>
              </a:rPr>
              <a:t>It treats every element as a rectangular box.</a:t>
            </a:r>
          </a:p>
          <a:p>
            <a:endParaRPr lang="en-US" sz="3200" i="1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Properties of box model: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1.Dimension (height &amp; width in 2d)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2.Border (dashed, dotted and solid)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3.Margin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4.Padding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6369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789254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Margin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524000"/>
            <a:ext cx="95005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Space between 2 elements.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Margin-top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Margin-right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Margin-left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Margin-bottom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Shorthand: Top right bottom left (in clockwise direction)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		 Top-bottom  right-left 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		 Top  right-left  bottom</a:t>
            </a:r>
          </a:p>
        </p:txBody>
      </p:sp>
    </p:spTree>
    <p:extLst>
      <p:ext uri="{BB962C8B-B14F-4D97-AF65-F5344CB8AC3E}">
        <p14:creationId xmlns:p14="http://schemas.microsoft.com/office/powerpoint/2010/main" val="864299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5334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Padding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862684" y="1178881"/>
            <a:ext cx="9500516" cy="567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Space inside the selected element.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Padding-top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Padding-right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Padding-left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Padding-bottom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Shorthand: Top right bottom left (in clockwise direction)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		 Top-bottom  right-left 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		 Top  right-left  bottom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Note : These works properly only on block element.</a:t>
            </a:r>
          </a:p>
        </p:txBody>
      </p:sp>
    </p:spTree>
    <p:extLst>
      <p:ext uri="{BB962C8B-B14F-4D97-AF65-F5344CB8AC3E}">
        <p14:creationId xmlns:p14="http://schemas.microsoft.com/office/powerpoint/2010/main" val="208109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5334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CSS Units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862684" y="1178881"/>
            <a:ext cx="103387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It is ways of measurement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2 types are present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1.Absolute : These are fixed and don’t show responsiveness.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2.Relative : %,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, rem,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vh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,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vw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Absolute way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1.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px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: most commonly used.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2. cm , mm and inch : these are only used in big screens and posters.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5622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5334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CSS Units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862684" y="1066800"/>
            <a:ext cx="1033871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Relative way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% : relative to its parent.</a:t>
            </a:r>
          </a:p>
          <a:p>
            <a:pPr marL="514350" indent="-514350">
              <a:buAutoNum type="arabicPeriod"/>
            </a:pPr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2.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: it is also relative to its lexical parent and inherit their properties.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Due to this it shows ‘Snowball effect’.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3. rem : it is relative to it’s root and inherit their properties.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Due to this it avoids ‘Snowball effect’.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4.vh : view-height and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vw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: view-width (here view stands for viewport. </a:t>
            </a:r>
          </a:p>
        </p:txBody>
      </p:sp>
    </p:spTree>
    <p:extLst>
      <p:ext uri="{BB962C8B-B14F-4D97-AF65-F5344CB8AC3E}">
        <p14:creationId xmlns:p14="http://schemas.microsoft.com/office/powerpoint/2010/main" val="706387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7620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Box Model (Display)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447800"/>
            <a:ext cx="9982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Display : Block -&gt; It works on Box Model.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Display : Inline -&gt; Doesn’t works on Box Model.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Display : Inline-block -&gt; to make box model work on element showing inline elements we use 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Display : none-&gt; Items become invisible and it won’t take any space.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Visibility: hidden -&gt;  Items become invisible and it won’t take any space.</a:t>
            </a:r>
          </a:p>
        </p:txBody>
      </p:sp>
    </p:spTree>
    <p:extLst>
      <p:ext uri="{BB962C8B-B14F-4D97-AF65-F5344CB8AC3E}">
        <p14:creationId xmlns:p14="http://schemas.microsoft.com/office/powerpoint/2010/main" val="1769776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6858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Positions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371600"/>
            <a:ext cx="9982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We have 4 offsets top bottom left right.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There are 5 properties positions present: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1.static: It doesn’t leave it’s normal flow.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2.relative: It changes it’s position with respect to its previous position.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3.absolute: It comes out of its normal flow 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		and it changes position with 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		respect to most recent positioned 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		parent.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50F81-46EE-B2FE-6A74-33BDF1E50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200" y="4460372"/>
            <a:ext cx="3746090" cy="194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05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6858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Positions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371600"/>
            <a:ext cx="9982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There are 5 properties positions present: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4.Fixed: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i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. Aligned itself to respect of the body.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	     ii. It will take the offset and not move from their.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	    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iii.It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is not dependent on parent element.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	     iv. Can use any position except static.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5.Sticky :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i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. Mixture of 2 positions -&gt; relative and fixed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	       ii. It depend on parent’s height.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	       iii. It will offset acc. to your viewport.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4976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6858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Task : Make a navbar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371600"/>
            <a:ext cx="9982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+mj-lt"/>
              </a:rPr>
              <a:t>Do it yourself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Solution: 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Make a list of elements and make it horizontal.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Put it inside nav tag and put nav tag inside section tag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Now section tag is the parent so we can use sticky in nav tag and give offsets to make it work.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Style for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2578886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6858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Font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371600"/>
            <a:ext cx="9982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Properties: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1.font-family-&gt; serif,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san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-serif, cursive, monospace, fantasy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2. font-size-&gt; any size (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css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units)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3. font-weight -&gt; (range -&gt; 100 – 900) 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4. font-style -&gt; italic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5. line-height -&gt; any size (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css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units)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6. letter-spacing -&gt; any size (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css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units)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313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789254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CSS Intro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855660"/>
            <a:ext cx="79765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Internal </a:t>
            </a:r>
            <a:r>
              <a:rPr lang="en-US" sz="4000" dirty="0" err="1">
                <a:solidFill>
                  <a:schemeClr val="bg1"/>
                </a:solidFill>
              </a:rPr>
              <a:t>css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made with tag inside head tag</a:t>
            </a:r>
          </a:p>
          <a:p>
            <a:r>
              <a:rPr lang="en-US" sz="4000" dirty="0">
                <a:solidFill>
                  <a:schemeClr val="bg1"/>
                </a:solidFill>
              </a:rPr>
              <a:t>p{</a:t>
            </a:r>
          </a:p>
          <a:p>
            <a:r>
              <a:rPr lang="en-US" sz="4000" dirty="0">
                <a:solidFill>
                  <a:schemeClr val="bg1"/>
                </a:solidFill>
              </a:rPr>
              <a:t>	</a:t>
            </a:r>
            <a:r>
              <a:rPr lang="en-US" sz="4000" dirty="0" err="1">
                <a:solidFill>
                  <a:schemeClr val="bg1"/>
                </a:solidFill>
              </a:rPr>
              <a:t>key:value</a:t>
            </a:r>
            <a:r>
              <a:rPr lang="en-US" sz="4000" dirty="0">
                <a:solidFill>
                  <a:schemeClr val="bg1"/>
                </a:solidFill>
              </a:rPr>
              <a:t>;</a:t>
            </a:r>
          </a:p>
          <a:p>
            <a:r>
              <a:rPr lang="en-US" sz="4000" dirty="0">
                <a:solidFill>
                  <a:schemeClr val="bg1"/>
                </a:solidFill>
              </a:rPr>
              <a:t>}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eg.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backgroud</a:t>
            </a:r>
            <a:r>
              <a:rPr lang="en-US" sz="4000" dirty="0">
                <a:solidFill>
                  <a:schemeClr val="bg1"/>
                </a:solidFill>
              </a:rPr>
              <a:t>-color: aquamarine;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text-decoration:underline</a:t>
            </a:r>
            <a:r>
              <a:rPr lang="en-US" sz="40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4151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6858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Text Shadow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371600"/>
            <a:ext cx="777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text-shadow: x y sharpness color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-&gt;We can use multiple shadows to make a chain.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Box Shadow 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box-shadow: x y sharpness color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Same properties of text shadow can be applied here.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DE6C2-87DA-E404-AD03-DEBDF9479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678" y="1219200"/>
            <a:ext cx="3095922" cy="29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81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685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List Properties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37160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list-style-type: circle, square,(also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css-unicode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list-style-position: inside/outside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Shorthand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list-style: list-style-type list-style-position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3191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6096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Overflow properties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143000"/>
            <a:ext cx="8610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1.white-space: wrap/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nowrap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2.overflow: hidden/scroll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3.text-overflow: clip/ellipsis;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To make it look better, use 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‘overflow : scroll and text-overflow: ellipsis;’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only in hover.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max-width: If viewport crosses that limit it shrinks the element.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min-width: After this limit the element can overflow.</a:t>
            </a:r>
          </a:p>
        </p:txBody>
      </p:sp>
    </p:spTree>
    <p:extLst>
      <p:ext uri="{BB962C8B-B14F-4D97-AF65-F5344CB8AC3E}">
        <p14:creationId xmlns:p14="http://schemas.microsoft.com/office/powerpoint/2010/main" val="63217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6096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Clear And Float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219200"/>
            <a:ext cx="8610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Also used to get out of normal flow.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Float : Gets out of the normal flow and places itself w.r.t it’s given direction. (left /right).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Clear : It clears the direction set by the float (left/right).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Task: Make a newspaper article (try it yourself).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7741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836197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Background Images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525012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1.background-image: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url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(‘--any-image--’);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2.background-repeat: no-repeat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3.background-size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: cover/contain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4.background-position: center/right/left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5.opacity: (0-1 range)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6.filter: grayscale (0%-100%)</a:t>
            </a:r>
          </a:p>
        </p:txBody>
      </p:sp>
    </p:spTree>
    <p:extLst>
      <p:ext uri="{BB962C8B-B14F-4D97-AF65-F5344CB8AC3E}">
        <p14:creationId xmlns:p14="http://schemas.microsoft.com/office/powerpoint/2010/main" val="1239315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5334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Flexbox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219200"/>
            <a:ext cx="11125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Property for parent visible on child</a:t>
            </a:r>
          </a:p>
          <a:p>
            <a:endParaRPr lang="en-US" sz="2800" i="1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When ‘</a:t>
            </a:r>
            <a:r>
              <a:rPr lang="en-US" sz="28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display:flex</a:t>
            </a:r>
            <a:r>
              <a:rPr 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;’ is applied, 2 axis are created: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1.Main axis (default row)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2.Cross axis (default col)</a:t>
            </a:r>
          </a:p>
          <a:p>
            <a:endParaRPr lang="en-US" sz="28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Properties (Main axis)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1.flex-direction : row(by default)/column/</a:t>
            </a:r>
            <a:r>
              <a:rPr lang="en-IN" sz="2800" b="0" dirty="0">
                <a:solidFill>
                  <a:schemeClr val="bg1"/>
                </a:solidFill>
                <a:effectLst/>
              </a:rPr>
              <a:t>row-reverse</a:t>
            </a:r>
            <a:endParaRPr lang="en-US" sz="28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2.justify-content : flex-start/center/flex-end/space-(around/between/evenly)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3.flex-wrap: wrap/</a:t>
            </a:r>
            <a:r>
              <a:rPr lang="en-US" sz="28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nowrap</a:t>
            </a:r>
            <a:r>
              <a:rPr 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/wrap-reverse</a:t>
            </a: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85677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5334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Flexbox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219200"/>
            <a:ext cx="11582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Properties (Cross axis)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1.align-items: flex-start/flex-end/center/stretch(default)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2.align-content: center/flex-start/flex-end/space-(around/between)</a:t>
            </a: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Child Properties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1.flex-basis: gives selected child different dimensions.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2.flex-grow : 1 (accepts ratio from remaining space).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3.flex-shrink: 2 (shrinks at specified rate)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4.align-self: center/flex-end</a:t>
            </a:r>
          </a:p>
        </p:txBody>
      </p:sp>
    </p:spTree>
    <p:extLst>
      <p:ext uri="{BB962C8B-B14F-4D97-AF65-F5344CB8AC3E}">
        <p14:creationId xmlns:p14="http://schemas.microsoft.com/office/powerpoint/2010/main" val="4241721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5334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Media Query	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14400" y="1219200"/>
            <a:ext cx="11049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@media [target-&gt; (screen , print and all)] and (situations)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Situations e.g.: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1.max-width:800px; (Note: Bigger values will come first)</a:t>
            </a: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2.min-width:200px; (Note: Smaller values will come first)</a:t>
            </a: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3.Orientation </a:t>
            </a:r>
            <a:r>
              <a:rPr lang="en-US" sz="320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: landscape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/portrait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Most Used Breakpoints: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1200px , 991px, 767px, 576px</a:t>
            </a:r>
          </a:p>
          <a:p>
            <a:endParaRPr lang="en-US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461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789254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CSS Intro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600200"/>
            <a:ext cx="79765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External </a:t>
            </a:r>
            <a:r>
              <a:rPr lang="en-US" sz="3200" dirty="0" err="1">
                <a:solidFill>
                  <a:schemeClr val="bg1"/>
                </a:solidFill>
              </a:rPr>
              <a:t>css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New file made with link inside head tag</a:t>
            </a:r>
          </a:p>
          <a:p>
            <a:r>
              <a:rPr lang="en-US" sz="3200" dirty="0">
                <a:solidFill>
                  <a:schemeClr val="bg1"/>
                </a:solidFill>
              </a:rPr>
              <a:t>Tag : link 	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Attribute: </a:t>
            </a:r>
            <a:r>
              <a:rPr lang="en-US" sz="3200" dirty="0" err="1">
                <a:solidFill>
                  <a:schemeClr val="bg1"/>
                </a:solidFill>
              </a:rPr>
              <a:t>rel</a:t>
            </a:r>
            <a:r>
              <a:rPr lang="en-US" sz="3200" dirty="0">
                <a:solidFill>
                  <a:schemeClr val="bg1"/>
                </a:solidFill>
              </a:rPr>
              <a:t>-&gt; relation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p{</a:t>
            </a:r>
          </a:p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err="1">
                <a:solidFill>
                  <a:schemeClr val="bg1"/>
                </a:solidFill>
              </a:rPr>
              <a:t>key:value</a:t>
            </a:r>
            <a:r>
              <a:rPr lang="en-US" sz="3200" dirty="0">
                <a:solidFill>
                  <a:schemeClr val="bg1"/>
                </a:solidFill>
              </a:rPr>
              <a:t>;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eg.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backgroud</a:t>
            </a:r>
            <a:r>
              <a:rPr lang="en-US" sz="3200" dirty="0">
                <a:solidFill>
                  <a:schemeClr val="bg1"/>
                </a:solidFill>
              </a:rPr>
              <a:t>-color: cornflower;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text-decoration:line-through</a:t>
            </a:r>
            <a:r>
              <a:rPr lang="en-US" sz="32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8395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789254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CSS Intro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600200"/>
            <a:ext cx="79765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Specificity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Inline&gt;Internal&gt;External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Selectors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Basic Selectors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Advance Selectors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219200"/>
            <a:ext cx="79765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Basic Selectors (categorize to 5 types)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</a:rPr>
              <a:t>Element selectors (</a:t>
            </a:r>
            <a:r>
              <a:rPr lang="en-US" sz="3200" dirty="0" err="1">
                <a:solidFill>
                  <a:schemeClr val="bg1"/>
                </a:solidFill>
              </a:rPr>
              <a:t>eg.</a:t>
            </a:r>
            <a:r>
              <a:rPr lang="en-US" sz="3200" dirty="0">
                <a:solidFill>
                  <a:schemeClr val="bg1"/>
                </a:solidFill>
              </a:rPr>
              <a:t> p,div,h1)</a:t>
            </a:r>
          </a:p>
          <a:p>
            <a:pPr marL="571500" indent="-571500">
              <a:buAutoNum type="romanLcPeriod"/>
            </a:pPr>
            <a:r>
              <a:rPr lang="en-US" sz="3200" dirty="0">
                <a:solidFill>
                  <a:schemeClr val="bg1"/>
                </a:solidFill>
              </a:rPr>
              <a:t>Id Selectors (</a:t>
            </a:r>
            <a:r>
              <a:rPr lang="en-US" sz="3200" dirty="0" err="1">
                <a:solidFill>
                  <a:schemeClr val="bg1"/>
                </a:solidFill>
              </a:rPr>
              <a:t>eg.</a:t>
            </a:r>
            <a:r>
              <a:rPr lang="en-US" sz="3200" dirty="0">
                <a:solidFill>
                  <a:schemeClr val="bg1"/>
                </a:solidFill>
              </a:rPr>
              <a:t> Id=“name” -&gt; </a:t>
            </a:r>
          </a:p>
          <a:p>
            <a:r>
              <a:rPr lang="en-US" sz="3200" dirty="0">
                <a:solidFill>
                  <a:schemeClr val="bg1"/>
                </a:solidFill>
              </a:rPr>
              <a:t>	#name{</a:t>
            </a:r>
          </a:p>
          <a:p>
            <a:r>
              <a:rPr lang="en-US" sz="3200" dirty="0">
                <a:solidFill>
                  <a:schemeClr val="bg1"/>
                </a:solidFill>
              </a:rPr>
              <a:t>		</a:t>
            </a:r>
            <a:r>
              <a:rPr lang="en-US" sz="3200" dirty="0" err="1">
                <a:solidFill>
                  <a:schemeClr val="bg1"/>
                </a:solidFill>
              </a:rPr>
              <a:t>background-color:purple</a:t>
            </a:r>
            <a:r>
              <a:rPr lang="en-US" sz="3200" dirty="0">
                <a:solidFill>
                  <a:schemeClr val="bg1"/>
                </a:solidFill>
              </a:rPr>
              <a:t>;</a:t>
            </a:r>
          </a:p>
          <a:p>
            <a:r>
              <a:rPr lang="en-US" sz="3200" dirty="0">
                <a:solidFill>
                  <a:schemeClr val="bg1"/>
                </a:solidFill>
              </a:rPr>
              <a:t>	}</a:t>
            </a:r>
          </a:p>
          <a:p>
            <a:r>
              <a:rPr lang="en-US" sz="3200" dirty="0">
                <a:solidFill>
                  <a:schemeClr val="bg1"/>
                </a:solidFill>
              </a:rPr>
              <a:t>Note: Do not repeat id name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8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219200"/>
            <a:ext cx="79765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Basic Selectors (categorize to 5 types)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iii.   Class Selectors(</a:t>
            </a:r>
            <a:r>
              <a:rPr lang="en-US" sz="3200" dirty="0" err="1">
                <a:solidFill>
                  <a:schemeClr val="bg1"/>
                </a:solidFill>
              </a:rPr>
              <a:t>eg.</a:t>
            </a:r>
            <a:r>
              <a:rPr lang="en-US" sz="3200" dirty="0">
                <a:solidFill>
                  <a:schemeClr val="bg1"/>
                </a:solidFill>
              </a:rPr>
              <a:t> Class=“</a:t>
            </a:r>
            <a:r>
              <a:rPr lang="en-US" sz="3200" dirty="0" err="1">
                <a:solidFill>
                  <a:schemeClr val="bg1"/>
                </a:solidFill>
              </a:rPr>
              <a:t>className</a:t>
            </a:r>
            <a:r>
              <a:rPr lang="en-US" sz="3200" dirty="0">
                <a:solidFill>
                  <a:schemeClr val="bg1"/>
                </a:solidFill>
              </a:rPr>
              <a:t>”-&gt;</a:t>
            </a:r>
          </a:p>
          <a:p>
            <a:r>
              <a:rPr lang="en-US" sz="3200" dirty="0">
                <a:solidFill>
                  <a:schemeClr val="bg1"/>
                </a:solidFill>
              </a:rPr>
              <a:t>	.</a:t>
            </a:r>
            <a:r>
              <a:rPr lang="en-US" sz="3200" dirty="0" err="1">
                <a:solidFill>
                  <a:schemeClr val="bg1"/>
                </a:solidFill>
              </a:rPr>
              <a:t>className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bg1"/>
                </a:solidFill>
              </a:rPr>
              <a:t>		border:2px solid orange;</a:t>
            </a:r>
          </a:p>
          <a:p>
            <a:r>
              <a:rPr lang="en-US" sz="3200" dirty="0">
                <a:solidFill>
                  <a:schemeClr val="bg1"/>
                </a:solidFill>
              </a:rPr>
              <a:t>	}</a:t>
            </a:r>
          </a:p>
          <a:p>
            <a:r>
              <a:rPr lang="en-US" sz="3200" dirty="0">
                <a:solidFill>
                  <a:schemeClr val="bg1"/>
                </a:solidFill>
              </a:rPr>
              <a:t>Note: We can repeat class names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3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219200"/>
            <a:ext cx="79765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iv.   	Attribute Selectors</a:t>
            </a:r>
          </a:p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err="1">
                <a:solidFill>
                  <a:schemeClr val="bg1"/>
                </a:solidFill>
              </a:rPr>
              <a:t>eg.href</a:t>
            </a:r>
            <a:r>
              <a:rPr lang="en-US" sz="3200" dirty="0">
                <a:solidFill>
                  <a:schemeClr val="bg1"/>
                </a:solidFill>
              </a:rPr>
              <a:t>=“www.google.com”-&gt;</a:t>
            </a:r>
          </a:p>
          <a:p>
            <a:r>
              <a:rPr lang="en-US" sz="3200" dirty="0">
                <a:solidFill>
                  <a:schemeClr val="bg1"/>
                </a:solidFill>
              </a:rPr>
              <a:t>	a[</a:t>
            </a:r>
            <a:r>
              <a:rPr lang="en-US" sz="3200" dirty="0" err="1">
                <a:solidFill>
                  <a:schemeClr val="bg1"/>
                </a:solidFill>
              </a:rPr>
              <a:t>href</a:t>
            </a:r>
            <a:r>
              <a:rPr lang="en-US" sz="3200" dirty="0">
                <a:solidFill>
                  <a:schemeClr val="bg1"/>
                </a:solidFill>
              </a:rPr>
              <a:t>=“www.google.com”]{</a:t>
            </a:r>
          </a:p>
          <a:p>
            <a:r>
              <a:rPr lang="en-US" sz="3200" dirty="0">
                <a:solidFill>
                  <a:schemeClr val="bg1"/>
                </a:solidFill>
              </a:rPr>
              <a:t>		font-size:200px;</a:t>
            </a:r>
          </a:p>
          <a:p>
            <a:r>
              <a:rPr lang="en-US" sz="3200" dirty="0">
                <a:solidFill>
                  <a:schemeClr val="bg1"/>
                </a:solidFill>
              </a:rPr>
              <a:t>	}</a:t>
            </a:r>
          </a:p>
          <a:p>
            <a:r>
              <a:rPr lang="en-US" sz="3200" dirty="0">
                <a:solidFill>
                  <a:schemeClr val="bg1"/>
                </a:solidFill>
              </a:rPr>
              <a:t>	</a:t>
            </a:r>
          </a:p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err="1">
                <a:solidFill>
                  <a:schemeClr val="bg1"/>
                </a:solidFill>
              </a:rPr>
              <a:t>eg.</a:t>
            </a:r>
            <a:r>
              <a:rPr lang="en-US" sz="3200" dirty="0">
                <a:solidFill>
                  <a:schemeClr val="bg1"/>
                </a:solidFill>
              </a:rPr>
              <a:t> &lt;input type=“text”&gt;-&gt;</a:t>
            </a:r>
          </a:p>
          <a:p>
            <a:r>
              <a:rPr lang="en-US" sz="3200" dirty="0">
                <a:solidFill>
                  <a:schemeClr val="bg1"/>
                </a:solidFill>
              </a:rPr>
              <a:t>	input[type=“text”]{</a:t>
            </a:r>
          </a:p>
          <a:p>
            <a:r>
              <a:rPr lang="en-US" sz="3200" dirty="0">
                <a:solidFill>
                  <a:schemeClr val="bg1"/>
                </a:solidFill>
              </a:rPr>
              <a:t>		border:2px dashed red;</a:t>
            </a:r>
          </a:p>
          <a:p>
            <a:r>
              <a:rPr lang="en-US" sz="3200" dirty="0">
                <a:solidFill>
                  <a:schemeClr val="bg1"/>
                </a:solidFill>
              </a:rPr>
              <a:t>	}	</a:t>
            </a:r>
          </a:p>
        </p:txBody>
      </p:sp>
    </p:spTree>
    <p:extLst>
      <p:ext uri="{BB962C8B-B14F-4D97-AF65-F5344CB8AC3E}">
        <p14:creationId xmlns:p14="http://schemas.microsoft.com/office/powerpoint/2010/main" val="406570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" y="2458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938884" y="1295400"/>
            <a:ext cx="79765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AutoNum type="romanLcPeriod" startAt="5"/>
            </a:pPr>
            <a:r>
              <a:rPr lang="en-US" sz="3200" dirty="0">
                <a:solidFill>
                  <a:schemeClr val="bg1"/>
                </a:solidFill>
              </a:rPr>
              <a:t>Universal Selector</a:t>
            </a:r>
          </a:p>
          <a:p>
            <a:r>
              <a:rPr lang="en-US" sz="3200" dirty="0">
                <a:solidFill>
                  <a:schemeClr val="bg1"/>
                </a:solidFill>
              </a:rPr>
              <a:t>*{</a:t>
            </a:r>
          </a:p>
          <a:p>
            <a:r>
              <a:rPr lang="en-US" sz="3200" dirty="0">
                <a:solidFill>
                  <a:schemeClr val="bg1"/>
                </a:solidFill>
              </a:rPr>
              <a:t>	border:2px solid yellow;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}</a:t>
            </a:r>
          </a:p>
          <a:p>
            <a:r>
              <a:rPr lang="en-US" sz="3200" dirty="0">
                <a:solidFill>
                  <a:schemeClr val="bg1"/>
                </a:solidFill>
              </a:rPr>
              <a:t>Note: It selects everything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Specificity: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Inline&gt;id&gt;class&gt;element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7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7E6E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22125</TotalTime>
  <Words>1817</Words>
  <Application>Microsoft Office PowerPoint</Application>
  <PresentationFormat>Widescreen</PresentationFormat>
  <Paragraphs>335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Amasis MT Pro Black</vt:lpstr>
      <vt:lpstr>Arial</vt:lpstr>
      <vt:lpstr>Calibri</vt:lpstr>
      <vt:lpstr>Carlito</vt:lpstr>
      <vt:lpstr>Trebuchet MS</vt:lpstr>
      <vt:lpstr>Office Theme</vt:lpstr>
      <vt:lpstr>PowerPoint Presentation</vt:lpstr>
      <vt:lpstr>CSS Intro</vt:lpstr>
      <vt:lpstr>CSS Intro</vt:lpstr>
      <vt:lpstr>CSS Intro</vt:lpstr>
      <vt:lpstr>CSS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 Elements</vt:lpstr>
      <vt:lpstr>String Matching</vt:lpstr>
      <vt:lpstr>Inheritance</vt:lpstr>
      <vt:lpstr>Colors</vt:lpstr>
      <vt:lpstr>Box Model</vt:lpstr>
      <vt:lpstr>Margin</vt:lpstr>
      <vt:lpstr>Padding</vt:lpstr>
      <vt:lpstr>CSS Units</vt:lpstr>
      <vt:lpstr>CSS Units</vt:lpstr>
      <vt:lpstr>Box Model (Display)</vt:lpstr>
      <vt:lpstr>Positions</vt:lpstr>
      <vt:lpstr>Positions</vt:lpstr>
      <vt:lpstr>Task : Make a navbar</vt:lpstr>
      <vt:lpstr>Font</vt:lpstr>
      <vt:lpstr>Text Shadow</vt:lpstr>
      <vt:lpstr>List Properties</vt:lpstr>
      <vt:lpstr>Overflow properties</vt:lpstr>
      <vt:lpstr>Clear And Float</vt:lpstr>
      <vt:lpstr>Background Images</vt:lpstr>
      <vt:lpstr>Flexbox</vt:lpstr>
      <vt:lpstr>Flexbox</vt:lpstr>
      <vt:lpstr>Media Query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DELL</cp:lastModifiedBy>
  <cp:revision>79</cp:revision>
  <dcterms:created xsi:type="dcterms:W3CDTF">2022-02-16T20:23:17Z</dcterms:created>
  <dcterms:modified xsi:type="dcterms:W3CDTF">2023-09-19T02:51:31Z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2022-02-16T00:00:00Z</vt:filetime>
  </property>
</Properties>
</file>