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46" r:id="rId4"/>
    <p:sldId id="347" r:id="rId5"/>
    <p:sldId id="348" r:id="rId6"/>
    <p:sldId id="351" r:id="rId7"/>
    <p:sldId id="350" r:id="rId8"/>
    <p:sldId id="352" r:id="rId9"/>
    <p:sldId id="349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59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g/grid-template-area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9027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CSS</a:t>
            </a: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Advance Selectors (categorize to 4 types)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Combinators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Pseudo Classes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Structural Pseudo classes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String Matching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7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HTML is the root element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Here,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-&gt;p tags are the descendent of </a:t>
            </a:r>
          </a:p>
          <a:p>
            <a:r>
              <a:rPr lang="en-US" sz="3200" dirty="0">
                <a:solidFill>
                  <a:schemeClr val="bg1"/>
                </a:solidFill>
              </a:rPr>
              <a:t>Body.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-&gt;And sibling among themselves.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</a:t>
            </a:r>
            <a:r>
              <a:rPr lang="en-US" sz="3200" dirty="0" err="1">
                <a:solidFill>
                  <a:schemeClr val="bg1"/>
                </a:solidFill>
              </a:rPr>
              <a:t>strong,b,em</a:t>
            </a:r>
            <a:r>
              <a:rPr lang="en-US" sz="3200" dirty="0">
                <a:solidFill>
                  <a:schemeClr val="bg1"/>
                </a:solidFill>
              </a:rPr>
              <a:t> are also descendants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of body.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</a:t>
            </a:r>
            <a:r>
              <a:rPr lang="en-US" sz="3200" dirty="0" err="1">
                <a:solidFill>
                  <a:schemeClr val="bg1"/>
                </a:solidFill>
              </a:rPr>
              <a:t>strong,code,sup,sub</a:t>
            </a:r>
            <a:r>
              <a:rPr lang="en-US" sz="3200" dirty="0">
                <a:solidFill>
                  <a:schemeClr val="bg1"/>
                </a:solidFill>
              </a:rPr>
              <a:t> are general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siblings.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27295-168A-CD36-46E9-70BC62EE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461" y="1676399"/>
            <a:ext cx="5774706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5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94243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Advance Selectors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Combinators : Combination of 2 things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. Descendants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a ‘space’ in between them means a descendent.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it works on any level.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ii. Child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we have to use ‘&gt;’ to denote child selector.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it do not work on all level.</a:t>
            </a:r>
          </a:p>
        </p:txBody>
      </p:sp>
    </p:spTree>
    <p:extLst>
      <p:ext uri="{BB962C8B-B14F-4D97-AF65-F5344CB8AC3E}">
        <p14:creationId xmlns:p14="http://schemas.microsoft.com/office/powerpoint/2010/main" val="275531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96529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Combinators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iii. Adjacent Sibling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it is denoted via ‘+’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only one tag is selected that comes after element.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iv. General Sibling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it is denoted via ‘~’(Tilde)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all the tag is selected that comes after element.</a:t>
            </a:r>
          </a:p>
        </p:txBody>
      </p:sp>
    </p:spTree>
    <p:extLst>
      <p:ext uri="{BB962C8B-B14F-4D97-AF65-F5344CB8AC3E}">
        <p14:creationId xmlns:p14="http://schemas.microsoft.com/office/powerpoint/2010/main" val="256525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9424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Advance Selectors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Pseudo Classes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:hover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:active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:visited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:nth of the type(</a:t>
            </a:r>
            <a:r>
              <a:rPr lang="en-US" sz="3200" dirty="0" err="1">
                <a:solidFill>
                  <a:schemeClr val="bg1"/>
                </a:solidFill>
              </a:rPr>
              <a:t>odd,even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</a:t>
            </a:r>
            <a:r>
              <a:rPr lang="en-US" sz="3200" dirty="0" err="1">
                <a:solidFill>
                  <a:schemeClr val="bg1"/>
                </a:solidFill>
              </a:rPr>
              <a:t>first-child,:last-child</a:t>
            </a: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:focus</a:t>
            </a:r>
          </a:p>
        </p:txBody>
      </p:sp>
    </p:spTree>
    <p:extLst>
      <p:ext uri="{BB962C8B-B14F-4D97-AF65-F5344CB8AC3E}">
        <p14:creationId xmlns:p14="http://schemas.microsoft.com/office/powerpoint/2010/main" val="206746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9424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nth of the type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:nth-of-type(</a:t>
            </a:r>
            <a:r>
              <a:rPr lang="en-US" sz="3200" dirty="0" err="1">
                <a:solidFill>
                  <a:schemeClr val="bg1"/>
                </a:solidFill>
              </a:rPr>
              <a:t>an+b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an+b</a:t>
            </a:r>
            <a:r>
              <a:rPr lang="en-US" sz="3200" dirty="0">
                <a:solidFill>
                  <a:schemeClr val="bg1"/>
                </a:solidFill>
              </a:rPr>
              <a:t>-&gt;cycle formula</a:t>
            </a:r>
          </a:p>
          <a:p>
            <a:r>
              <a:rPr lang="en-US" sz="3200" dirty="0">
                <a:solidFill>
                  <a:schemeClr val="bg1"/>
                </a:solidFill>
              </a:rPr>
              <a:t>an-&gt; intervals</a:t>
            </a:r>
          </a:p>
          <a:p>
            <a:r>
              <a:rPr lang="en-US" sz="3200" dirty="0">
                <a:solidFill>
                  <a:schemeClr val="bg1"/>
                </a:solidFill>
              </a:rPr>
              <a:t>b-&gt; offset</a:t>
            </a:r>
          </a:p>
        </p:txBody>
      </p:sp>
    </p:spTree>
    <p:extLst>
      <p:ext uri="{BB962C8B-B14F-4D97-AF65-F5344CB8AC3E}">
        <p14:creationId xmlns:p14="http://schemas.microsoft.com/office/powerpoint/2010/main" val="271565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Pseudo Elements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600200"/>
            <a:ext cx="79765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+mj-lt"/>
              </a:rPr>
              <a:t>A CSS pseudo-element is used to style specified parts of an element.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-&gt; It doesn’t work on inline elements.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p::first-letter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p::first-line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::after        (don’t affect inline elements)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::before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-property : content: ‘\1F4F1’ (CSS Unicode) 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DCF9BE3-EB9B-5376-0E47-3BAD3B710AC0}"/>
              </a:ext>
            </a:extLst>
          </p:cNvPr>
          <p:cNvSpPr/>
          <p:nvPr/>
        </p:nvSpPr>
        <p:spPr>
          <a:xfrm>
            <a:off x="2971800" y="4648200"/>
            <a:ext cx="304800" cy="76200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3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String Matching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600200"/>
            <a:ext cx="797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1.Starts with : ^=</a:t>
            </a:r>
          </a:p>
          <a:p>
            <a:r>
              <a:rPr lang="en-US" sz="3200" dirty="0" err="1">
                <a:solidFill>
                  <a:schemeClr val="bg1"/>
                </a:solidFill>
                <a:latin typeface="+mj-lt"/>
              </a:rPr>
              <a:t>Eg.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a[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^= “https”]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2.Ends with : $=</a:t>
            </a:r>
          </a:p>
          <a:p>
            <a:r>
              <a:rPr lang="en-US" sz="3200" dirty="0" err="1">
                <a:solidFill>
                  <a:schemeClr val="bg1"/>
                </a:solidFill>
                <a:latin typeface="+mj-lt"/>
              </a:rPr>
              <a:t>Eg.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a[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$= “com”]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3.Present anywhere : *=</a:t>
            </a:r>
          </a:p>
          <a:p>
            <a:r>
              <a:rPr lang="en-US" sz="3200" dirty="0" err="1">
                <a:solidFill>
                  <a:schemeClr val="bg1"/>
                </a:solidFill>
                <a:latin typeface="+mj-lt"/>
              </a:rPr>
              <a:t>Eg.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a[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*= “google”]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23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Inheritance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524000"/>
            <a:ext cx="9500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Child adapt properties of parents.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Works on : color, font-size, background-color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Doesn’t works on : border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Colors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Primary Colors : R G B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How many colors are there?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 G B takes -&gt; 1byte -&gt;8bits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Thus we have =&gt; 2</a:t>
            </a:r>
            <a:r>
              <a:rPr lang="en-US" sz="3200" baseline="30000" dirty="0">
                <a:solidFill>
                  <a:schemeClr val="bg1"/>
                </a:solidFill>
                <a:latin typeface="+mj-lt"/>
              </a:rPr>
              <a:t>8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* 2</a:t>
            </a:r>
            <a:r>
              <a:rPr lang="en-US" sz="3200" baseline="30000" dirty="0">
                <a:solidFill>
                  <a:schemeClr val="bg1"/>
                </a:solidFill>
                <a:latin typeface="+mj-lt"/>
              </a:rPr>
              <a:t>8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* 2</a:t>
            </a:r>
            <a:r>
              <a:rPr lang="en-US" sz="3200" baseline="30000" dirty="0">
                <a:solidFill>
                  <a:schemeClr val="bg1"/>
                </a:solidFill>
                <a:latin typeface="+mj-lt"/>
              </a:rPr>
              <a:t>8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=  16Million Colors</a:t>
            </a:r>
          </a:p>
        </p:txBody>
      </p:sp>
    </p:spTree>
    <p:extLst>
      <p:ext uri="{BB962C8B-B14F-4D97-AF65-F5344CB8AC3E}">
        <p14:creationId xmlns:p14="http://schemas.microsoft.com/office/powerpoint/2010/main" val="327892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Colors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447800"/>
            <a:ext cx="9500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Ways of Declaration of colors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Hexadecimal: R G B #(0-f, 0-f) ,(0-f ,0-f) ,(0-f ,0-f)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RGB : rgb(0-255, 0-255, 0-255)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RGBA : rgba(0-255, 0-255, 0-255 , 0-1)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Explore more colors scheme for your projects.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733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90D76-3410-4D8F-2E72-AE90D5221FDD}"/>
              </a:ext>
            </a:extLst>
          </p:cNvPr>
          <p:cNvSpPr txBox="1"/>
          <p:nvPr/>
        </p:nvSpPr>
        <p:spPr>
          <a:xfrm>
            <a:off x="762000" y="4151055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Inline 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 : property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key : value pair is used.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e.g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color:violet</a:t>
            </a:r>
            <a:r>
              <a:rPr lang="en-US" sz="4000" dirty="0">
                <a:solidFill>
                  <a:schemeClr val="bg1"/>
                </a:solidFill>
              </a:rPr>
              <a:t>, border:2px solid red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908420" y="1676400"/>
            <a:ext cx="8692780" cy="2143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400" b="1" kern="0" spc="-5" dirty="0">
                <a:solidFill>
                  <a:srgbClr val="FFFFFF"/>
                </a:solidFill>
                <a:latin typeface="Carlito"/>
                <a:cs typeface="Carlito"/>
              </a:rPr>
              <a:t>3 Ways of Declaration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400" b="1" kern="0" spc="-5" dirty="0">
                <a:solidFill>
                  <a:srgbClr val="FFFFFF"/>
                </a:solidFill>
                <a:latin typeface="Carlito"/>
                <a:cs typeface="Carlito"/>
              </a:rPr>
              <a:t>Inline -&gt; As style attribute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400" b="1" kern="0" spc="-5" dirty="0">
                <a:solidFill>
                  <a:srgbClr val="FFFFFF"/>
                </a:solidFill>
                <a:latin typeface="Carlito"/>
                <a:cs typeface="Carlito"/>
              </a:rPr>
              <a:t>Internal -&gt; As style tag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400" b="1" kern="0" spc="-5" dirty="0">
                <a:solidFill>
                  <a:srgbClr val="FFFFFF"/>
                </a:solidFill>
                <a:latin typeface="Carlito"/>
                <a:cs typeface="Carlito"/>
              </a:rPr>
              <a:t>External -&gt; As separate file</a:t>
            </a:r>
            <a:endParaRPr lang="en-US" sz="34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Box Model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524000"/>
            <a:ext cx="95005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It treats every element as a rectangular box.</a:t>
            </a:r>
          </a:p>
          <a:p>
            <a:endParaRPr lang="en-US" sz="3200" i="1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Properties of box model: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1.Dimension (height &amp; width in 2d)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2.Border (dashed, dotted and solid)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3.Margin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4.Padding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636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Margin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524000"/>
            <a:ext cx="9500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Space between 2 elements.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Margin-top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Margin-right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Margin-left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Margin-bottom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Shorthand: Top right bottom left (in clockwise direction)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 Top-bottom  right-left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 Top  right-left  bottom</a:t>
            </a:r>
          </a:p>
        </p:txBody>
      </p:sp>
    </p:spTree>
    <p:extLst>
      <p:ext uri="{BB962C8B-B14F-4D97-AF65-F5344CB8AC3E}">
        <p14:creationId xmlns:p14="http://schemas.microsoft.com/office/powerpoint/2010/main" val="86429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Padding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862684" y="1178881"/>
            <a:ext cx="9500516" cy="567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Space inside the selected element.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Padding-top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Padding-right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Padding-left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Padding-bottom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Shorthand: Top right bottom left (in clockwise direction)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 Top-bottom  right-left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 Top  right-left  bottom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Note : These works properly only on block element.</a:t>
            </a:r>
          </a:p>
        </p:txBody>
      </p:sp>
    </p:spTree>
    <p:extLst>
      <p:ext uri="{BB962C8B-B14F-4D97-AF65-F5344CB8AC3E}">
        <p14:creationId xmlns:p14="http://schemas.microsoft.com/office/powerpoint/2010/main" val="208109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CSS Units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862684" y="1178881"/>
            <a:ext cx="103387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It is ways of measurement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 types are present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1.Absolute : These are fixed and don’t show responsiveness.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2.Relative : %,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, rem,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,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vw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Absolute way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px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: most commonly used.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 cm , mm and inch : these are only used in big screens and posters.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62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CSS Units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862684" y="1066800"/>
            <a:ext cx="103387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Relative way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% : relative to its parent.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: it is also relative to its lexical parent and inherit their properties.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Due to this it shows ‘Snowball effect’.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 rem : it is relative to it’s root and inherit their properties.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Due to this it avoids ‘Snowball effect’.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4.vh : view-height and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vw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: view-width (here view stands for viewport. </a:t>
            </a:r>
          </a:p>
        </p:txBody>
      </p:sp>
    </p:spTree>
    <p:extLst>
      <p:ext uri="{BB962C8B-B14F-4D97-AF65-F5344CB8AC3E}">
        <p14:creationId xmlns:p14="http://schemas.microsoft.com/office/powerpoint/2010/main" val="706387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620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Box Model (Display)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447800"/>
            <a:ext cx="998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Display : Block -&gt; It works on Box Model.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Display : Inline -&gt; Doesn’t works on Box Model.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Display : Inline-block -&gt; to make box model work on element showing inline elements we use 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Display : none-&gt; Items become invisible and it won’t take any space.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Visibility: hidden -&gt;  Items become invisible and it won’t take any space.</a:t>
            </a:r>
          </a:p>
        </p:txBody>
      </p:sp>
    </p:spTree>
    <p:extLst>
      <p:ext uri="{BB962C8B-B14F-4D97-AF65-F5344CB8AC3E}">
        <p14:creationId xmlns:p14="http://schemas.microsoft.com/office/powerpoint/2010/main" val="176977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Positions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998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We have 4 offsets top bottom left right.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There are 5 properties positions present: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1.static: It doesn’t leave it’s normal flow.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2.relative: It changes it’s position with respect to its previous position.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3.absolute: It comes out of its normal flow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and it changes position with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respect to most recent positioned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parent.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50F81-46EE-B2FE-6A74-33BDF1E5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4460372"/>
            <a:ext cx="3746090" cy="19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5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Positions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998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There are 5 properties positions present: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4.Fixed: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. Aligned itself to respect of the body.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ii. It will take the offset and not move from their.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iii.It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is not dependent on parent element.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iv. Can use any position except static.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5.Sticky 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. Mixture of 2 positions -&gt; relative and fixed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  ii. It depend on parent’s height.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  iii. It will offset acc. to your viewport.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97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Task : Make a navbar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9982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Do it yourself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Solution: 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Make a list of elements and make it horizontal.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Put it inside nav tag and put nav tag inside section tag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Now section tag is the parent so we can use sticky in nav tag and give offsets to make it work.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Style for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578886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Font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9982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Properties: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1.font-family-&gt; serif,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san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-serif, cursive, monospace, fantasy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 font-size-&gt; any size (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units)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 font-weight -&gt; (range -&gt; 100 – 900)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4. font-style -&gt; italic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5. line-height -&gt; any size (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units)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6. letter-spacing -&gt; any size (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units)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1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855660"/>
            <a:ext cx="79765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Internal 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made with tag inside head tag</a:t>
            </a:r>
          </a:p>
          <a:p>
            <a:r>
              <a:rPr lang="en-US" sz="4000" dirty="0">
                <a:solidFill>
                  <a:schemeClr val="bg1"/>
                </a:solidFill>
              </a:rPr>
              <a:t>p{</a:t>
            </a:r>
          </a:p>
          <a:p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 err="1">
                <a:solidFill>
                  <a:schemeClr val="bg1"/>
                </a:solidFill>
              </a:rPr>
              <a:t>key:value</a:t>
            </a:r>
            <a:r>
              <a:rPr lang="en-US" sz="4000" dirty="0">
                <a:solidFill>
                  <a:schemeClr val="bg1"/>
                </a:solidFill>
              </a:rPr>
              <a:t>;</a:t>
            </a:r>
          </a:p>
          <a:p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eg.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backgroud</a:t>
            </a:r>
            <a:r>
              <a:rPr lang="en-US" sz="4000" dirty="0">
                <a:solidFill>
                  <a:schemeClr val="bg1"/>
                </a:solidFill>
              </a:rPr>
              <a:t>-color: aquamarine;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text-decoration:underline</a:t>
            </a:r>
            <a:r>
              <a:rPr lang="en-US" sz="40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151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Text Shadow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text-shadow: x y sharpness color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-&gt;We can use multiple shadows to make a chain.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Box Shadow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box-shadow: x y sharpness color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Same properties of text shadow can be applied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DE6C2-87DA-E404-AD03-DEBDF947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78" y="1219200"/>
            <a:ext cx="3095922" cy="29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81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List Properties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list-style-type: circle, square,(also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css-unicode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list-style-position: inside/outside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Shorthand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list-style: list-style-type list-style-position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3191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096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Overflow properties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1430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1.white-space: wrap/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nowrap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2.overflow: hidden/scroll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3.text-overflow: clip/ellipsis;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To make it look better, use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‘overflow : scroll and text-overflow: ellipsis;’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only in hover.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max-width: If viewport crosses that limit it shrinks the element.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min-width: After this limit the element can overflow.</a:t>
            </a:r>
          </a:p>
        </p:txBody>
      </p:sp>
    </p:spTree>
    <p:extLst>
      <p:ext uri="{BB962C8B-B14F-4D97-AF65-F5344CB8AC3E}">
        <p14:creationId xmlns:p14="http://schemas.microsoft.com/office/powerpoint/2010/main" val="63217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096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Clear And Float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219200"/>
            <a:ext cx="861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Also used to get out of normal flow.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Float : Gets out of the normal flow and places itself w.r.t it’s given direction. (left /right).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Clear : It clears the direction set by the float (left/right).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Task: Make a newspaper article (try it yourself).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774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836197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Background Images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525012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1.background-image: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url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(‘--any-image--’);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2.background-repeat: no-repeat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3.background-size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: cover/contain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4.background-position: center/right/left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5.opacity: (0-1 range)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6.filter: grayscale (0%-100%)</a:t>
            </a:r>
          </a:p>
        </p:txBody>
      </p:sp>
    </p:spTree>
    <p:extLst>
      <p:ext uri="{BB962C8B-B14F-4D97-AF65-F5344CB8AC3E}">
        <p14:creationId xmlns:p14="http://schemas.microsoft.com/office/powerpoint/2010/main" val="1239315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Flexbox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219200"/>
            <a:ext cx="11125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Property for parent visible on child</a:t>
            </a:r>
          </a:p>
          <a:p>
            <a:endParaRPr lang="en-US" sz="2800" i="1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When ‘</a:t>
            </a:r>
            <a:r>
              <a:rPr lang="en-US" sz="28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display:flex</a:t>
            </a:r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;’ is applied, 2 axis are created: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1.Main axis (default row)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2.Cross axis (default col)</a:t>
            </a:r>
          </a:p>
          <a:p>
            <a:endParaRPr lang="en-US" sz="2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Properties (Main axis)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1.flex-direction : row(by default)/column/</a:t>
            </a:r>
            <a:r>
              <a:rPr lang="en-IN" sz="2800" b="0" dirty="0">
                <a:solidFill>
                  <a:schemeClr val="bg1"/>
                </a:solidFill>
                <a:effectLst/>
              </a:rPr>
              <a:t>row-reverse</a:t>
            </a:r>
            <a:endParaRPr lang="en-US" sz="2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2.justify-content : flex-start/center/flex-end/space-(around/between/evenly)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3.flex-wrap: wrap/</a:t>
            </a:r>
            <a:r>
              <a:rPr lang="en-US" sz="28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nowrap</a:t>
            </a:r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/wrap-reverse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567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Flexbox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219200"/>
            <a:ext cx="11582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Properties (Cross axis)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1.align-items: flex-start/flex-end/center/stretch(default)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2.align-content: center/flex-start/flex-end/space-(around/between)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Child Properties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1.flex-basis: gives selected child different dimensions.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2.flex-grow : 1 (accepts ratio from remaining space).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3.flex-shrink: 2 (shrinks at specified rate)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4.align-self: center/flex-end</a:t>
            </a:r>
          </a:p>
        </p:txBody>
      </p:sp>
    </p:spTree>
    <p:extLst>
      <p:ext uri="{BB962C8B-B14F-4D97-AF65-F5344CB8AC3E}">
        <p14:creationId xmlns:p14="http://schemas.microsoft.com/office/powerpoint/2010/main" val="4241721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Media Query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219200"/>
            <a:ext cx="11049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@media [target-&gt; (screen , print and all)] and (situations)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Situations e.g.: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1.max-width:800px; (Note: Bigger values will come first)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2.min-width:200px; (Note: Smaller values will come first)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3.Orientation : landscape/portrait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Most Used Breakpoints: 1200px , 991px, 767px, 576px 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 Or : using ‘ , ’  for condition A or condition B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eg.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@media screen and (condition A) , (condition B) )  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4612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Transition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762000" y="1219200"/>
            <a:ext cx="1158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Using hover we get abrupt transition. To avoid it we use: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1.transition:2s (shorthand)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2.transition-duration: 2s (duration of animation)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3.transition-delay: 2s (duration before animation)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Specifying transition in only one property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4.transition-property: border-radius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5.transition-timing-function: ease-in, ease-out, ease-in-out, linear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(tip: try using width instead of margin)</a:t>
            </a:r>
          </a:p>
        </p:txBody>
      </p:sp>
    </p:spTree>
    <p:extLst>
      <p:ext uri="{BB962C8B-B14F-4D97-AF65-F5344CB8AC3E}">
        <p14:creationId xmlns:p14="http://schemas.microsoft.com/office/powerpoint/2010/main" val="1466464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Grid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066800"/>
            <a:ext cx="114177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Grid is the very first CSS module created specifically to solve the layout problems.</a:t>
            </a:r>
            <a:endParaRPr lang="en-US" sz="3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Grid Container : Parent’s Properties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Grid Items : Children’s Properties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(grid can be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overided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with ease)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display: grid;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grid-template-columns: 100px 200px;(set size by columns)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grid-template-rows: 50px 100px 150px; (set size by rows)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grid-auto-rows: 50px ; (unspecified items will take only this size)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grid-auto-flow : column;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B5F12-22FD-C983-588C-F9BBAA3FF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157843"/>
            <a:ext cx="5191595" cy="21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600200"/>
            <a:ext cx="797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External </a:t>
            </a:r>
            <a:r>
              <a:rPr lang="en-US" sz="3200" dirty="0" err="1">
                <a:solidFill>
                  <a:schemeClr val="bg1"/>
                </a:solidFill>
              </a:rPr>
              <a:t>css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New file made with link inside head tag</a:t>
            </a:r>
          </a:p>
          <a:p>
            <a:r>
              <a:rPr lang="en-US" sz="3200" dirty="0">
                <a:solidFill>
                  <a:schemeClr val="bg1"/>
                </a:solidFill>
              </a:rPr>
              <a:t>Tag : link 	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Attribute: </a:t>
            </a:r>
            <a:r>
              <a:rPr lang="en-US" sz="3200" dirty="0" err="1">
                <a:solidFill>
                  <a:schemeClr val="bg1"/>
                </a:solidFill>
              </a:rPr>
              <a:t>rel</a:t>
            </a:r>
            <a:r>
              <a:rPr lang="en-US" sz="3200" dirty="0">
                <a:solidFill>
                  <a:schemeClr val="bg1"/>
                </a:solidFill>
              </a:rPr>
              <a:t>-&gt; relation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p{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err="1">
                <a:solidFill>
                  <a:schemeClr val="bg1"/>
                </a:solidFill>
              </a:rPr>
              <a:t>key:value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backgroud</a:t>
            </a:r>
            <a:r>
              <a:rPr lang="en-US" sz="3200" dirty="0">
                <a:solidFill>
                  <a:schemeClr val="bg1"/>
                </a:solidFill>
              </a:rPr>
              <a:t>-color: cornflower;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text-decoration:line-through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3950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u="sng" dirty="0">
                <a:latin typeface="Carlito"/>
                <a:cs typeface="Carlito"/>
              </a:rPr>
              <a:t>Grid Properties</a:t>
            </a:r>
            <a:endParaRPr sz="3400" u="sng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114485"/>
            <a:ext cx="1181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1.display: grid;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2.grid-template-columns: 100px 200px;(set size by columns)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3.grid-template-rows: 50px 100px 150px; (set size by rows)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4.grid-auto-rows: 50px ; (unspecified items will take only this size)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5.grid-auto-flow : column; (where to put unset items (default: row))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6.grid-auto-columns: 50px ; (unspecified items will take only this size in columns)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Span Properties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grid-column: span 2; grid-row: span 2;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grid-column-start:2;  grid-column-end:3;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grid-row-start:2;  grid-row-end:3;  (explore more ways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mdn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/w3 se)</a:t>
            </a:r>
          </a:p>
        </p:txBody>
      </p:sp>
    </p:spTree>
    <p:extLst>
      <p:ext uri="{BB962C8B-B14F-4D97-AF65-F5344CB8AC3E}">
        <p14:creationId xmlns:p14="http://schemas.microsoft.com/office/powerpoint/2010/main" val="1712111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  <a:hlinkClick r:id="rId3"/>
              </a:rPr>
              <a:t>Grid Template Areas</a:t>
            </a:r>
            <a:r>
              <a:rPr lang="en-US" sz="3400" dirty="0"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arlito"/>
                <a:cs typeface="Carl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3400" dirty="0">
              <a:solidFill>
                <a:schemeClr val="tx2">
                  <a:lumMod val="20000"/>
                  <a:lumOff val="8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114485"/>
            <a:ext cx="1158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Simpler way of Grid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1.grid-template-columns: 1fr 5fr 1fr;(fraction of space)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 grid-template-rows : 1fr 5fr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5fr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1fr;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3.grid-template-areas: 	“header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header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header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”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				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IN" sz="3200" dirty="0">
                <a:solidFill>
                  <a:schemeClr val="bg1"/>
                </a:solidFill>
              </a:rPr>
              <a:t>"nav1 main nav2"</a:t>
            </a:r>
          </a:p>
          <a:p>
            <a:r>
              <a:rPr lang="en-IN" sz="3200" dirty="0">
                <a:solidFill>
                  <a:schemeClr val="bg1"/>
                </a:solidFill>
              </a:rPr>
              <a:t>                        			"nav1 main nav3"</a:t>
            </a:r>
          </a:p>
          <a:p>
            <a:r>
              <a:rPr lang="en-IN" sz="3200" dirty="0">
                <a:solidFill>
                  <a:schemeClr val="bg1"/>
                </a:solidFill>
              </a:rPr>
              <a:t>                        			"footer </a:t>
            </a:r>
            <a:r>
              <a:rPr lang="en-IN" sz="3200" dirty="0" err="1">
                <a:solidFill>
                  <a:schemeClr val="bg1"/>
                </a:solidFill>
              </a:rPr>
              <a:t>footer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err="1">
                <a:solidFill>
                  <a:schemeClr val="bg1"/>
                </a:solidFill>
              </a:rPr>
              <a:t>footer</a:t>
            </a:r>
            <a:r>
              <a:rPr lang="en-IN" sz="3200" dirty="0">
                <a:solidFill>
                  <a:schemeClr val="bg1"/>
                </a:solidFill>
              </a:rPr>
              <a:t>“;</a:t>
            </a:r>
          </a:p>
          <a:p>
            <a:r>
              <a:rPr lang="en-IN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Give </a:t>
            </a:r>
            <a:r>
              <a:rPr lang="en-IN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childs</a:t>
            </a:r>
            <a:r>
              <a:rPr lang="en-IN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individual names in ‘grid-area’ property.</a:t>
            </a:r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8A6E2-25F7-6D12-F1BC-0A2CF2DA534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59492" y="415905"/>
            <a:ext cx="4689892" cy="31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58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Transform</a:t>
            </a:r>
            <a:endParaRPr sz="3400" dirty="0">
              <a:solidFill>
                <a:schemeClr val="tx2">
                  <a:lumMod val="20000"/>
                  <a:lumOff val="8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114485"/>
            <a:ext cx="1158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Changes to an Object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Properties: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1.transform :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translateX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(400px),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translateY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(400px),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translateZ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(400px)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2.transform :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rotateX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(180deg),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rotateY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(180deg),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rotateZ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(360deg)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3.transform :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scaleX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(1.5),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scaleY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(1.5), (scale(1.5,1.5)(shorthand))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4.transform :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skewX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(1.5),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skewY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(1.5), (scale(1.5,1.5)(shorthand))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3809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Transform</a:t>
            </a:r>
            <a:endParaRPr sz="3400" dirty="0">
              <a:solidFill>
                <a:schemeClr val="tx2">
                  <a:lumMod val="20000"/>
                  <a:lumOff val="8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114485"/>
            <a:ext cx="1158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Project : Rotating Card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1.We make 2 faces : Face A and Face B make them absolute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2.Make their parent relative.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3.In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FaceA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use z-index:1; and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backface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-visibility : hidden;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4.In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FaceB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use </a:t>
            </a:r>
            <a:r>
              <a:rPr lang="en-IN" sz="3200" dirty="0">
                <a:solidFill>
                  <a:schemeClr val="bg1"/>
                </a:solidFill>
              </a:rPr>
              <a:t>transform: </a:t>
            </a:r>
            <a:r>
              <a:rPr lang="en-IN" sz="3200" dirty="0" err="1">
                <a:solidFill>
                  <a:schemeClr val="bg1"/>
                </a:solidFill>
              </a:rPr>
              <a:t>rotateY</a:t>
            </a:r>
            <a:r>
              <a:rPr lang="en-IN" sz="3200" dirty="0">
                <a:solidFill>
                  <a:schemeClr val="bg1"/>
                </a:solidFill>
              </a:rPr>
              <a:t>(180deg);</a:t>
            </a:r>
          </a:p>
          <a:p>
            <a:r>
              <a:rPr lang="en-IN" sz="3200" dirty="0">
                <a:solidFill>
                  <a:schemeClr val="bg1"/>
                </a:solidFill>
              </a:rPr>
              <a:t>5.In parent use transition , transform-style : preserve-3d;</a:t>
            </a:r>
          </a:p>
          <a:p>
            <a:r>
              <a:rPr lang="en-IN" sz="3200" dirty="0">
                <a:solidFill>
                  <a:schemeClr val="bg1"/>
                </a:solidFill>
              </a:rPr>
              <a:t>6.in parent’s parent i.e., body use perspective:900px;</a:t>
            </a:r>
          </a:p>
          <a:p>
            <a:r>
              <a:rPr lang="en-IN" sz="3200" b="0" dirty="0">
                <a:solidFill>
                  <a:schemeClr val="bg1"/>
                </a:solidFill>
                <a:effectLst/>
                <a:latin typeface="+mj-lt"/>
                <a:cs typeface="Calibri Light" panose="020F0302020204030204" pitchFamily="34" charset="0"/>
              </a:rPr>
              <a:t>7.use hover effect where it is necessary</a:t>
            </a:r>
            <a:endParaRPr lang="en-IN" sz="3200" b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+mj-lt"/>
              <a:cs typeface="Calibri Light" panose="020F030202020403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693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Animation</a:t>
            </a:r>
            <a:endParaRPr sz="3400" dirty="0">
              <a:solidFill>
                <a:schemeClr val="tx2">
                  <a:lumMod val="20000"/>
                  <a:lumOff val="8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990600"/>
            <a:ext cx="1158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@keyframes : key points in animation (e.g. @keyframes -name-)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Now include that -name- and give duration in 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 animation-name: -name-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 animation-duration:2s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Now for 2 states we can use ‘from’ then ‘to’ 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But for more we will need 0% to 100% then 20% etc.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 animation-timing-function: ease-in, ease-out, ease-in-out, linear</a:t>
            </a:r>
          </a:p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4.</a:t>
            </a:r>
            <a:r>
              <a:rPr lang="en-IN" sz="3200" dirty="0">
                <a:solidFill>
                  <a:schemeClr val="bg1"/>
                </a:solidFill>
              </a:rPr>
              <a:t> animation-iteration-count: infinite;(any number)</a:t>
            </a:r>
          </a:p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5.</a:t>
            </a:r>
            <a:r>
              <a:rPr lang="en-IN" sz="3200" dirty="0">
                <a:solidFill>
                  <a:schemeClr val="bg1"/>
                </a:solidFill>
              </a:rPr>
              <a:t> animation-direction: normal, reverse, alternate-reverse, alternate</a:t>
            </a:r>
          </a:p>
          <a:p>
            <a:r>
              <a:rPr lang="en-IN" sz="3200" dirty="0">
                <a:solidFill>
                  <a:schemeClr val="bg1"/>
                </a:solidFill>
                <a:sym typeface="Wingdings" panose="05000000000000000000" pitchFamily="2" charset="2"/>
              </a:rPr>
              <a:t>6.</a:t>
            </a:r>
            <a:r>
              <a:rPr lang="en-IN" sz="3200" dirty="0">
                <a:solidFill>
                  <a:schemeClr val="bg1"/>
                </a:solidFill>
              </a:rPr>
              <a:t> animation-fill-mode: </a:t>
            </a:r>
            <a:r>
              <a:rPr lang="en-IN" sz="3200" dirty="0" err="1">
                <a:solidFill>
                  <a:schemeClr val="bg1"/>
                </a:solidFill>
              </a:rPr>
              <a:t>forwards,backwards</a:t>
            </a:r>
            <a:r>
              <a:rPr lang="en-IN" sz="3200" dirty="0">
                <a:solidFill>
                  <a:schemeClr val="bg1"/>
                </a:solidFill>
              </a:rPr>
              <a:t>;</a:t>
            </a:r>
          </a:p>
          <a:p>
            <a:r>
              <a:rPr lang="en-IN" sz="3200" dirty="0">
                <a:solidFill>
                  <a:schemeClr val="bg1"/>
                </a:solidFill>
              </a:rPr>
              <a:t>7.animation-play-state: </a:t>
            </a:r>
            <a:r>
              <a:rPr lang="en-IN" sz="3200" dirty="0" err="1">
                <a:solidFill>
                  <a:schemeClr val="bg1"/>
                </a:solidFill>
              </a:rPr>
              <a:t>running,paused</a:t>
            </a:r>
            <a:r>
              <a:rPr lang="en-IN" sz="3200" dirty="0">
                <a:solidFill>
                  <a:schemeClr val="bg1"/>
                </a:solidFill>
              </a:rPr>
              <a:t>;(refer </a:t>
            </a:r>
            <a:r>
              <a:rPr lang="en-IN" sz="3200" dirty="0" err="1">
                <a:solidFill>
                  <a:schemeClr val="bg1"/>
                </a:solidFill>
              </a:rPr>
              <a:t>mdn</a:t>
            </a:r>
            <a:r>
              <a:rPr lang="en-IN" sz="3200" dirty="0">
                <a:solidFill>
                  <a:schemeClr val="bg1"/>
                </a:solidFill>
              </a:rPr>
              <a:t> for more)</a:t>
            </a:r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838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CSS Variables</a:t>
            </a:r>
            <a:endParaRPr sz="3400" dirty="0">
              <a:solidFill>
                <a:schemeClr val="tx2">
                  <a:lumMod val="20000"/>
                  <a:lumOff val="8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114485"/>
            <a:ext cx="1158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We make 1 property as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varibales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and use it anywhere.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Then we make a scope 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:root{ (root is scope)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	--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bg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-color: red ; (this is variable)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}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Usage: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.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className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	color: var(--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bg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-color);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}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Why to use ?  DRY - Do not repeat yourself (more preferred)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			WET - Write Everything Twice (less preferred)</a:t>
            </a:r>
          </a:p>
        </p:txBody>
      </p:sp>
    </p:spTree>
    <p:extLst>
      <p:ext uri="{BB962C8B-B14F-4D97-AF65-F5344CB8AC3E}">
        <p14:creationId xmlns:p14="http://schemas.microsoft.com/office/powerpoint/2010/main" val="2597486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Bootstrap</a:t>
            </a:r>
            <a:endParaRPr sz="3400" dirty="0">
              <a:solidFill>
                <a:schemeClr val="tx2">
                  <a:lumMod val="20000"/>
                  <a:lumOff val="8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114485"/>
            <a:ext cx="1158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It’s a framework.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Other frameworks : 1.Bulma 2.Semantic UI 3. Material UI 4.Tailwind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How to use it?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Via Copying and Pasting CDN-&gt; Content Delivery Network 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Carlito"/>
                <a:cs typeface="Carlito"/>
              </a:rPr>
              <a:t>Container</a:t>
            </a:r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It is default grid system.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en-US" sz="3200" dirty="0">
                <a:solidFill>
                  <a:schemeClr val="bg1"/>
                </a:solidFill>
              </a:rPr>
              <a:t>.container-{breakpoint}, which is width: 100% until the specified breakpoint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2661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solidFill>
                  <a:schemeClr val="bg1"/>
                </a:solidFill>
                <a:latin typeface="Carlito"/>
                <a:cs typeface="Carlito"/>
              </a:rPr>
              <a:t>Grid</a:t>
            </a:r>
            <a:endParaRPr sz="34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114485"/>
            <a:ext cx="1158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Working: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Bootstrap divides the viewport into 12 parts that we can dynamically allocate the contents in our hand.</a:t>
            </a:r>
            <a:endParaRPr lang="en-IN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IN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To use the default way we specify the container class , inside it give a class row and inside it make all the cols you want to set.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IN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To use separate property of space use col-{</a:t>
            </a:r>
            <a:r>
              <a:rPr lang="en-IN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num</a:t>
            </a:r>
            <a:r>
              <a:rPr lang="en-IN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}.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IN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Similarly we can use col-(</a:t>
            </a:r>
            <a:r>
              <a:rPr lang="en-IN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lg,md,sm</a:t>
            </a:r>
            <a:r>
              <a:rPr lang="en-IN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)-{</a:t>
            </a:r>
            <a:r>
              <a:rPr lang="en-IN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num</a:t>
            </a:r>
            <a:r>
              <a:rPr lang="en-IN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} for specifying grids while specifying screen size.</a:t>
            </a:r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endParaRPr lang="en-US" altLang="en-US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3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5282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01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solidFill>
                  <a:schemeClr val="bg1"/>
                </a:solidFill>
                <a:latin typeface="Carlito"/>
                <a:cs typeface="Carlito"/>
              </a:rPr>
              <a:t>Making a website using Bootstrap.</a:t>
            </a:r>
            <a:endParaRPr sz="34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533400" y="1114485"/>
            <a:ext cx="1158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chemeClr val="bg1"/>
                </a:solidFill>
              </a:rPr>
              <a:t>Take the main parts of a website.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1.Header Main and Footer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2.Take a navbar from documentation.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3.Make Carousel and cards inside the main.(</a:t>
            </a:r>
            <a:r>
              <a:rPr lang="en-US" altLang="en-US" sz="3200" dirty="0" err="1">
                <a:solidFill>
                  <a:schemeClr val="bg1"/>
                </a:solidFill>
              </a:rPr>
              <a:t>img</a:t>
            </a:r>
            <a:r>
              <a:rPr lang="en-US" altLang="en-US" sz="3200" dirty="0">
                <a:solidFill>
                  <a:schemeClr val="bg1"/>
                </a:solidFill>
              </a:rPr>
              <a:t>-fluid)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4.Gutters : To provide spacing between the cards or elements layout.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(e.g. </a:t>
            </a:r>
            <a:r>
              <a:rPr lang="en-US" altLang="en-US" sz="3200" dirty="0" err="1">
                <a:solidFill>
                  <a:schemeClr val="bg1"/>
                </a:solidFill>
              </a:rPr>
              <a:t>gx</a:t>
            </a:r>
            <a:r>
              <a:rPr lang="en-US" altLang="en-US" sz="3200" dirty="0">
                <a:solidFill>
                  <a:schemeClr val="bg1"/>
                </a:solidFill>
              </a:rPr>
              <a:t>-(0-5) , </a:t>
            </a:r>
            <a:r>
              <a:rPr lang="en-US" altLang="en-US" sz="3200" dirty="0" err="1">
                <a:solidFill>
                  <a:schemeClr val="bg1"/>
                </a:solidFill>
              </a:rPr>
              <a:t>gy</a:t>
            </a:r>
            <a:r>
              <a:rPr lang="en-US" altLang="en-US" sz="3200" dirty="0">
                <a:solidFill>
                  <a:schemeClr val="bg1"/>
                </a:solidFill>
              </a:rPr>
              <a:t>-(0-5))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5.We can also include ‘FORM’ ( from documentation )</a:t>
            </a:r>
          </a:p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6.Buttons : primary, secondary </a:t>
            </a:r>
            <a:r>
              <a:rPr lang="en-US" sz="3200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endParaRPr lang="en-US" sz="3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7.Spinners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8.Margin : mx and my / Padding: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px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and </a:t>
            </a:r>
            <a:r>
              <a:rPr lang="en-US" sz="32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py</a:t>
            </a:r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831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600200"/>
            <a:ext cx="79765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Specificity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Inline&gt;Internal&gt;External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Selectors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Basic Selectors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Advance Selectors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Basic Selectors (categorize to 5 types)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Element selectors (</a:t>
            </a:r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p,div,h1)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Id Selectors (</a:t>
            </a:r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Id=“name” -&gt;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#name{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</a:t>
            </a:r>
            <a:r>
              <a:rPr lang="en-US" sz="3200" dirty="0" err="1">
                <a:solidFill>
                  <a:schemeClr val="bg1"/>
                </a:solidFill>
              </a:rPr>
              <a:t>background-color:purple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}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Note: Do not repeat id name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8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Basic Selectors (categorize to 5 types)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iii.   Class Selectors(</a:t>
            </a:r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Class=“</a:t>
            </a:r>
            <a:r>
              <a:rPr lang="en-US" sz="3200" dirty="0" err="1">
                <a:solidFill>
                  <a:schemeClr val="bg1"/>
                </a:solidFill>
              </a:rPr>
              <a:t>className</a:t>
            </a:r>
            <a:r>
              <a:rPr lang="en-US" sz="3200" dirty="0">
                <a:solidFill>
                  <a:schemeClr val="bg1"/>
                </a:solidFill>
              </a:rPr>
              <a:t>”-&gt;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.</a:t>
            </a:r>
            <a:r>
              <a:rPr lang="en-US" sz="3200" dirty="0" err="1">
                <a:solidFill>
                  <a:schemeClr val="bg1"/>
                </a:solidFill>
              </a:rPr>
              <a:t>className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border:2px solid orange;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}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Note: We can repeat class names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3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iv.   	Attribute Selectors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err="1">
                <a:solidFill>
                  <a:schemeClr val="bg1"/>
                </a:solidFill>
              </a:rPr>
              <a:t>eg.href</a:t>
            </a:r>
            <a:r>
              <a:rPr lang="en-US" sz="3200" dirty="0">
                <a:solidFill>
                  <a:schemeClr val="bg1"/>
                </a:solidFill>
              </a:rPr>
              <a:t>=“www.google.com”-&gt;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a[</a:t>
            </a:r>
            <a:r>
              <a:rPr lang="en-US" sz="3200" dirty="0" err="1">
                <a:solidFill>
                  <a:schemeClr val="bg1"/>
                </a:solidFill>
              </a:rPr>
              <a:t>href</a:t>
            </a:r>
            <a:r>
              <a:rPr lang="en-US" sz="3200" dirty="0">
                <a:solidFill>
                  <a:schemeClr val="bg1"/>
                </a:solidFill>
              </a:rPr>
              <a:t>=“www.google.com”]{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font-size:200px;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}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&lt;input type=“text”&gt;-&gt;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input[type=“text”]{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border:2px dashed red;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406570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95400"/>
            <a:ext cx="79765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LcPeriod" startAt="5"/>
            </a:pPr>
            <a:r>
              <a:rPr lang="en-US" sz="3200" dirty="0">
                <a:solidFill>
                  <a:schemeClr val="bg1"/>
                </a:solidFill>
              </a:rPr>
              <a:t>Universal Selector</a:t>
            </a:r>
          </a:p>
          <a:p>
            <a:r>
              <a:rPr lang="en-US" sz="3200" dirty="0">
                <a:solidFill>
                  <a:schemeClr val="bg1"/>
                </a:solidFill>
              </a:rPr>
              <a:t>*{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border:2px solid yellow;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Note: It selects everything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Specificity: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Inline&gt;id&gt;class&gt;element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7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40429</TotalTime>
  <Words>2808</Words>
  <Application>Microsoft Office PowerPoint</Application>
  <PresentationFormat>Widescreen</PresentationFormat>
  <Paragraphs>457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Amasis MT Pro Black</vt:lpstr>
      <vt:lpstr>Arial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CSS Intro</vt:lpstr>
      <vt:lpstr>CSS Intro</vt:lpstr>
      <vt:lpstr>CSS Intro</vt:lpstr>
      <vt:lpstr>CSS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Elements</vt:lpstr>
      <vt:lpstr>String Matching</vt:lpstr>
      <vt:lpstr>Inheritance</vt:lpstr>
      <vt:lpstr>Colors</vt:lpstr>
      <vt:lpstr>Box Model</vt:lpstr>
      <vt:lpstr>Margin</vt:lpstr>
      <vt:lpstr>Padding</vt:lpstr>
      <vt:lpstr>CSS Units</vt:lpstr>
      <vt:lpstr>CSS Units</vt:lpstr>
      <vt:lpstr>Box Model (Display)</vt:lpstr>
      <vt:lpstr>Positions</vt:lpstr>
      <vt:lpstr>Positions</vt:lpstr>
      <vt:lpstr>Task : Make a navbar</vt:lpstr>
      <vt:lpstr>Font</vt:lpstr>
      <vt:lpstr>Text Shadow</vt:lpstr>
      <vt:lpstr>List Properties</vt:lpstr>
      <vt:lpstr>Overflow properties</vt:lpstr>
      <vt:lpstr>Clear And Float</vt:lpstr>
      <vt:lpstr>Background Images</vt:lpstr>
      <vt:lpstr>Flexbox</vt:lpstr>
      <vt:lpstr>Flexbox</vt:lpstr>
      <vt:lpstr>Media Query </vt:lpstr>
      <vt:lpstr>Transition</vt:lpstr>
      <vt:lpstr>Grid</vt:lpstr>
      <vt:lpstr>Grid Properties</vt:lpstr>
      <vt:lpstr>Grid Template Areas link</vt:lpstr>
      <vt:lpstr>Transform</vt:lpstr>
      <vt:lpstr>Transform</vt:lpstr>
      <vt:lpstr>Animation</vt:lpstr>
      <vt:lpstr>CSS Variables</vt:lpstr>
      <vt:lpstr>Bootstrap</vt:lpstr>
      <vt:lpstr>Grid</vt:lpstr>
      <vt:lpstr>Making a website using Bootstrap.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83</cp:revision>
  <dcterms:created xsi:type="dcterms:W3CDTF">2022-02-16T20:23:17Z</dcterms:created>
  <dcterms:modified xsi:type="dcterms:W3CDTF">2023-10-04T04:20:17Z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