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20.226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25 28,'0'3,"0"5,0 5,0 3,0 3,0 1,0 1,0 1,0-1,0 0,0-7,0-10,0-11,0-10,0-4,0-2,0-1,0 0,0 1,0 0,0 2,-3 3,-2 9,-3 9,0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41.115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124 100,'0'4,"0"4,0 4,0 5,0 1,0 3,0 0,0 0,0 0,0 0,0 1,0-2,0 1,0 0,0-11,0-11,0-15,0-15,0-10,0-1,0-1,0 4,0 5,0 5,0 10,0 16,0 12,0 8,0 4,0 3,0 0,0-1,0 0,0 0,0-2,0 0,0-7,0-10,0-12,0-16,0-6,0-6,0 0,0 2,0 5,0 2,0 3,0 2,0 8,0 14,0 14,0 7,-3 8,-1 2,-1-1,2-1,0-3,2-2,0-2,0-11,1-15,1-10,-1-10,0-4,0-1,0 2,0 1,0 1,0 2,0 2,0 7,0 13,0 14,-3 12,-2 5,1 1,1-2,0-2,2-2,0-1,0-3,1-7,0-10,1-9,-1-7,0-8,-3 9,-2 10,1 12,0 12,2 8,-3 3,-1 2,1-1,1-4,2-3,0-2,1-11,1-10,0-9,1-9,-1-4,0-3,0-2,0-1,0 1,0-1,0 2,0 6,0 14,0 10,0 11,0 5,-3 2,-2 0,1-1,1-9,0-14,2-11,0-8,0-4,5 1,4 4,2 0,-2 1,2 1,-1 0,1 2,-1 0,-1-2,-4-3,-1-1,-1-2,2 3,0 0,0 7,-1 8,-1 7,-4 11,-2 8,0 5,-3-1,0-1,-3-2,1-1,2-3,2-1,2 0,1-8,1-12,1-18,1-9,-1-7,0-1,1 1,-1 4,0 2,0 10,0 11,0 10,0 8,0 5,0 3,0 3,0-1,0 1,-4-4,0-9,-1-10,1-8,5-6,6 0,1-3,0 0,1 1,4 4,-2 1,2 2,2 3,-2-2,1 2,-3 4,-2 10,-4 10,-2 6,-5 9,-2 6,-4 4,-1-3,2-4,1-5,-1-4,0-11,1-10,2-15,6-4,1-5,1-2,0-1,2-1,-2 8,-3 8,-2 10,-3 3,-2 5,-3 0,0 2,-2-2,1-7,2-7,3-7,1-5,3-8,0-3,1-1,1 1,2 4,2 2,0 2,-1-1,-1 0,-2-1,0-1,-1 1,0-2,0 1,0-1,0 11,0 10,-1 9,1 7,0 3,0 2,0 1,0 1,0-1,0 0,0-7,0-11,0-8,0-8,0-5,0-2,0-3,0 0,0-1,0 1,0 8,0 12,0 11,0 7,0 4,0 3,0 0,0 0,-3-7,-2-10,1-10,1-7,0-6,2-3,0-1,0-2,1 1,0 0,1 0,-1 1,0 7,0 13,0 14,0 7,0 5,0 2,0-2,0 0,0-9,0-10,0-9,0-8,0-6,0-3,0-2,0 0,0-1,0 1,0 7,0 13,0 11,0 7,0 5,0 1,0 2,-3-5,-2-8,1-9,0-9,2-7,0-4,2-3,-1-1,1-1,0 1,1 0,-1 8,0 9,0 9,0 11,0 7,0 2,0 1,0-7,0-10,0-10,0-8,0-10,0-4,0-2,0 7,0 13,0 12,0 8,0 6,0 2,0 1,0-7,0-10,0-8,0-9,0-5,0-4,0-1,0 5,0 10,0 9,0 8,0 5,0 3,0 3,0 0,0 0,0 0,0-7,0-13,0-11,0-11,4-1,0-1,0-1,3 5,4 4,-1 9,-1 8,-3 7,-2 6,-2 3,-1 3,0 0,-2 0,1 0,-1-1,-2 1,-2-1,0-1,2 1,0-1,2-6,0-13,0-11,1-9,1-7,-1-1,0 1,0 7,0 11,0 10,0 9,0 5,0 4,0 2,0-10,0-14,0-14,0-10,0-5,0-1,0 3,0 8,0 16,0 12,0 11,0 6,0 4,-3-5,-2-8,1-15,1-17,0-9,2-12,0-5,0 1,1 4,0 5,1 12,-1 12,0 16,0 12,0 8,0 5,0 2,0-3,0-2,0-10,4-15,0-15,4-13,4-2,-1-4,3 3,-3 4,-2 8,-3 13,-2 16,-3 7,0 4,-1 2,-4-1,-1-1,0-8,1-11,1-13,1-9,2-5,-1-3,1 6,0 11,1 8,-1 9,0 6,0 3,0-8,0-10,0-1,0 3,0 4,-3 4,-6 1,0-5,1-8,2-10,1-7,3-4,1-2,1 7,0 10,0 9,0 8,1-4,-1-7,0-11,0-9,0 1,0 9,0 8,0 2,0 5,-3 1,-2 4,-2 3,-1 4,1 2,2 2,1 1,3 0,-4-4,0-7,0-9,2-9,1-6,0-5,2-1,-1-2,2-1,-1 8,-4 6,-3 4,-2 0,1-2,2 2,2 7,2 6,1-2,0-6,2-5,-1 0,0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2.467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 17,'1'0,"1"-1,0-3,0 2,-1 2,0 3,-1 2,0 0,0-4,2-3,0-3,1 0,1-2,-1 3,-1 3,0 5,-3 4,-1 1,0 2,1-1,-1 0,3-1,2-3,2-2,1-3,0-2,0-3,-2-1,-3-1,-3 1,-2 2,-3 2,0 4,0 2,-1 0,1 2,3 0,0-2,2-4,2-3,1-3,1-2,2-1,0 1,1 1,-1 3,0 3,-1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49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74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982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2.9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5.4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8.0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2" Type="http://schemas.openxmlformats.org/officeDocument/2006/relationships/image" Target="../media/image4.jp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19" Type="http://schemas.openxmlformats.org/officeDocument/2006/relationships/customXml" Target="../ink/ink9.xml"/><Relationship Id="rId4" Type="http://schemas.openxmlformats.org/officeDocument/2006/relationships/image" Target="../media/image41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.png"/><Relationship Id="rId7" Type="http://schemas.openxmlformats.org/officeDocument/2006/relationships/image" Target="../media/image6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hyperlink" Target="https://mongoosej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hyperlink" Target="https://mongoosejs.com/docs/models.html" TargetMode="External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([path]callback [,callback]) : it runs middleware (callbacks) when path hits the routes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Middleware : just a function that will run on hitting routes.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Routing : HTTP methods are:- </a:t>
            </a:r>
            <a:r>
              <a:rPr lang="en-US" sz="2800" kern="0" dirty="0" err="1">
                <a:latin typeface="+mn-lt"/>
                <a:cs typeface="Carlito"/>
              </a:rPr>
              <a:t>i.get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ii.post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iii.patch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iv.put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v.delete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app.get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path,callback</a:t>
            </a:r>
            <a:r>
              <a:rPr lang="en-US" sz="2800" kern="0" dirty="0">
                <a:latin typeface="+mn-lt"/>
                <a:cs typeface="Carlito"/>
              </a:rPr>
              <a:t>) :-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HTTP get will run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5"/>
            </a:pPr>
            <a:r>
              <a:rPr lang="en-US" sz="2800" kern="0" dirty="0">
                <a:latin typeface="+mn-lt"/>
                <a:cs typeface="Carlito"/>
              </a:rPr>
              <a:t>Handle bad request :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Put this at the last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D6D-59B4-4C27-1340-803C7B7B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6265"/>
            <a:ext cx="4495800" cy="130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C181-DAFC-A65C-5342-46FED22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64" y="3967222"/>
            <a:ext cx="4192019" cy="10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B0FE-155E-560B-F3F2-7E32C106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064" y="5247326"/>
            <a:ext cx="3857993" cy="1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 : to restart server when change happens we will use ‘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start in scripts , and use “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 index.js”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can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start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Now to get </a:t>
            </a:r>
            <a:r>
              <a:rPr lang="en-US" sz="2800" kern="0" dirty="0" err="1">
                <a:latin typeface="+mn-lt"/>
                <a:cs typeface="Carlito"/>
              </a:rPr>
              <a:t>Subpaths</a:t>
            </a:r>
            <a:r>
              <a:rPr lang="en-US" sz="2800" kern="0" dirty="0">
                <a:latin typeface="+mn-lt"/>
                <a:cs typeface="Carlito"/>
              </a:rPr>
              <a:t> for (e.g. subreddit ) we have to get help from URL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path and query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present in our request this can be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used to render in our browser too.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2.  Params (after ‘ : ’)can be fetched from URL with the help of </a:t>
            </a:r>
            <a:r>
              <a:rPr lang="en-US" sz="2800" kern="0" dirty="0" err="1">
                <a:latin typeface="+mn-lt"/>
                <a:cs typeface="Carlito"/>
              </a:rPr>
              <a:t>req.params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URL: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O/P: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FB300-FBBC-EA34-C560-0863090C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5" y="3048000"/>
            <a:ext cx="5215495" cy="1585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D417C-1F0D-7D5A-6A55-2C3EC9E1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334000"/>
            <a:ext cx="3648584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015777-572F-249D-0365-5B94B58B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118504"/>
            <a:ext cx="2362200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Query: We get query as object from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. 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when </a:t>
            </a:r>
            <a:r>
              <a:rPr lang="en-US" sz="2800" kern="0" dirty="0" err="1">
                <a:latin typeface="+mn-lt"/>
                <a:cs typeface="Carlito"/>
              </a:rPr>
              <a:t>req.query</a:t>
            </a:r>
            <a:r>
              <a:rPr lang="en-US" sz="2800" kern="0" dirty="0">
                <a:latin typeface="+mn-lt"/>
                <a:cs typeface="Carlito"/>
              </a:rPr>
              <a:t> in </a:t>
            </a:r>
            <a:r>
              <a:rPr lang="en-US" sz="2800" kern="0" dirty="0" err="1">
                <a:latin typeface="+mn-lt"/>
                <a:cs typeface="Carlito"/>
              </a:rPr>
              <a:t>res.send</a:t>
            </a:r>
            <a:r>
              <a:rPr lang="en-US" sz="2800" kern="0" dirty="0">
                <a:latin typeface="+mn-lt"/>
                <a:cs typeface="Carlito"/>
              </a:rPr>
              <a:t>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6787-A5A4-9F06-33B8-619D3707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41712"/>
            <a:ext cx="3510559" cy="1604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FB6AE-60FC-FDA3-85C3-03A8CE1E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4964"/>
            <a:ext cx="2438400" cy="15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DE056-1B1B-F63D-0BF3-D8B554F5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524000"/>
            <a:ext cx="4911385" cy="1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41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</a:t>
            </a:r>
            <a:r>
              <a:rPr lang="en-US" sz="2800" kern="0" dirty="0" err="1">
                <a:latin typeface="+mn-lt"/>
                <a:cs typeface="Carlito"/>
              </a:rPr>
              <a:t>res.render</a:t>
            </a:r>
            <a:r>
              <a:rPr lang="en-US" sz="2800" kern="0" dirty="0">
                <a:latin typeface="+mn-lt"/>
                <a:cs typeface="Carlito"/>
              </a:rPr>
              <a:t>(view,[local],[callback]): Here view is the templating engine, that is going to be used.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Templating : Rendering the pages with our changes in it.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We’re going to use EJS , Tags that will be used to write the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 :-  '</a:t>
            </a:r>
            <a:r>
              <a:rPr lang="en-US" sz="2800" kern="0" dirty="0" err="1">
                <a:latin typeface="+mn-lt"/>
                <a:cs typeface="Carlito"/>
              </a:rPr>
              <a:t>Scriptlet</a:t>
            </a:r>
            <a:r>
              <a:rPr lang="en-US" sz="2800" kern="0" dirty="0">
                <a:latin typeface="+mn-lt"/>
                <a:cs typeface="Carlito"/>
              </a:rPr>
              <a:t>' tag, for control-flow, no output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&lt;%= :- Outputs the value into the template (HTML escaped)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Mention the view engine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Views folder will be made to keep templates and extension of ‘.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’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This will be called using response .render and we will not need to mention views because it will automatically go there to call it.(default path 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can also write JS inside EJS also.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set the path using the </a:t>
            </a:r>
            <a:r>
              <a:rPr lang="en-US" sz="2800" kern="0" dirty="0" err="1">
                <a:latin typeface="+mn-lt"/>
                <a:cs typeface="Carlito"/>
              </a:rPr>
              <a:t>app.set</a:t>
            </a:r>
            <a:r>
              <a:rPr lang="en-US" sz="2800" kern="0" dirty="0">
                <a:latin typeface="+mn-lt"/>
                <a:cs typeface="Carlito"/>
              </a:rPr>
              <a:t> so our template works anywhere .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D9BA8-9E92-38DB-8583-F8BB7404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05200"/>
            <a:ext cx="4325102" cy="55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5D838-1BA3-5261-377C-A599BC41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6172200"/>
            <a:ext cx="4191000" cy="45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5A3883-8309-FA46-BBC8-6386A105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6492624"/>
            <a:ext cx="6529388" cy="456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349058-4E01-C8EC-2C6A-C0CDFC36E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7" t="-25173" b="-1"/>
          <a:stretch/>
        </p:blipFill>
        <p:spPr>
          <a:xfrm>
            <a:off x="6477000" y="5258021"/>
            <a:ext cx="5638800" cy="4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51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 startAt="9"/>
            </a:pPr>
            <a:r>
              <a:rPr lang="en-US" sz="2800" kern="0" dirty="0">
                <a:latin typeface="+mn-lt"/>
                <a:cs typeface="Carlito"/>
              </a:rPr>
              <a:t>We can also pass values from routes to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files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rlito"/>
              </a:rPr>
              <a:t>					   “inside </a:t>
            </a:r>
            <a:r>
              <a:rPr lang="en-US" sz="2000" kern="0" dirty="0" err="1">
                <a:latin typeface="Consolas" panose="020B0609020204030204" pitchFamily="49" charset="0"/>
                <a:cs typeface="Carlito"/>
              </a:rPr>
              <a:t>ejs</a:t>
            </a:r>
            <a:r>
              <a:rPr lang="en-US" sz="2000" kern="0" dirty="0">
                <a:latin typeface="Consolas" panose="020B0609020204030204" pitchFamily="49" charset="0"/>
                <a:cs typeface="Carlito"/>
              </a:rPr>
              <a:t> file”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r>
              <a:rPr lang="en-US" sz="2800" kern="0" dirty="0">
                <a:latin typeface="+mn-lt"/>
                <a:cs typeface="Carlito"/>
              </a:rPr>
              <a:t>To make loops or conditionals we use &lt;% %&gt;</a:t>
            </a: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C93F6-1954-66DB-1F7E-C1DD904E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84"/>
          <a:stretch/>
        </p:blipFill>
        <p:spPr>
          <a:xfrm>
            <a:off x="1476007" y="1485266"/>
            <a:ext cx="3781793" cy="7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4426E-791C-6D75-80B9-727F67C2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992" y="1801181"/>
            <a:ext cx="5277587" cy="376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7B917-B846-AEA7-F2C0-5A2D992ED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819400"/>
            <a:ext cx="2804897" cy="136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90929-25ED-7758-DE1A-DB689D024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727339"/>
            <a:ext cx="4573212" cy="11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Public : we put static files in our public folder.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a public folder in the project and make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folders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make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and connect the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JS files we made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since the path till the public is set so we don’t need to think about till that.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</a:t>
            </a: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() to start using static files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also separate the files into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. This will be made inside a folder called partials.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include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using &lt;%-   %&gt;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EC3D4-FAC3-DB24-38D7-1C1E5382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62" y="3561652"/>
            <a:ext cx="5225138" cy="40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F120F-CED8-A91C-A083-9648E7C07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3806"/>
            <a:ext cx="1682379" cy="2478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8663A-A3C4-81D1-13A3-A64DF6340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91" y="5312053"/>
            <a:ext cx="4853505" cy="16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 VS POST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4FB72-CAED-93EB-9182-702ECEC1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49165"/>
              </p:ext>
            </p:extLst>
          </p:nvPr>
        </p:nvGraphicFramePr>
        <p:xfrm>
          <a:off x="762000" y="1100803"/>
          <a:ext cx="10134600" cy="54950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4294600775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3208613597"/>
                    </a:ext>
                  </a:extLst>
                </a:gridCol>
              </a:tblGrid>
              <a:tr h="6677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2224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pPr marL="12700">
                        <a:spcBef>
                          <a:spcPts val="95"/>
                        </a:spcBef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1. Should be used to retrieve data.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Should be used to make changes in server. i.e. in DB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54856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2.  data available inside query parameter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Data is available as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reqest.body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64043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. Less Secure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More secure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192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 . data will be plain string and only in query parameter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Data of diff types can be sent text , JSON , XML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5839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 . Limited data can be send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 Huge data can be send 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80138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9302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0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Getter and Setter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form the name tells us the attribute that is binding with which key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don’t have to write our entire path everywhere in node and express this is called ‘Strongly coupled application’.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we have GET request in form.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changes in index.js (entry file)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Our page gets render in root(‘/’) path.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After that because of action data gets send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to ‘/user’.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AEABA-7960-F85F-9F5B-77163C483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989" y="1974750"/>
            <a:ext cx="4421758" cy="214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3BAF6-6426-FF7E-1B8D-5CA54E497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4267200"/>
            <a:ext cx="3858206" cy="956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EA3DF-6380-2E28-EFD4-DE1FAA3C35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6"/>
          <a:stretch/>
        </p:blipFill>
        <p:spPr>
          <a:xfrm>
            <a:off x="1295400" y="3581400"/>
            <a:ext cx="3429000" cy="8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Getter and Poster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Our page gets render in root(‘/’) path.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the method POST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After that because of action data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gets send to ‘/user’ via post method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and in index.js use </a:t>
            </a:r>
            <a:r>
              <a:rPr lang="en-US" sz="2800" kern="0" dirty="0" err="1">
                <a:latin typeface="+mn-lt"/>
                <a:cs typeface="Carlito"/>
              </a:rPr>
              <a:t>app.post</a:t>
            </a:r>
            <a:r>
              <a:rPr lang="en-US" sz="2800" kern="0" dirty="0">
                <a:latin typeface="+mn-lt"/>
                <a:cs typeface="Carlito"/>
              </a:rPr>
              <a:t> to get data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from there.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5.   By default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gives undefined so we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have to use a middleware </a:t>
            </a:r>
            <a:r>
              <a:rPr lang="en-US" sz="2800" kern="0" dirty="0" err="1">
                <a:latin typeface="+mn-lt"/>
                <a:cs typeface="Carlito"/>
              </a:rPr>
              <a:t>i.e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and for </a:t>
            </a:r>
            <a:r>
              <a:rPr lang="en-US" sz="2800" kern="0" dirty="0" err="1">
                <a:latin typeface="+mn-lt"/>
                <a:cs typeface="Carlito"/>
              </a:rPr>
              <a:t>json</a:t>
            </a:r>
            <a:r>
              <a:rPr lang="en-US" sz="2800" kern="0" dirty="0">
                <a:latin typeface="+mn-lt"/>
                <a:cs typeface="Carlito"/>
              </a:rPr>
              <a:t>() data use 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5E8BB4-C60B-B943-3D67-E03D970C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170" y="2543421"/>
            <a:ext cx="4215230" cy="1266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B613DE-D43B-C7E4-581F-5A6CEDC9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495800"/>
            <a:ext cx="7706407" cy="841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0AE69-8520-A3FF-5547-623FD2783B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28" t="14333"/>
          <a:stretch/>
        </p:blipFill>
        <p:spPr>
          <a:xfrm>
            <a:off x="6933573" y="1371600"/>
            <a:ext cx="5029827" cy="100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EEFFE-A49E-C130-8177-C32548BE8A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598"/>
          <a:stretch/>
        </p:blipFill>
        <p:spPr>
          <a:xfrm>
            <a:off x="762000" y="5943600"/>
            <a:ext cx="4053240" cy="4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582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Representational State Transfer.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Resful</a:t>
            </a:r>
            <a:r>
              <a:rPr lang="en-US" sz="2800" kern="0" dirty="0">
                <a:latin typeface="+mn-lt"/>
                <a:cs typeface="Carlito"/>
              </a:rPr>
              <a:t> Routing : HTML, CSS , JS show </a:t>
            </a:r>
            <a:r>
              <a:rPr lang="en-US" sz="2800" kern="0" dirty="0" err="1">
                <a:latin typeface="+mn-lt"/>
                <a:cs typeface="Carlito"/>
              </a:rPr>
              <a:t>kar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rahe</a:t>
            </a:r>
            <a:r>
              <a:rPr lang="en-US" sz="2800" kern="0" dirty="0">
                <a:latin typeface="+mn-lt"/>
                <a:cs typeface="Carlito"/>
              </a:rPr>
              <a:t> thee.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Resful</a:t>
            </a:r>
            <a:r>
              <a:rPr lang="en-US" sz="2800" kern="0" dirty="0">
                <a:latin typeface="+mn-lt"/>
                <a:cs typeface="Carlito"/>
              </a:rPr>
              <a:t> API : Data from URL hit 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1600" kern="0" dirty="0">
                <a:latin typeface="+mn-lt"/>
                <a:cs typeface="Carlito"/>
              </a:rPr>
              <a:t>source : medium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Path used as a convention to make routes with their methods and operations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ACE67-76D0-5BC4-052E-E8651D99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4672833" cy="35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CBA332-2206-EE2C-3395-79C5DBCD88FF}"/>
                  </a:ext>
                </a:extLst>
              </p14:cNvPr>
              <p14:cNvContentPartPr/>
              <p14:nvPr/>
            </p14:nvContentPartPr>
            <p14:xfrm>
              <a:off x="3132325" y="3278566"/>
              <a:ext cx="9000" cy="75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CBA332-2206-EE2C-3395-79C5DBCD8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3685" y="3224566"/>
                <a:ext cx="26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14EE1F-8094-6124-81AA-3C954498B8F6}"/>
                  </a:ext>
                </a:extLst>
              </p14:cNvPr>
              <p14:cNvContentPartPr/>
              <p14:nvPr/>
            </p14:nvContentPartPr>
            <p14:xfrm>
              <a:off x="3081565" y="3259846"/>
              <a:ext cx="67680" cy="19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14EE1F-8094-6124-81AA-3C954498B8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2565" y="3205846"/>
                <a:ext cx="8532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1592E-465F-397D-5841-01D7CF8EF219}"/>
              </a:ext>
            </a:extLst>
          </p:cNvPr>
          <p:cNvGrpSpPr/>
          <p:nvPr/>
        </p:nvGrpSpPr>
        <p:grpSpPr>
          <a:xfrm>
            <a:off x="3127297" y="3332080"/>
            <a:ext cx="24120" cy="29160"/>
            <a:chOff x="3127297" y="3332080"/>
            <a:chExt cx="24120" cy="2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271886-BF2F-F7A7-4E31-CE92FF7C58EB}"/>
                    </a:ext>
                  </a:extLst>
                </p14:cNvPr>
                <p14:cNvContentPartPr/>
                <p14:nvPr/>
              </p14:nvContentPartPr>
              <p14:xfrm>
                <a:off x="3127297" y="3332080"/>
                <a:ext cx="19440" cy="2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271886-BF2F-F7A7-4E31-CE92FF7C58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18657" y="3278080"/>
                  <a:ext cx="3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B7152E-1B34-EED8-D147-A4687CB2A731}"/>
                    </a:ext>
                  </a:extLst>
                </p14:cNvPr>
                <p14:cNvContentPartPr/>
                <p14:nvPr/>
              </p14:nvContentPartPr>
              <p14:xfrm>
                <a:off x="3151057" y="33547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B7152E-1B34-EED8-D147-A4687CB2A7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20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29D587-1AAF-7679-3A76-B9A8B36E14CC}"/>
                    </a:ext>
                  </a:extLst>
                </p14:cNvPr>
                <p14:cNvContentPartPr/>
                <p14:nvPr/>
              </p14:nvContentPartPr>
              <p14:xfrm>
                <a:off x="3151057" y="33547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29D587-1AAF-7679-3A76-B9A8B36E14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20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E323D2-631E-F313-BF0A-4440179104FC}"/>
                    </a:ext>
                  </a:extLst>
                </p14:cNvPr>
                <p14:cNvContentPartPr/>
                <p14:nvPr/>
              </p14:nvContentPartPr>
              <p14:xfrm>
                <a:off x="3147457" y="335476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E323D2-631E-F313-BF0A-4440179104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84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6DCF41-FA3C-41E3-FF82-8EB5AA97CE47}"/>
                  </a:ext>
                </a:extLst>
              </p14:cNvPr>
              <p14:cNvContentPartPr/>
              <p14:nvPr/>
            </p14:nvContentPartPr>
            <p14:xfrm>
              <a:off x="5792017" y="3509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6DCF41-FA3C-41E3-FF82-8EB5AA97CE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56377" y="347356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41FE413-5ED9-B762-BB9B-F4C55637F0C3}"/>
              </a:ext>
            </a:extLst>
          </p:cNvPr>
          <p:cNvGrpSpPr/>
          <p:nvPr/>
        </p:nvGrpSpPr>
        <p:grpSpPr>
          <a:xfrm>
            <a:off x="3114697" y="3321640"/>
            <a:ext cx="6840" cy="43200"/>
            <a:chOff x="3114697" y="3321640"/>
            <a:chExt cx="6840" cy="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86A65E-EF42-79C4-6027-AC40EFD15650}"/>
                    </a:ext>
                  </a:extLst>
                </p14:cNvPr>
                <p14:cNvContentPartPr/>
                <p14:nvPr/>
              </p14:nvContentPartPr>
              <p14:xfrm>
                <a:off x="3121177" y="332164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86A65E-EF42-79C4-6027-AC40EFD156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5537" y="3286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FDB151-C290-9C1E-169A-CD37725D8B5C}"/>
                    </a:ext>
                  </a:extLst>
                </p14:cNvPr>
                <p14:cNvContentPartPr/>
                <p14:nvPr/>
              </p14:nvContentPartPr>
              <p14:xfrm>
                <a:off x="3114697" y="33644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FDB151-C290-9C1E-169A-CD37725D8B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8697" y="3328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506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6185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First make an array to replicate DB.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make the get data and send it to the </a:t>
            </a:r>
            <a:r>
              <a:rPr lang="en-US" sz="2800" kern="0" dirty="0" err="1">
                <a:latin typeface="+mn-lt"/>
                <a:cs typeface="Carlito"/>
              </a:rPr>
              <a:t>index.ejs</a:t>
            </a:r>
            <a:r>
              <a:rPr lang="en-US" sz="2800" kern="0" dirty="0">
                <a:latin typeface="+mn-lt"/>
                <a:cs typeface="Carlito"/>
              </a:rPr>
              <a:t> to render the cards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create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in form to add new task in path /article/new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Post the form to add it to the array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we have to show a particular id of article. So make a get request with the id as params and make a new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to show article.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the list of all articles make a button to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enable click functionality and take it’s input to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 particular id ; </a:t>
            </a:r>
          </a:p>
          <a:p>
            <a:pPr marL="527050" indent="-514350">
              <a:spcBef>
                <a:spcPts val="95"/>
              </a:spcBef>
              <a:buAutoNum type="arabicPeriod" startAt="7"/>
            </a:pPr>
            <a:r>
              <a:rPr lang="en-US" sz="2800" kern="0" dirty="0">
                <a:latin typeface="+mn-lt"/>
                <a:cs typeface="Carlito"/>
              </a:rPr>
              <a:t>Use find to get the details of the article and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return the item 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8.   Now we have to edit the form , to do that we have to first make a form and add some existing data.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C794A-BB99-2C14-541D-115BEFD8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719" y="3505200"/>
            <a:ext cx="3886881" cy="17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Post will create a new data so we will be using PUT or PATCH.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PUT : It will modify the entire resource like if we send 2 out of 4 fields in an update operation then it will remove the existing resources.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PATCH : It will modify the part of resource required to achieve </a:t>
            </a:r>
            <a:r>
              <a:rPr lang="en-US" sz="2800" kern="0" dirty="0" err="1">
                <a:latin typeface="+mn-lt"/>
                <a:cs typeface="Carlito"/>
              </a:rPr>
              <a:t>editing.It</a:t>
            </a:r>
            <a:r>
              <a:rPr lang="en-US" sz="2800" kern="0" dirty="0">
                <a:latin typeface="+mn-lt"/>
                <a:cs typeface="Carlito"/>
              </a:rPr>
              <a:t> do not replaces the existing data entirely.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So we will use ‘patch’ 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And to use patch in the form we have to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override method POST to PATCH , so we will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 an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package. ‘method-override’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and use the middleware for it.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6.   And use it to override the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 in form.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7.   Now we will get our data in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because method was POST.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CFDC6-B69D-AFF4-0BEA-4D1FBCC8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20" y="2783763"/>
            <a:ext cx="4420280" cy="140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0438E-8459-08B0-F72B-41804B028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677" y="4444311"/>
            <a:ext cx="5206033" cy="797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BB9AF7-5DE9-0DEB-5574-62967B4B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009" y="5257800"/>
            <a:ext cx="4986991" cy="4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3536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to delete we have to just search the id of the post and override the method delete. But without form we cannot send a method.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A11CB-FB7B-D040-1824-3E6DD261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361" y="2057400"/>
            <a:ext cx="3853443" cy="15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CSR vs SSR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Everything will be done in the client side so , we will be using AJAX request to send our data through </a:t>
            </a:r>
            <a:r>
              <a:rPr lang="en-US" sz="2800" kern="0" dirty="0" err="1">
                <a:latin typeface="+mn-lt"/>
                <a:cs typeface="Carlito"/>
              </a:rPr>
              <a:t>api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For this we will be using public folder which will include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and html files.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we have to make an array and when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client request the data we have to give it to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client. So we want data to be in </a:t>
            </a:r>
            <a:r>
              <a:rPr lang="en-US" sz="2800" kern="0" dirty="0" err="1">
                <a:latin typeface="+mn-lt"/>
                <a:cs typeface="Carlito"/>
              </a:rPr>
              <a:t>json</a:t>
            </a:r>
            <a:r>
              <a:rPr lang="en-US" sz="2800" kern="0" dirty="0">
                <a:latin typeface="+mn-lt"/>
                <a:cs typeface="Carlito"/>
              </a:rPr>
              <a:t> format.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have to go to ‘/</a:t>
            </a:r>
            <a:r>
              <a:rPr lang="en-US" sz="2800" kern="0" dirty="0" err="1">
                <a:latin typeface="+mn-lt"/>
                <a:cs typeface="Carlito"/>
              </a:rPr>
              <a:t>todos</a:t>
            </a:r>
            <a:r>
              <a:rPr lang="en-US" sz="2800" kern="0" dirty="0">
                <a:latin typeface="+mn-lt"/>
                <a:cs typeface="Carlito"/>
              </a:rPr>
              <a:t>’ by using AJAX that will be written in JS 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loop through the data in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file and                                                                 show it in the page. Put it in a function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use post request to send the data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to the server , where the server will add the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 to the array or database accordingly.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58AFF-A90A-2F36-6A30-943F5868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234295"/>
            <a:ext cx="4164083" cy="1270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89E262-5228-D342-D1D4-D03D3886C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259"/>
          <a:stretch/>
        </p:blipFill>
        <p:spPr>
          <a:xfrm>
            <a:off x="7086600" y="3886200"/>
            <a:ext cx="4706110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AB81E6-1D6A-EAE1-E762-C95AB28426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73"/>
          <a:stretch/>
        </p:blipFill>
        <p:spPr>
          <a:xfrm>
            <a:off x="7128894" y="4953000"/>
            <a:ext cx="3920106" cy="18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905-53C0-585A-48BC-5F7E4CAC5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EBA1F9-6570-840F-4864-ECC646D94EFA}"/>
              </a:ext>
            </a:extLst>
          </p:cNvPr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C5C38BC-DE78-1E83-EBF0-62AB068EF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Databases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F88FFC1-7A90-5A16-8AD4-B69DCBC6F597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E752CA2-C9CE-4BD9-6D99-6EA1AB948186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013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Databases are used to prevent </a:t>
            </a:r>
            <a:r>
              <a:rPr lang="en-US" sz="3200" kern="0" dirty="0" err="1">
                <a:latin typeface="+mn-lt"/>
                <a:cs typeface="Carlito"/>
              </a:rPr>
              <a:t>duplicacy</a:t>
            </a:r>
            <a:r>
              <a:rPr lang="en-US" sz="3200" kern="0" dirty="0">
                <a:latin typeface="+mn-lt"/>
                <a:cs typeface="Carlito"/>
              </a:rPr>
              <a:t>, data inefficiency , better security , scalability.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Most important is to prevent Data Redundancy : different </a:t>
            </a:r>
            <a:r>
              <a:rPr lang="en-US" sz="3200" kern="0" dirty="0" err="1">
                <a:latin typeface="+mn-lt"/>
                <a:cs typeface="Carlito"/>
              </a:rPr>
              <a:t>datas</a:t>
            </a:r>
            <a:r>
              <a:rPr lang="en-US" sz="3200" kern="0" dirty="0">
                <a:latin typeface="+mn-lt"/>
                <a:cs typeface="Carlito"/>
              </a:rPr>
              <a:t> in 2 different places.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Types of DB languages : SQL and NoSQL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Types of DBMS : </a:t>
            </a:r>
          </a:p>
          <a:p>
            <a:pPr marL="584200" indent="-571500">
              <a:spcBef>
                <a:spcPts val="95"/>
              </a:spcBef>
              <a:buAutoNum type="romanLcPeriod"/>
            </a:pPr>
            <a:r>
              <a:rPr lang="en-US" sz="3200" kern="0" dirty="0">
                <a:latin typeface="+mn-lt"/>
                <a:cs typeface="Carlito"/>
              </a:rPr>
              <a:t>Relational:  Those </a:t>
            </a:r>
            <a:r>
              <a:rPr lang="en-US" sz="3200" kern="0" dirty="0" err="1">
                <a:latin typeface="+mn-lt"/>
                <a:cs typeface="Carlito"/>
              </a:rPr>
              <a:t>dbs</a:t>
            </a:r>
            <a:r>
              <a:rPr lang="en-US" sz="3200" kern="0" dirty="0">
                <a:latin typeface="+mn-lt"/>
                <a:cs typeface="Carlito"/>
              </a:rPr>
              <a:t> with tables .</a:t>
            </a:r>
          </a:p>
          <a:p>
            <a:pPr marL="584200" indent="-571500">
              <a:spcBef>
                <a:spcPts val="95"/>
              </a:spcBef>
              <a:buFontTx/>
              <a:buAutoNum type="romanLcPeriod"/>
            </a:pPr>
            <a:r>
              <a:rPr lang="en-US" sz="3200" kern="0" dirty="0">
                <a:latin typeface="+mn-lt"/>
                <a:cs typeface="Carlito"/>
              </a:rPr>
              <a:t>Non relational : Those </a:t>
            </a:r>
            <a:r>
              <a:rPr lang="en-US" sz="3200" kern="0" dirty="0" err="1">
                <a:latin typeface="+mn-lt"/>
                <a:cs typeface="Carlito"/>
              </a:rPr>
              <a:t>dbs</a:t>
            </a:r>
            <a:r>
              <a:rPr lang="en-US" sz="3200" kern="0" dirty="0">
                <a:latin typeface="+mn-lt"/>
                <a:cs typeface="Carlito"/>
              </a:rPr>
              <a:t> without tables 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    Databases are </a:t>
            </a:r>
            <a:r>
              <a:rPr lang="en-US" sz="3200" kern="0" dirty="0" err="1">
                <a:latin typeface="+mn-lt"/>
                <a:cs typeface="Carlito"/>
              </a:rPr>
              <a:t>choosen</a:t>
            </a:r>
            <a:r>
              <a:rPr lang="en-US" sz="3200" kern="0" dirty="0">
                <a:latin typeface="+mn-lt"/>
                <a:cs typeface="Carlito"/>
              </a:rPr>
              <a:t> based on CAP theorem ( consistency </a:t>
            </a:r>
            <a:r>
              <a:rPr lang="en-US" sz="3200" kern="0" dirty="0" err="1">
                <a:latin typeface="+mn-lt"/>
                <a:cs typeface="Carlito"/>
              </a:rPr>
              <a:t>avaibility</a:t>
            </a:r>
            <a:r>
              <a:rPr lang="en-US" sz="3200" kern="0" dirty="0">
                <a:latin typeface="+mn-lt"/>
                <a:cs typeface="Carlito"/>
              </a:rPr>
              <a:t> and partition tolerance) </a:t>
            </a:r>
          </a:p>
        </p:txBody>
      </p:sp>
    </p:spTree>
    <p:extLst>
      <p:ext uri="{BB962C8B-B14F-4D97-AF65-F5344CB8AC3E}">
        <p14:creationId xmlns:p14="http://schemas.microsoft.com/office/powerpoint/2010/main" val="317996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83EF0-6147-11C3-FACE-EB592BEEB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B8D884-B32F-8B5C-677F-75A04CAA27BA}"/>
              </a:ext>
            </a:extLst>
          </p:cNvPr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5AC217-0769-F739-3E96-39C9450FF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49C6C23-9AE1-3C56-4E62-099F6249A42A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44E76CA-0865-7F8B-A490-FC457B923A76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Install </a:t>
            </a:r>
            <a:r>
              <a:rPr lang="en-US" sz="2800" kern="0" dirty="0" err="1">
                <a:latin typeface="+mn-lt"/>
                <a:cs typeface="Carlito"/>
              </a:rPr>
              <a:t>mongodb</a:t>
            </a:r>
            <a:r>
              <a:rPr lang="en-US" sz="2800" kern="0" dirty="0">
                <a:latin typeface="+mn-lt"/>
                <a:cs typeface="Carlito"/>
              </a:rPr>
              <a:t>, then go to </a:t>
            </a:r>
            <a:r>
              <a:rPr lang="en-US" sz="2800" kern="0" dirty="0" err="1">
                <a:latin typeface="+mn-lt"/>
                <a:cs typeface="Carlito"/>
              </a:rPr>
              <a:t>cmd</a:t>
            </a:r>
            <a:r>
              <a:rPr lang="en-US" sz="2800" kern="0" dirty="0">
                <a:latin typeface="+mn-lt"/>
                <a:cs typeface="Carlito"/>
              </a:rPr>
              <a:t> and open </a:t>
            </a:r>
            <a:r>
              <a:rPr lang="en-US" sz="2800" kern="0" dirty="0" err="1">
                <a:latin typeface="+mn-lt"/>
                <a:cs typeface="Carlito"/>
              </a:rPr>
              <a:t>mongosh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show databases : shows all the list of databases.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use --</a:t>
            </a:r>
            <a:r>
              <a:rPr lang="en-US" sz="2800" kern="0" dirty="0" err="1">
                <a:latin typeface="+mn-lt"/>
                <a:cs typeface="Carlito"/>
              </a:rPr>
              <a:t>db_name</a:t>
            </a:r>
            <a:r>
              <a:rPr lang="en-US" sz="2800" kern="0" dirty="0">
                <a:latin typeface="+mn-lt"/>
                <a:cs typeface="Carlito"/>
              </a:rPr>
              <a:t>-- : makes a </a:t>
            </a:r>
            <a:r>
              <a:rPr lang="en-US" sz="2800" kern="0" dirty="0" err="1">
                <a:latin typeface="+mn-lt"/>
                <a:cs typeface="Carlito"/>
              </a:rPr>
              <a:t>db</a:t>
            </a:r>
            <a:r>
              <a:rPr lang="en-US" sz="2800" kern="0" dirty="0">
                <a:latin typeface="+mn-lt"/>
                <a:cs typeface="Carlito"/>
              </a:rPr>
              <a:t> if not exist.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note: empty data do not show up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Document : A single atomic entity is called a document.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BSON : Binary JSON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So we will make a collection and inside it we will make document.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Let’s make a </a:t>
            </a:r>
            <a:r>
              <a:rPr lang="en-US" sz="2800" kern="0" dirty="0" err="1">
                <a:latin typeface="+mn-lt"/>
                <a:cs typeface="Carlito"/>
              </a:rPr>
              <a:t>db</a:t>
            </a:r>
            <a:r>
              <a:rPr lang="en-US" sz="2800" kern="0" dirty="0">
                <a:latin typeface="+mn-lt"/>
                <a:cs typeface="Carlito"/>
              </a:rPr>
              <a:t> with collections of user product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…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8.   We can check using show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20442-B0B5-8772-B8DA-B95D3F3BE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78"/>
          <a:stretch/>
        </p:blipFill>
        <p:spPr>
          <a:xfrm>
            <a:off x="762000" y="4495801"/>
            <a:ext cx="4734437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6600B3-0D2F-014B-C2D2-AD4B4F63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6211750"/>
            <a:ext cx="434400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FB81B-7A74-C196-6517-4B8CE0B0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70A3D8-0323-0DCF-3FA3-6317FD4E1C68}"/>
              </a:ext>
            </a:extLst>
          </p:cNvPr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9E9CBF9-4D7F-E7B0-44D3-F4202315D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C6C2FB-E4F3-FD8E-E125-8102F76A92EF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B631724-E91E-2106-D54D-B6C28A84CF1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check the movies using find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insertMany</a:t>
            </a:r>
            <a:r>
              <a:rPr lang="en-US" sz="2800" kern="0" dirty="0">
                <a:latin typeface="+mn-lt"/>
                <a:cs typeface="Carlito"/>
              </a:rPr>
              <a:t> : use array to enclose all objects.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Edit : </a:t>
            </a:r>
            <a:r>
              <a:rPr lang="en-US" sz="2800" kern="0" dirty="0" err="1">
                <a:latin typeface="+mn-lt"/>
                <a:cs typeface="Carlito"/>
              </a:rPr>
              <a:t>updateOne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also use </a:t>
            </a:r>
            <a:r>
              <a:rPr lang="en-US" sz="2800" kern="0" dirty="0" err="1">
                <a:latin typeface="+mn-lt"/>
                <a:cs typeface="Carlito"/>
              </a:rPr>
              <a:t>updateMany</a:t>
            </a:r>
            <a:r>
              <a:rPr lang="en-US" sz="2800" kern="0" dirty="0">
                <a:latin typeface="+mn-lt"/>
                <a:cs typeface="Carlito"/>
              </a:rPr>
              <a:t> too.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Delete : </a:t>
            </a:r>
            <a:r>
              <a:rPr lang="en-US" sz="2800" kern="0" dirty="0" err="1">
                <a:latin typeface="+mn-lt"/>
                <a:cs typeface="Carlito"/>
              </a:rPr>
              <a:t>DeleteOne</a:t>
            </a:r>
            <a:r>
              <a:rPr lang="en-US" sz="2800" kern="0" dirty="0">
                <a:latin typeface="+mn-lt"/>
                <a:cs typeface="Carlito"/>
              </a:rPr>
              <a:t> : will delete the first </a:t>
            </a:r>
            <a:r>
              <a:rPr lang="en-US" sz="2800" kern="0" dirty="0" err="1">
                <a:latin typeface="+mn-lt"/>
                <a:cs typeface="Carlito"/>
              </a:rPr>
              <a:t>occurance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DeleteMany</a:t>
            </a:r>
            <a:r>
              <a:rPr lang="en-US" sz="2800" kern="0" dirty="0">
                <a:latin typeface="+mn-lt"/>
                <a:cs typeface="Carlito"/>
              </a:rPr>
              <a:t> : will delete all </a:t>
            </a:r>
            <a:r>
              <a:rPr lang="en-US" sz="2800" kern="0" dirty="0" err="1">
                <a:latin typeface="+mn-lt"/>
                <a:cs typeface="Carlito"/>
              </a:rPr>
              <a:t>occurance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50877-D897-89F5-99D3-7589B8C55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58" y="1438189"/>
            <a:ext cx="8754697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315AA-9FDB-589A-7C65-FBA28285B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67" y="2653885"/>
            <a:ext cx="7439733" cy="1765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F097F3-2D70-7F55-979D-DEAB2E3E4E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292"/>
          <a:stretch/>
        </p:blipFill>
        <p:spPr>
          <a:xfrm>
            <a:off x="3809999" y="4434465"/>
            <a:ext cx="6715569" cy="581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542DB9-65DB-B640-10B9-05DCC6083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6257414"/>
            <a:ext cx="5489136" cy="5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7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7A843-4B76-8790-6920-9FEE48D1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239502-4ACC-6190-0D03-61C58D0501C3}"/>
              </a:ext>
            </a:extLst>
          </p:cNvPr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F8C84E-A0F6-7BE0-84FF-1D01C8067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MongoDB Operations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256A88-CAC8-D37A-1D94-FB3856BC141E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996E06-2EE2-2908-ACD0-1701B486A7A5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7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Equals 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Greater and Greater Than Equals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Lesser and Lesser Than Equals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$inside : value in this range: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And ($and)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 OR ( $ or)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F21A1-4C54-C68E-5873-1C890D461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914400"/>
            <a:ext cx="7273054" cy="539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DFAE5-5878-295D-8954-6391FE125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752600"/>
            <a:ext cx="7924800" cy="512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527B8-2E35-A6F8-4792-9A70851CC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2667000"/>
            <a:ext cx="7924800" cy="499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5C99F-85C5-65B0-A9C4-09738D84A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3522263"/>
            <a:ext cx="7924800" cy="524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27A379-843A-8803-C61D-F398E8588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419600"/>
            <a:ext cx="6553200" cy="947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B4874B-5C98-7015-B87F-4A3BBBE6C9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399" y="5740687"/>
            <a:ext cx="6956277" cy="10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D791E-71A7-638E-204B-5CB6ADA97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984072-2BDC-47CB-EA15-4E5F7737BB6B}"/>
              </a:ext>
            </a:extLst>
          </p:cNvPr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648F8D-2964-D74D-ED93-FACF08959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Mongoose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E3D160-AAA5-D507-5ACA-984114D809BC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56E3158-D90F-81C5-6963-7A7CB3A3BC4E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6198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 layer which connects database to the server we have ODM in NoSQL and ORM in SQL server languages.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Mongoose is an ODM layer which converts the Json to usable JS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Official docs : </a:t>
            </a:r>
            <a:r>
              <a:rPr lang="en-US" sz="2800" kern="0" dirty="0">
                <a:latin typeface="+mn-lt"/>
                <a:cs typeface="Carlito"/>
                <a:hlinkClick r:id="rId4"/>
              </a:rPr>
              <a:t>https://mongoosejs.com/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use mongoose just include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</a:t>
            </a:r>
            <a:r>
              <a:rPr lang="en-US" sz="2800" kern="0" dirty="0">
                <a:latin typeface="+mn-lt"/>
                <a:cs typeface="Carlito"/>
              </a:rPr>
              <a:t> mongoose while making server.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Models : The collections that are made inside JS project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Schema : The blueprint which will be used for data storing.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Models Convention : </a:t>
            </a:r>
          </a:p>
          <a:p>
            <a:pPr marL="584200" indent="-571500">
              <a:spcBef>
                <a:spcPts val="95"/>
              </a:spcBef>
              <a:buAutoNum type="romanLcPeriod"/>
            </a:pPr>
            <a:r>
              <a:rPr lang="en-US" sz="2800" kern="0" dirty="0">
                <a:latin typeface="+mn-lt"/>
                <a:cs typeface="Carlito"/>
              </a:rPr>
              <a:t>Models returns a JS class</a:t>
            </a:r>
          </a:p>
          <a:p>
            <a:pPr marL="584200" indent="-571500">
              <a:spcBef>
                <a:spcPts val="95"/>
              </a:spcBef>
              <a:buAutoNum type="romanLcPeriod"/>
            </a:pPr>
            <a:r>
              <a:rPr lang="en-US" sz="2800" kern="0" dirty="0">
                <a:latin typeface="+mn-lt"/>
                <a:cs typeface="Carlito"/>
              </a:rPr>
              <a:t>Its always singular</a:t>
            </a:r>
          </a:p>
          <a:p>
            <a:pPr marL="584200" indent="-571500">
              <a:spcBef>
                <a:spcPts val="95"/>
              </a:spcBef>
              <a:buAutoNum type="romanLcPeriod"/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letter always capital.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79A411-00F0-5503-D48D-93F13FE4E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16" y="3962400"/>
            <a:ext cx="3558084" cy="1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1251C-11CB-F7DB-7A68-C41A9AEA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A5EB5F8-6C56-7E80-D551-573CBF7A0CE8}"/>
              </a:ext>
            </a:extLst>
          </p:cNvPr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6D40B8A-5FF7-5E2B-DA5D-F0CED179E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Mongoose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F426F46-D2E8-4F1D-EB64-B42E96C1DEF6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3E2889-70AD-41DE-2A39-A95E5389FCE9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7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Model : Collection for </a:t>
            </a:r>
            <a:r>
              <a:rPr lang="en-US" sz="2800" kern="0" dirty="0" err="1">
                <a:latin typeface="+mn-lt"/>
                <a:cs typeface="Carlito"/>
              </a:rPr>
              <a:t>db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make new JS objects using Models class.</a:t>
            </a: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have to save it in our DB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OR we can use mongoose methods directly 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			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Source : </a:t>
            </a:r>
            <a:r>
              <a:rPr lang="en-US" sz="2800" kern="0" dirty="0">
                <a:latin typeface="+mn-lt"/>
                <a:cs typeface="Carlito"/>
                <a:hlinkClick r:id="rId4"/>
              </a:rPr>
              <a:t>https://mongoosejs.com/docs/models.html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16200-DB1C-B100-48B7-99EDF236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5067911" cy="594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DE9FE-2F8B-5E7B-5D8A-A30E1658E1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8" b="3005"/>
          <a:stretch/>
        </p:blipFill>
        <p:spPr>
          <a:xfrm>
            <a:off x="8305800" y="1447800"/>
            <a:ext cx="2265589" cy="162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9694B-EB64-A7C7-3293-394E22C23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1" y="2701617"/>
            <a:ext cx="2013018" cy="369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308D3E-1644-7671-A681-10B0E076F21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1" y="3711606"/>
            <a:ext cx="4979341" cy="13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110204</TotalTime>
  <Words>2324</Words>
  <Application>Microsoft Office PowerPoint</Application>
  <PresentationFormat>Widescreen</PresentationFormat>
  <Paragraphs>331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  <vt:lpstr>Express Methods</vt:lpstr>
      <vt:lpstr>Express Methods</vt:lpstr>
      <vt:lpstr>Express Methods</vt:lpstr>
      <vt:lpstr>Templating</vt:lpstr>
      <vt:lpstr>Templating</vt:lpstr>
      <vt:lpstr>Serving Static Files</vt:lpstr>
      <vt:lpstr>GET VS POST</vt:lpstr>
      <vt:lpstr>Getter and Setter Methods</vt:lpstr>
      <vt:lpstr>Getter and Poster Methods</vt:lpstr>
      <vt:lpstr>RESTful Routing</vt:lpstr>
      <vt:lpstr>RESTful Routing</vt:lpstr>
      <vt:lpstr>RESTful Routing</vt:lpstr>
      <vt:lpstr>RESTful Routing</vt:lpstr>
      <vt:lpstr>CSR vs SSR</vt:lpstr>
      <vt:lpstr>Databases</vt:lpstr>
      <vt:lpstr>MongoDB</vt:lpstr>
      <vt:lpstr>MongoDB</vt:lpstr>
      <vt:lpstr>MongoDB Operations</vt:lpstr>
      <vt:lpstr>Mongoose</vt:lpstr>
      <vt:lpstr>Mongoose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176</cp:revision>
  <dcterms:created xsi:type="dcterms:W3CDTF">2022-02-16T20:23:17Z</dcterms:created>
  <dcterms:modified xsi:type="dcterms:W3CDTF">2024-02-22T19:13:01Z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