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5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10"/>
  </p:normalViewPr>
  <p:slideViewPr>
    <p:cSldViewPr>
      <p:cViewPr varScale="1">
        <p:scale>
          <a:sx n="65" d="100"/>
          <a:sy n="65" d="100"/>
        </p:scale>
        <p:origin x="726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4821" y="893775"/>
            <a:ext cx="386080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4582" y="1298859"/>
            <a:ext cx="6212840" cy="408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3739A06-26F4-5FAE-6ECD-C61EE3A7E3AD}"/>
              </a:ext>
            </a:extLst>
          </p:cNvPr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A9D06-D79F-4859-B8F9-0B8BDA1FAC2C}"/>
              </a:ext>
            </a:extLst>
          </p:cNvPr>
          <p:cNvSpPr txBox="1"/>
          <p:nvPr/>
        </p:nvSpPr>
        <p:spPr>
          <a:xfrm>
            <a:off x="1828800" y="2743200"/>
            <a:ext cx="1028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Full Stack-Web Development - NodeJS</a:t>
            </a:r>
          </a:p>
          <a:p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						</a:t>
            </a:r>
            <a:r>
              <a:rPr lang="en-IN" sz="2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-by Sachin </a:t>
            </a:r>
            <a:r>
              <a:rPr lang="en-IN" sz="2000" dirty="0" err="1">
                <a:solidFill>
                  <a:schemeClr val="bg2"/>
                </a:solidFill>
                <a:latin typeface="Amasis MT Pro Black" panose="020B0604020202020204" pitchFamily="18" charset="0"/>
              </a:rPr>
              <a:t>Barpanda</a:t>
            </a:r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7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MERN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7294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MongoDB, Express JS , React , Node JS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 err="1">
                <a:latin typeface="+mn-lt"/>
                <a:cs typeface="Carlito"/>
              </a:rPr>
              <a:t>ExpressJS</a:t>
            </a:r>
            <a:r>
              <a:rPr lang="en-US" sz="2800" kern="0" dirty="0">
                <a:latin typeface="+mn-lt"/>
                <a:cs typeface="Carlito"/>
              </a:rPr>
              <a:t> - It is a framework. Used in making web server .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Making a server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rlito"/>
              </a:rPr>
              <a:t>make folder and type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init</a:t>
            </a:r>
            <a:endParaRPr lang="en-US" sz="2800" kern="0" dirty="0">
              <a:latin typeface="+mn-lt"/>
              <a:cs typeface="Carlito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rlito"/>
              </a:rPr>
              <a:t>then install express by 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npm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i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express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j-lt"/>
                <a:cs typeface="Carlito"/>
              </a:rPr>
              <a:t>create an express server</a:t>
            </a:r>
            <a:endParaRPr lang="en-US" sz="3200" kern="0" dirty="0">
              <a:latin typeface="+mj-lt"/>
              <a:cs typeface="Carlito"/>
            </a:endParaRP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express = require(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'express’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 = express();</a:t>
            </a:r>
          </a:p>
          <a:p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 </a:t>
            </a:r>
            <a:r>
              <a:rPr lang="en-US" sz="2800" kern="0" dirty="0">
                <a:latin typeface="+mn-lt"/>
                <a:cs typeface="Carlito"/>
              </a:rPr>
              <a:t>Then listen to the port that server is running in.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		console.log(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"server connected at port 8080"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})</a:t>
            </a:r>
          </a:p>
          <a:p>
            <a:endParaRPr lang="en-US" sz="2800" kern="0" dirty="0">
              <a:latin typeface="+mn-lt"/>
              <a:cs typeface="Carlito"/>
            </a:endParaRPr>
          </a:p>
          <a:p>
            <a:pPr marL="469900" lvl="1">
              <a:spcBef>
                <a:spcPts val="95"/>
              </a:spcBef>
            </a:pPr>
            <a:endParaRPr lang="en-US" sz="100" kern="0" dirty="0">
              <a:latin typeface="+mn-lt"/>
              <a:cs typeface="Carlito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4660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Express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754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 err="1">
                <a:latin typeface="+mn-lt"/>
                <a:cs typeface="Carlito"/>
              </a:rPr>
              <a:t>app.use</a:t>
            </a:r>
            <a:r>
              <a:rPr lang="en-US" sz="2800" kern="0" dirty="0">
                <a:latin typeface="+mn-lt"/>
                <a:cs typeface="Carlito"/>
              </a:rPr>
              <a:t>([path]callback [,callback]) : it runs middleware (callbacks) when path hits the routes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Middleware : just a function that will run on hitting routes.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Routing : HTTP methods are:- </a:t>
            </a:r>
            <a:r>
              <a:rPr lang="en-US" sz="2800" kern="0" dirty="0" err="1">
                <a:latin typeface="+mn-lt"/>
                <a:cs typeface="Carlito"/>
              </a:rPr>
              <a:t>i.get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ii.post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iii.patch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iv.put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v.delete</a:t>
            </a: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 err="1">
                <a:latin typeface="+mn-lt"/>
                <a:cs typeface="Carlito"/>
              </a:rPr>
              <a:t>app.get</a:t>
            </a:r>
            <a:r>
              <a:rPr lang="en-US" sz="2800" kern="0" dirty="0">
                <a:latin typeface="+mn-lt"/>
                <a:cs typeface="Carlito"/>
              </a:rPr>
              <a:t>(</a:t>
            </a:r>
            <a:r>
              <a:rPr lang="en-US" sz="2800" kern="0" dirty="0" err="1">
                <a:latin typeface="+mn-lt"/>
                <a:cs typeface="Carlito"/>
              </a:rPr>
              <a:t>path,callback</a:t>
            </a:r>
            <a:r>
              <a:rPr lang="en-US" sz="2800" kern="0" dirty="0">
                <a:latin typeface="+mn-lt"/>
                <a:cs typeface="Carlito"/>
              </a:rPr>
              <a:t>) :-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HTTP get will run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5"/>
            </a:pPr>
            <a:r>
              <a:rPr lang="en-US" sz="2800" kern="0" dirty="0">
                <a:latin typeface="+mn-lt"/>
                <a:cs typeface="Carlito"/>
              </a:rPr>
              <a:t>Handle bad request :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Put this at the last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15D6D-59B4-4C27-1340-803C7B7B1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306265"/>
            <a:ext cx="4495800" cy="1305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C2C181-DAFC-A65C-5342-46FED222B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064" y="3967222"/>
            <a:ext cx="4192019" cy="1061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90B0FE-155E-560B-F3F2-7E32C106D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4064" y="5247326"/>
            <a:ext cx="3857993" cy="11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5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Express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2113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Note : to restart server when change happens we will use ‘</a:t>
            </a:r>
            <a:r>
              <a:rPr lang="en-US" sz="2800" kern="0" dirty="0" err="1">
                <a:latin typeface="+mn-lt"/>
                <a:cs typeface="Carlito"/>
              </a:rPr>
              <a:t>Nodemon</a:t>
            </a:r>
            <a:r>
              <a:rPr lang="en-US" sz="2800" kern="0" dirty="0">
                <a:latin typeface="+mn-lt"/>
                <a:cs typeface="Carlito"/>
              </a:rPr>
              <a:t>’.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create start in scripts , and use “</a:t>
            </a:r>
            <a:r>
              <a:rPr lang="en-US" sz="2800" kern="0" dirty="0" err="1">
                <a:latin typeface="+mn-lt"/>
                <a:cs typeface="Carlito"/>
              </a:rPr>
              <a:t>nodemon</a:t>
            </a:r>
            <a:r>
              <a:rPr lang="en-US" sz="2800" kern="0" dirty="0">
                <a:latin typeface="+mn-lt"/>
                <a:cs typeface="Carlito"/>
              </a:rPr>
              <a:t> index.js”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we can use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start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Now to get </a:t>
            </a:r>
            <a:r>
              <a:rPr lang="en-US" sz="2800" kern="0" dirty="0" err="1">
                <a:latin typeface="+mn-lt"/>
                <a:cs typeface="Carlito"/>
              </a:rPr>
              <a:t>Subpaths</a:t>
            </a:r>
            <a:r>
              <a:rPr lang="en-US" sz="2800" kern="0" dirty="0">
                <a:latin typeface="+mn-lt"/>
                <a:cs typeface="Carlito"/>
              </a:rPr>
              <a:t> for (e.g. subreddit ) we have to get help from URL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have path and query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present in our request this can be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used to render in our browser too.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2.  Params (after ‘ : ’)can be fetched from URL with the help of </a:t>
            </a:r>
            <a:r>
              <a:rPr lang="en-US" sz="2800" kern="0" dirty="0" err="1">
                <a:latin typeface="+mn-lt"/>
                <a:cs typeface="Carlito"/>
              </a:rPr>
              <a:t>req.params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URL: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O/P: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FB300-FBBC-EA34-C560-0863090CA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105" y="3048000"/>
            <a:ext cx="5215495" cy="15851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CD417C-1F0D-7D5A-6A55-2C3EC9E15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5334000"/>
            <a:ext cx="3648584" cy="5715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015777-572F-249D-0365-5B94B58B4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6118504"/>
            <a:ext cx="2362200" cy="5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5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Express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Query: We get query as object from </a:t>
            </a:r>
            <a:r>
              <a:rPr lang="en-US" sz="2800" kern="0" dirty="0" err="1">
                <a:latin typeface="+mn-lt"/>
                <a:cs typeface="Carlito"/>
              </a:rPr>
              <a:t>url</a:t>
            </a:r>
            <a:r>
              <a:rPr lang="en-US" sz="2800" kern="0" dirty="0">
                <a:latin typeface="+mn-lt"/>
                <a:cs typeface="Carlito"/>
              </a:rPr>
              <a:t>. (</a:t>
            </a:r>
            <a:r>
              <a:rPr lang="en-US" sz="2800" kern="0" dirty="0" err="1">
                <a:latin typeface="+mn-lt"/>
                <a:cs typeface="Carlito"/>
              </a:rPr>
              <a:t>e.g</a:t>
            </a:r>
            <a:r>
              <a:rPr lang="en-US" sz="2800" kern="0" dirty="0">
                <a:latin typeface="+mn-lt"/>
                <a:cs typeface="Carlito"/>
              </a:rPr>
              <a:t> when </a:t>
            </a:r>
            <a:r>
              <a:rPr lang="en-US" sz="2800" kern="0" dirty="0" err="1">
                <a:latin typeface="+mn-lt"/>
                <a:cs typeface="Carlito"/>
              </a:rPr>
              <a:t>req.query</a:t>
            </a:r>
            <a:r>
              <a:rPr lang="en-US" sz="2800" kern="0" dirty="0">
                <a:latin typeface="+mn-lt"/>
                <a:cs typeface="Carlito"/>
              </a:rPr>
              <a:t> in </a:t>
            </a:r>
            <a:r>
              <a:rPr lang="en-US" sz="2800" kern="0" dirty="0" err="1">
                <a:latin typeface="+mn-lt"/>
                <a:cs typeface="Carlito"/>
              </a:rPr>
              <a:t>res.send</a:t>
            </a:r>
            <a:r>
              <a:rPr lang="en-US" sz="2800" kern="0" dirty="0">
                <a:latin typeface="+mn-lt"/>
                <a:cs typeface="Carlito"/>
              </a:rPr>
              <a:t>)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16787-A5A4-9F06-33B8-619D37076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541712"/>
            <a:ext cx="3510559" cy="1604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AFB6AE-60FC-FDA3-85C3-03A8CE1EC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34964"/>
            <a:ext cx="2438400" cy="15816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CDE056-1B1B-F63D-0BF3-D8B554F5D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1524000"/>
            <a:ext cx="4911385" cy="13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8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Templating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7419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have </a:t>
            </a:r>
            <a:r>
              <a:rPr lang="en-US" sz="2800" kern="0" dirty="0" err="1">
                <a:latin typeface="+mn-lt"/>
                <a:cs typeface="Carlito"/>
              </a:rPr>
              <a:t>res.render</a:t>
            </a:r>
            <a:r>
              <a:rPr lang="en-US" sz="2800" kern="0" dirty="0">
                <a:latin typeface="+mn-lt"/>
                <a:cs typeface="Carlito"/>
              </a:rPr>
              <a:t>(view,[local],[callback]): Here view is the templating engine, that is going to be used.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Templating : Rendering the pages with our changes in it.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We’re going to use EJS , Tags that will be used to write the HTML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&lt;% :-  '</a:t>
            </a:r>
            <a:r>
              <a:rPr lang="en-US" sz="2800" kern="0" dirty="0" err="1">
                <a:latin typeface="+mn-lt"/>
                <a:cs typeface="Carlito"/>
              </a:rPr>
              <a:t>Scriptlet</a:t>
            </a:r>
            <a:r>
              <a:rPr lang="en-US" sz="2800" kern="0" dirty="0">
                <a:latin typeface="+mn-lt"/>
                <a:cs typeface="Carlito"/>
              </a:rPr>
              <a:t>' tag, for control-flow, no output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&lt;%= :- Outputs the value into the template (HTML escaped)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Mention the view engine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Views folder will be made to keep templates and extension of ‘.</a:t>
            </a:r>
            <a:r>
              <a:rPr lang="en-US" sz="2800" kern="0" dirty="0" err="1">
                <a:latin typeface="+mn-lt"/>
                <a:cs typeface="Carlito"/>
              </a:rPr>
              <a:t>ejs</a:t>
            </a:r>
            <a:r>
              <a:rPr lang="en-US" sz="2800" kern="0" dirty="0">
                <a:latin typeface="+mn-lt"/>
                <a:cs typeface="Carlito"/>
              </a:rPr>
              <a:t>’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This will be called using response .render and we will not need to mention views because it will automatically go there to call it.(default path )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We can also write JS inside EJS also.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Now set the path using the </a:t>
            </a:r>
            <a:r>
              <a:rPr lang="en-US" sz="2800" kern="0" dirty="0" err="1">
                <a:latin typeface="+mn-lt"/>
                <a:cs typeface="Carlito"/>
              </a:rPr>
              <a:t>app.set</a:t>
            </a:r>
            <a:r>
              <a:rPr lang="en-US" sz="2800" kern="0" dirty="0">
                <a:latin typeface="+mn-lt"/>
                <a:cs typeface="Carlito"/>
              </a:rPr>
              <a:t> so our template works anywhere . 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8D9BA8-9E92-38DB-8583-F8BB7404C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505200"/>
            <a:ext cx="4325102" cy="557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25D838-1BA3-5261-377C-A599BC41C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6172200"/>
            <a:ext cx="4191000" cy="4548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5A3883-8309-FA46-BBC8-6386A1058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6492624"/>
            <a:ext cx="6529388" cy="4569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349058-4E01-C8EC-2C6A-C0CDFC36E84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737" t="-25173" b="-1"/>
          <a:stretch/>
        </p:blipFill>
        <p:spPr>
          <a:xfrm>
            <a:off x="6477000" y="5258021"/>
            <a:ext cx="5638800" cy="45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0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Templating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51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 startAt="9"/>
            </a:pPr>
            <a:r>
              <a:rPr lang="en-US" sz="2800" kern="0" dirty="0">
                <a:latin typeface="+mn-lt"/>
                <a:cs typeface="Carlito"/>
              </a:rPr>
              <a:t>We can also pass values from routes to </a:t>
            </a:r>
            <a:r>
              <a:rPr lang="en-US" sz="2800" kern="0" dirty="0" err="1">
                <a:latin typeface="+mn-lt"/>
                <a:cs typeface="Carlito"/>
              </a:rPr>
              <a:t>ejs</a:t>
            </a:r>
            <a:r>
              <a:rPr lang="en-US" sz="2800" kern="0" dirty="0">
                <a:latin typeface="+mn-lt"/>
                <a:cs typeface="Carlito"/>
              </a:rPr>
              <a:t> files 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rlito"/>
              </a:rPr>
              <a:t>					   “inside </a:t>
            </a:r>
            <a:r>
              <a:rPr lang="en-US" sz="2000" kern="0" dirty="0" err="1">
                <a:latin typeface="Consolas" panose="020B0609020204030204" pitchFamily="49" charset="0"/>
                <a:cs typeface="Carlito"/>
              </a:rPr>
              <a:t>ejs</a:t>
            </a:r>
            <a:r>
              <a:rPr lang="en-US" sz="2000" kern="0" dirty="0">
                <a:latin typeface="Consolas" panose="020B0609020204030204" pitchFamily="49" charset="0"/>
                <a:cs typeface="Carlito"/>
              </a:rPr>
              <a:t> file”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r>
              <a:rPr lang="en-US" sz="2800" kern="0" dirty="0">
                <a:latin typeface="+mn-lt"/>
                <a:cs typeface="Carlito"/>
              </a:rPr>
              <a:t>To make loops or conditionals we use &lt;% %&gt;</a:t>
            </a: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		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C93F6-1954-66DB-1F7E-C1DD904E17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84"/>
          <a:stretch/>
        </p:blipFill>
        <p:spPr>
          <a:xfrm>
            <a:off x="1476007" y="1485266"/>
            <a:ext cx="3781793" cy="724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14426E-791C-6D75-80B9-727F67C26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992" y="1801181"/>
            <a:ext cx="5277587" cy="376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77B917-B846-AEA7-F2C0-5A2D992ED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2819400"/>
            <a:ext cx="2804897" cy="13654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C90929-25ED-7758-DE1A-DB689D024A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0" y="2727339"/>
            <a:ext cx="4573212" cy="110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Serving Static Files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4108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Public : we put static files in our public folder.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Make a public folder in the project and make </a:t>
            </a:r>
            <a:r>
              <a:rPr lang="en-US" sz="2800" kern="0" dirty="0" err="1">
                <a:latin typeface="+mn-lt"/>
                <a:cs typeface="Carlito"/>
              </a:rPr>
              <a:t>css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js</a:t>
            </a:r>
            <a:r>
              <a:rPr lang="en-US" sz="2800" kern="0" dirty="0">
                <a:latin typeface="+mn-lt"/>
                <a:cs typeface="Carlito"/>
              </a:rPr>
              <a:t> folders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make a </a:t>
            </a:r>
            <a:r>
              <a:rPr lang="en-US" sz="2800" kern="0" dirty="0" err="1">
                <a:latin typeface="+mn-lt"/>
                <a:cs typeface="Carlito"/>
              </a:rPr>
              <a:t>ejs</a:t>
            </a:r>
            <a:r>
              <a:rPr lang="en-US" sz="2800" kern="0" dirty="0">
                <a:latin typeface="+mn-lt"/>
                <a:cs typeface="Carlito"/>
              </a:rPr>
              <a:t> file and connect the </a:t>
            </a:r>
            <a:r>
              <a:rPr lang="en-US" sz="2800" kern="0" dirty="0" err="1">
                <a:latin typeface="+mn-lt"/>
                <a:cs typeface="Carlito"/>
              </a:rPr>
              <a:t>css</a:t>
            </a:r>
            <a:r>
              <a:rPr lang="en-US" sz="2800" kern="0" dirty="0">
                <a:latin typeface="+mn-lt"/>
                <a:cs typeface="Carlito"/>
              </a:rPr>
              <a:t> and JS files we made 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Here since the path till the public is set so we don’t need to think about till that.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</a:t>
            </a:r>
            <a:r>
              <a:rPr lang="en-US" sz="2800" kern="0" dirty="0" err="1">
                <a:latin typeface="+mn-lt"/>
                <a:cs typeface="Carlito"/>
              </a:rPr>
              <a:t>app.use</a:t>
            </a:r>
            <a:r>
              <a:rPr lang="en-US" sz="2800" kern="0" dirty="0">
                <a:latin typeface="+mn-lt"/>
                <a:cs typeface="Carlito"/>
              </a:rPr>
              <a:t>() to start using static files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can also separate the files into </a:t>
            </a:r>
            <a:r>
              <a:rPr lang="en-US" sz="2800" kern="0" dirty="0" err="1">
                <a:latin typeface="+mn-lt"/>
                <a:cs typeface="Carlito"/>
              </a:rPr>
              <a:t>header.ejs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footer.ejs</a:t>
            </a:r>
            <a:r>
              <a:rPr lang="en-US" sz="2800" kern="0" dirty="0">
                <a:latin typeface="+mn-lt"/>
                <a:cs typeface="Carlito"/>
              </a:rPr>
              <a:t> . This will be made inside a folder called partials.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include </a:t>
            </a:r>
            <a:r>
              <a:rPr lang="en-US" sz="2800" kern="0" dirty="0" err="1">
                <a:latin typeface="+mn-lt"/>
                <a:cs typeface="Carlito"/>
              </a:rPr>
              <a:t>header.ejs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footer.ejs</a:t>
            </a:r>
            <a:r>
              <a:rPr lang="en-US" sz="2800" kern="0" dirty="0">
                <a:latin typeface="+mn-lt"/>
                <a:cs typeface="Carlito"/>
              </a:rPr>
              <a:t> using &lt;%-   %&gt;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8EC3D4-FAC3-DB24-38D7-1C1E5382B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062" y="3561652"/>
            <a:ext cx="5225138" cy="4007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DF120F-CED8-A91C-A083-9648E7C07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4513806"/>
            <a:ext cx="1682379" cy="2478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8663A-A3C4-81D1-13A3-A64DF63402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191" y="5312053"/>
            <a:ext cx="4853505" cy="16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3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GET VS POST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74FB72-CAED-93EB-9182-702ECEC1D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96059"/>
              </p:ext>
            </p:extLst>
          </p:nvPr>
        </p:nvGraphicFramePr>
        <p:xfrm>
          <a:off x="762000" y="1100804"/>
          <a:ext cx="9144000" cy="4981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29460077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208613597"/>
                    </a:ext>
                  </a:extLst>
                </a:gridCol>
              </a:tblGrid>
              <a:tr h="6053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POST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832224"/>
                  </a:ext>
                </a:extLst>
              </a:tr>
              <a:tr h="605350">
                <a:tc>
                  <a:txBody>
                    <a:bodyPr/>
                    <a:lstStyle/>
                    <a:p>
                      <a:pPr marL="12700">
                        <a:spcBef>
                          <a:spcPts val="95"/>
                        </a:spcBef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latin typeface="+mn-lt"/>
                          <a:cs typeface="Carlito"/>
                        </a:rPr>
                        <a:t>1. Should be used to retrieve data.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 Should be used to make changes in server. i.e. in DB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154856"/>
                  </a:ext>
                </a:extLst>
              </a:tr>
              <a:tr h="60535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latin typeface="+mn-lt"/>
                          <a:cs typeface="Carlito"/>
                        </a:rPr>
                        <a:t>2.  data available inside query parameter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 Data is available as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req.body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64043"/>
                  </a:ext>
                </a:extLst>
              </a:tr>
              <a:tr h="6053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 . Less Secure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 More secure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491929"/>
                  </a:ext>
                </a:extLst>
              </a:tr>
              <a:tr h="6053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 . data will be plain string and only in query parameter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4. Data of diff types can be sent text , JSON , XML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735839"/>
                  </a:ext>
                </a:extLst>
              </a:tr>
              <a:tr h="6053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 . Limited data can be send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5. Huge data can be send 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280138"/>
                  </a:ext>
                </a:extLst>
              </a:tr>
              <a:tr h="60535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99302"/>
                  </a:ext>
                </a:extLst>
              </a:tr>
              <a:tr h="60535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25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002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Serving Static Files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22050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form the name tells us the attribute that is binding with which key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don’t have to write our entire path everywhere in node and express this is called ‘Strongly coupled </a:t>
            </a:r>
            <a:r>
              <a:rPr lang="en-US" sz="2800" kern="0">
                <a:latin typeface="+mn-lt"/>
                <a:cs typeface="Carlito"/>
              </a:rPr>
              <a:t>application’.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74965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Prerequisite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0394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1 . Spread Operator: (…) we can attach2 arrays directly.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+mn-lt"/>
                <a:cs typeface="Carlito"/>
              </a:rPr>
              <a:t>e.g</a:t>
            </a:r>
            <a:r>
              <a:rPr lang="en-US" sz="2400" kern="0" dirty="0">
                <a:latin typeface="+mn-lt"/>
                <a:cs typeface="Carlito"/>
              </a:rPr>
              <a:t> 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arr1=[…arr2,50,60,70];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It can be used for objects also.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2 . Rest Parameter : We can add more parameter in </a:t>
            </a:r>
            <a:r>
              <a:rPr lang="en-US" sz="2800" kern="0" dirty="0" err="1">
                <a:latin typeface="+mn-lt"/>
                <a:cs typeface="Carlito"/>
                <a:sym typeface="Wingdings" panose="05000000000000000000" pitchFamily="2" charset="2"/>
              </a:rPr>
              <a:t>funct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 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function sum (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a,b,c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,…d){//sum them}; 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3. </a:t>
            </a:r>
            <a:r>
              <a:rPr lang="en-US" sz="2800" kern="0" dirty="0" err="1">
                <a:latin typeface="+mn-lt"/>
                <a:cs typeface="Carlito"/>
              </a:rPr>
              <a:t>Destructure</a:t>
            </a:r>
            <a:r>
              <a:rPr lang="en-US" sz="2800" kern="0" dirty="0">
                <a:latin typeface="+mn-lt"/>
                <a:cs typeface="Carlito"/>
              </a:rPr>
              <a:t>: Shaking up the internal structure of Arrays , Objects </a:t>
            </a:r>
            <a:r>
              <a:rPr lang="en-US" sz="2800" kern="0" dirty="0" err="1">
                <a:latin typeface="+mn-lt"/>
                <a:cs typeface="Carlito"/>
              </a:rPr>
              <a:t>etc</a:t>
            </a:r>
            <a:r>
              <a:rPr lang="en-US" sz="2800" kern="0" dirty="0">
                <a:latin typeface="+mn-lt"/>
                <a:cs typeface="Carlito"/>
              </a:rPr>
              <a:t> .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let fruits = [‘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apple’,‘banana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’]; let[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a,b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] = fruits;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here, ‘apple’ </a:t>
            </a:r>
            <a:r>
              <a:rPr lang="en-US" sz="2400" kern="0" dirty="0">
                <a:latin typeface="Consolas" panose="020B0609020204030204" pitchFamily="49" charset="0"/>
                <a:cs typeface="Carlito"/>
                <a:sym typeface="Wingdings" panose="05000000000000000000" pitchFamily="2" charset="2"/>
              </a:rPr>
              <a:t> 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a &amp; ‘banana’ </a:t>
            </a:r>
            <a:r>
              <a:rPr lang="en-US" sz="2400" kern="0" dirty="0">
                <a:latin typeface="Consolas" panose="020B0609020204030204" pitchFamily="49" charset="0"/>
                <a:cs typeface="Carlito"/>
                <a:sym typeface="Wingdings" panose="05000000000000000000" pitchFamily="2" charset="2"/>
              </a:rPr>
              <a:t>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b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let car = { name : ‘nano’ , price: 10000};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let {name, price} = car;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let {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name:n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, 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price:p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} = car;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//now name is in n and price in p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//values are not in name anymore</a:t>
            </a:r>
          </a:p>
        </p:txBody>
      </p:sp>
    </p:spTree>
    <p:extLst>
      <p:ext uri="{BB962C8B-B14F-4D97-AF65-F5344CB8AC3E}">
        <p14:creationId xmlns:p14="http://schemas.microsoft.com/office/powerpoint/2010/main" val="53989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NodeJS Intro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4533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CSR : Client Side Rendering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SSR : Server Side Rendering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Ryan </a:t>
            </a:r>
            <a:r>
              <a:rPr lang="en-US" sz="3200" kern="0" dirty="0" err="1">
                <a:latin typeface="Carlito"/>
                <a:cs typeface="Carlito"/>
              </a:rPr>
              <a:t>Delh</a:t>
            </a:r>
            <a:r>
              <a:rPr lang="en-US" sz="3200" kern="0" dirty="0">
                <a:latin typeface="Carlito"/>
                <a:cs typeface="Carlito"/>
              </a:rPr>
              <a:t> made </a:t>
            </a:r>
            <a:r>
              <a:rPr lang="en-US" sz="3200" kern="0" dirty="0" err="1">
                <a:latin typeface="Carlito"/>
                <a:cs typeface="Carlito"/>
              </a:rPr>
              <a:t>nodejs</a:t>
            </a:r>
            <a:r>
              <a:rPr lang="en-US" sz="3200" kern="0" dirty="0">
                <a:latin typeface="Carlito"/>
                <a:cs typeface="Carlito"/>
              </a:rPr>
              <a:t> by putting </a:t>
            </a:r>
            <a:r>
              <a:rPr lang="en-US" sz="3200" kern="0" dirty="0" err="1">
                <a:latin typeface="Carlito"/>
                <a:cs typeface="Carlito"/>
              </a:rPr>
              <a:t>js</a:t>
            </a:r>
            <a:r>
              <a:rPr lang="en-US" sz="3200" kern="0" dirty="0">
                <a:latin typeface="Carlito"/>
                <a:cs typeface="Carlito"/>
              </a:rPr>
              <a:t> engine from browser to machine.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Browser has document for DOM but Node JS do not 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Node JS has file system access which browser lacks.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Browser has window object and node has global object.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9894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Node JS Commands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0286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n-lt"/>
                <a:cs typeface="Carlito"/>
              </a:rPr>
              <a:t>process: stores all ongoing info of node JS.</a:t>
            </a:r>
          </a:p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3200" kern="0" dirty="0" err="1">
                <a:latin typeface="+mn-lt"/>
                <a:cs typeface="Carlito"/>
              </a:rPr>
              <a:t>process.argv</a:t>
            </a:r>
            <a:r>
              <a:rPr lang="en-US" sz="3200" kern="0" dirty="0">
                <a:latin typeface="+mn-lt"/>
                <a:cs typeface="Carlito"/>
              </a:rPr>
              <a:t> : current directory of node JS.</a:t>
            </a:r>
          </a:p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n-lt"/>
                <a:cs typeface="Carlito"/>
              </a:rPr>
              <a:t>Now if we use </a:t>
            </a:r>
            <a:r>
              <a:rPr lang="en-US" sz="3200" kern="0" dirty="0" err="1">
                <a:latin typeface="+mn-lt"/>
                <a:cs typeface="Carlito"/>
              </a:rPr>
              <a:t>cmd</a:t>
            </a:r>
            <a:r>
              <a:rPr lang="en-US" sz="3200" kern="0" dirty="0">
                <a:latin typeface="+mn-lt"/>
                <a:cs typeface="Carlito"/>
              </a:rPr>
              <a:t> like : node ind.js 10 20 30 , we can use String operation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+mn-lt"/>
                <a:cs typeface="Carlito"/>
              </a:rPr>
              <a:t>e.g</a:t>
            </a:r>
            <a:r>
              <a:rPr lang="en-US" sz="3200" kern="0" dirty="0">
                <a:latin typeface="+mn-lt"/>
                <a:cs typeface="Carlito"/>
              </a:rPr>
              <a:t> </a:t>
            </a:r>
            <a:r>
              <a:rPr lang="en-US" sz="3200" kern="0" dirty="0" err="1">
                <a:latin typeface="+mn-lt"/>
                <a:cs typeface="Carlito"/>
              </a:rPr>
              <a:t>process.argv.slice</a:t>
            </a:r>
            <a:r>
              <a:rPr lang="en-US" sz="3200" kern="0" dirty="0">
                <a:latin typeface="+mn-lt"/>
                <a:cs typeface="Carlito"/>
              </a:rPr>
              <a:t>(2); or loop through them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4.process.cwd() : current working directory.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5.__dirname : current directory files are in.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7250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Requiring a File 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3598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When we don’t have a html file then we can use require and use </a:t>
            </a:r>
            <a:r>
              <a:rPr lang="en-US" sz="2800" kern="0" dirty="0" err="1">
                <a:latin typeface="+mn-lt"/>
                <a:cs typeface="Carlito"/>
              </a:rPr>
              <a:t>module.exports</a:t>
            </a:r>
            <a:r>
              <a:rPr lang="en-US" sz="2800" kern="0" dirty="0">
                <a:latin typeface="+mn-lt"/>
                <a:cs typeface="Carlito"/>
              </a:rPr>
              <a:t>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By default it is an empty object.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ES 6 we don’t need to include both key and value pair when they have same name.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558B0-BEFC-107E-24EB-94C72D21C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68" y="1981200"/>
            <a:ext cx="4243799" cy="1768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CF0403-6AE3-2DC1-5EF2-A769B5699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452" y="1447800"/>
            <a:ext cx="4701063" cy="23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0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Requiring a Folder 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4236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this a special file with the name index.js keeps all the imports and exports 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580952-3D38-87FC-8954-F2270E819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828800"/>
            <a:ext cx="4191000" cy="1560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8463D-EB88-5577-2756-A8C886D7C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1" y="1828800"/>
            <a:ext cx="6096000" cy="8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1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rlito"/>
              </a:rPr>
              <a:t>File System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6550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Database is the replacement of file systems to perform CRUD operation i.e.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Create 2. Read 3. Update 4 . Delete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Create : we use </a:t>
            </a:r>
            <a:r>
              <a:rPr lang="en-US" sz="2800" kern="0" dirty="0" err="1">
                <a:latin typeface="+mn-lt"/>
                <a:cs typeface="Carlito"/>
              </a:rPr>
              <a:t>writeFile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2</a:t>
            </a:r>
            <a:r>
              <a:rPr lang="en-US" sz="2800" kern="0" baseline="30000" dirty="0">
                <a:latin typeface="+mn-lt"/>
                <a:cs typeface="Carlito"/>
              </a:rPr>
              <a:t>nd</a:t>
            </a:r>
            <a:r>
              <a:rPr lang="en-US" sz="2800" kern="0" dirty="0">
                <a:latin typeface="+mn-lt"/>
                <a:cs typeface="Carlito"/>
              </a:rPr>
              <a:t> way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fs.writeFileSync</a:t>
            </a:r>
            <a:r>
              <a:rPr lang="en-US" sz="2800" kern="0" dirty="0">
                <a:latin typeface="+mn-lt"/>
                <a:cs typeface="Carlito"/>
              </a:rPr>
              <a:t>(‘file-</a:t>
            </a:r>
            <a:r>
              <a:rPr lang="en-US" sz="2800" kern="0" dirty="0" err="1">
                <a:latin typeface="+mn-lt"/>
                <a:cs typeface="Carlito"/>
              </a:rPr>
              <a:t>name’,data</a:t>
            </a:r>
            <a:r>
              <a:rPr lang="en-US" sz="2800" kern="0" dirty="0">
                <a:latin typeface="+mn-lt"/>
                <a:cs typeface="Carlito"/>
              </a:rPr>
              <a:t>);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2"/>
            </a:pPr>
            <a:r>
              <a:rPr lang="en-US" sz="2800" kern="0" dirty="0">
                <a:latin typeface="+mn-lt"/>
                <a:cs typeface="Carlito"/>
              </a:rPr>
              <a:t>Read : Same here: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1</a:t>
            </a:r>
            <a:r>
              <a:rPr lang="en-US" sz="2800" kern="0" baseline="30000" dirty="0">
                <a:latin typeface="+mn-lt"/>
                <a:cs typeface="Carlito"/>
              </a:rPr>
              <a:t>st</a:t>
            </a:r>
            <a:r>
              <a:rPr lang="en-US" sz="2800" kern="0" dirty="0">
                <a:latin typeface="+mn-lt"/>
                <a:cs typeface="Carlito"/>
              </a:rPr>
              <a:t> way: </a:t>
            </a:r>
            <a:r>
              <a:rPr lang="en-US" sz="2800" kern="0" dirty="0" err="1">
                <a:latin typeface="+mn-lt"/>
                <a:cs typeface="Carlito"/>
              </a:rPr>
              <a:t>readFile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2</a:t>
            </a:r>
            <a:r>
              <a:rPr lang="en-US" sz="2800" kern="0" baseline="30000" dirty="0">
                <a:latin typeface="+mn-lt"/>
                <a:cs typeface="Carlito"/>
              </a:rPr>
              <a:t>nd</a:t>
            </a:r>
            <a:r>
              <a:rPr lang="en-US" sz="2800" kern="0" dirty="0">
                <a:latin typeface="+mn-lt"/>
                <a:cs typeface="Carlito"/>
              </a:rPr>
              <a:t> way : </a:t>
            </a:r>
            <a:r>
              <a:rPr lang="en-US" sz="2800" kern="0" dirty="0" err="1">
                <a:latin typeface="+mn-lt"/>
                <a:cs typeface="Carlito"/>
              </a:rPr>
              <a:t>readFileSync</a:t>
            </a:r>
            <a:r>
              <a:rPr lang="en-US" sz="2800" kern="0" dirty="0">
                <a:latin typeface="+mn-lt"/>
                <a:cs typeface="Carlito"/>
              </a:rPr>
              <a:t>(</a:t>
            </a:r>
            <a:r>
              <a:rPr lang="en-US" sz="2800" kern="0" dirty="0" err="1">
                <a:latin typeface="+mn-lt"/>
                <a:cs typeface="Carlito"/>
              </a:rPr>
              <a:t>data.toString</a:t>
            </a:r>
            <a:r>
              <a:rPr lang="en-US" sz="2800" kern="0" dirty="0">
                <a:latin typeface="+mn-lt"/>
                <a:cs typeface="Carlito"/>
              </a:rPr>
              <a:t>());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469E43-1464-8F79-2344-ED2427EF9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209800"/>
            <a:ext cx="3354099" cy="2324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F415D3-385B-5A5B-35BE-50F475077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0" y="4419600"/>
            <a:ext cx="3734884" cy="26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6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File System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82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3. update : We use </a:t>
            </a:r>
            <a:r>
              <a:rPr lang="en-US" sz="2800" kern="0" dirty="0" err="1">
                <a:latin typeface="+mn-lt"/>
                <a:cs typeface="Carlito"/>
              </a:rPr>
              <a:t>appendFile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4 . Delete : We use unlink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Path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1 . Joins : 	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</a:t>
            </a:r>
            <a:r>
              <a:rPr lang="en-US" sz="2800" kern="0" dirty="0">
                <a:latin typeface="+mn-lt"/>
                <a:cs typeface="Carlito"/>
              </a:rPr>
              <a:t>Joins them with a slash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	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automatically removed extra slashes too.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e.g. </a:t>
            </a:r>
            <a:r>
              <a:rPr lang="en-US" sz="2800" kern="0" dirty="0" err="1">
                <a:latin typeface="+mn-lt"/>
                <a:cs typeface="Carlito"/>
              </a:rPr>
              <a:t>path.join</a:t>
            </a:r>
            <a:r>
              <a:rPr lang="en-US" sz="2800" kern="0" dirty="0">
                <a:latin typeface="+mn-lt"/>
                <a:cs typeface="Carlito"/>
              </a:rPr>
              <a:t>(‘a’, ‘b’, ‘c’);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 a/b/c</a:t>
            </a: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86215-7C2B-B83B-9979-A33DC6D2E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124200"/>
            <a:ext cx="3891325" cy="1827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AB6B1C-749D-D184-B3C0-FC29ED152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1219200"/>
            <a:ext cx="5467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3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NPM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3238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Node Package Manager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Node is also like a command line tool.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To initialize a project we use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init</a:t>
            </a:r>
            <a:r>
              <a:rPr lang="en-US" sz="2800" kern="0" dirty="0">
                <a:latin typeface="+mn-lt"/>
                <a:cs typeface="Carlito"/>
              </a:rPr>
              <a:t> and it gives </a:t>
            </a:r>
            <a:r>
              <a:rPr lang="en-US" sz="2800" kern="0" dirty="0" err="1">
                <a:latin typeface="+mn-lt"/>
                <a:cs typeface="Carlito"/>
              </a:rPr>
              <a:t>package.json</a:t>
            </a:r>
            <a:r>
              <a:rPr lang="en-US" sz="2800" kern="0" dirty="0">
                <a:latin typeface="+mn-lt"/>
                <a:cs typeface="Carlito"/>
              </a:rPr>
              <a:t>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can now install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packages.(</a:t>
            </a:r>
            <a:r>
              <a:rPr lang="en-US" sz="2800" kern="0" dirty="0" err="1">
                <a:latin typeface="+mn-lt"/>
                <a:cs typeface="Carlito"/>
              </a:rPr>
              <a:t>e.g</a:t>
            </a:r>
            <a:r>
              <a:rPr lang="en-US" sz="2800" kern="0" dirty="0">
                <a:latin typeface="+mn-lt"/>
                <a:cs typeface="Carlito"/>
              </a:rPr>
              <a:t> give-me-a-joke).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we will get package-</a:t>
            </a:r>
            <a:r>
              <a:rPr lang="en-US" sz="2800" kern="0" dirty="0" err="1">
                <a:latin typeface="+mn-lt"/>
                <a:cs typeface="Carlito"/>
              </a:rPr>
              <a:t>lock.json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node_modules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we make index.js where everything will be made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we read docs and make our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app :)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Similarly try doing the same steps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with ‘</a:t>
            </a:r>
            <a:r>
              <a:rPr lang="en-US" sz="2800" kern="0" dirty="0" err="1">
                <a:latin typeface="+mn-lt"/>
                <a:cs typeface="Carlito"/>
              </a:rPr>
              <a:t>figlet</a:t>
            </a:r>
            <a:r>
              <a:rPr lang="en-US" sz="2800" kern="0" dirty="0">
                <a:latin typeface="+mn-lt"/>
                <a:cs typeface="Carlito"/>
              </a:rPr>
              <a:t>’ package from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915B7-725F-859C-C0E0-F6686E324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03499"/>
            <a:ext cx="5839416" cy="2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2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7E6E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99090</TotalTime>
  <Words>1327</Words>
  <Application>Microsoft Office PowerPoint</Application>
  <PresentationFormat>Widescreen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Amasis MT Pro Black</vt:lpstr>
      <vt:lpstr>Arial</vt:lpstr>
      <vt:lpstr>Calibri</vt:lpstr>
      <vt:lpstr>Carlito</vt:lpstr>
      <vt:lpstr>Consolas</vt:lpstr>
      <vt:lpstr>Trebuchet MS</vt:lpstr>
      <vt:lpstr>Wingdings</vt:lpstr>
      <vt:lpstr>Office Theme</vt:lpstr>
      <vt:lpstr>PowerPoint Presentation</vt:lpstr>
      <vt:lpstr>Prerequisite</vt:lpstr>
      <vt:lpstr>NodeJS Intro</vt:lpstr>
      <vt:lpstr>Node JS Commands</vt:lpstr>
      <vt:lpstr>Requiring a File </vt:lpstr>
      <vt:lpstr>Requiring a Folder </vt:lpstr>
      <vt:lpstr>File System</vt:lpstr>
      <vt:lpstr>File System</vt:lpstr>
      <vt:lpstr>NPM</vt:lpstr>
      <vt:lpstr>MERN</vt:lpstr>
      <vt:lpstr>Express Methods</vt:lpstr>
      <vt:lpstr>Express Methods</vt:lpstr>
      <vt:lpstr>Express Methods</vt:lpstr>
      <vt:lpstr>Templating</vt:lpstr>
      <vt:lpstr>Templating</vt:lpstr>
      <vt:lpstr>Serving Static Files</vt:lpstr>
      <vt:lpstr>GET VS POST</vt:lpstr>
      <vt:lpstr>Serving Static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DELL</cp:lastModifiedBy>
  <cp:revision>161</cp:revision>
  <dcterms:created xsi:type="dcterms:W3CDTF">2022-02-16T20:23:17Z</dcterms:created>
  <dcterms:modified xsi:type="dcterms:W3CDTF">2024-01-30T18:26:35Z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2022-02-16T00:00:00Z</vt:filetime>
  </property>
</Properties>
</file>