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0"/>
  </p:normalViewPr>
  <p:slideViewPr>
    <p:cSldViewPr>
      <p:cViewPr>
        <p:scale>
          <a:sx n="67" d="100"/>
          <a:sy n="67" d="100"/>
        </p:scale>
        <p:origin x="645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20.226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25 28,'0'3,"0"5,0 5,0 3,0 3,0 1,0 1,0 1,0-1,0 0,0-7,0-10,0-11,0-10,0-4,0-2,0-1,0 0,0 1,0 0,0 2,-3 3,-2 9,-3 9,0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41.115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124 100,'0'4,"0"4,0 4,0 5,0 1,0 3,0 0,0 0,0 0,0 0,0 1,0-2,0 1,0 0,0-11,0-11,0-15,0-15,0-10,0-1,0-1,0 4,0 5,0 5,0 10,0 16,0 12,0 8,0 4,0 3,0 0,0-1,0 0,0 0,0-2,0 0,0-7,0-10,0-12,0-16,0-6,0-6,0 0,0 2,0 5,0 2,0 3,0 2,0 8,0 14,0 14,0 7,-3 8,-1 2,-1-1,2-1,0-3,2-2,0-2,0-11,1-15,1-10,-1-10,0-4,0-1,0 2,0 1,0 1,0 2,0 2,0 7,0 13,0 14,-3 12,-2 5,1 1,1-2,0-2,2-2,0-1,0-3,1-7,0-10,1-9,-1-7,0-8,-3 9,-2 10,1 12,0 12,2 8,-3 3,-1 2,1-1,1-4,2-3,0-2,1-11,1-10,0-9,1-9,-1-4,0-3,0-2,0-1,0 1,0-1,0 2,0 6,0 14,0 10,0 11,0 5,-3 2,-2 0,1-1,1-9,0-14,2-11,0-8,0-4,5 1,4 4,2 0,-2 1,2 1,-1 0,1 2,-1 0,-1-2,-4-3,-1-1,-1-2,2 3,0 0,0 7,-1 8,-1 7,-4 11,-2 8,0 5,-3-1,0-1,-3-2,1-1,2-3,2-1,2 0,1-8,1-12,1-18,1-9,-1-7,0-1,1 1,-1 4,0 2,0 10,0 11,0 10,0 8,0 5,0 3,0 3,0-1,0 1,-4-4,0-9,-1-10,1-8,5-6,6 0,1-3,0 0,1 1,4 4,-2 1,2 2,2 3,-2-2,1 2,-3 4,-2 10,-4 10,-2 6,-5 9,-2 6,-4 4,-1-3,2-4,1-5,-1-4,0-11,1-10,2-15,6-4,1-5,1-2,0-1,2-1,-2 8,-3 8,-2 10,-3 3,-2 5,-3 0,0 2,-2-2,1-7,2-7,3-7,1-5,3-8,0-3,1-1,1 1,2 4,2 2,0 2,-1-1,-1 0,-2-1,0-1,-1 1,0-2,0 1,0-1,0 11,0 10,-1 9,1 7,0 3,0 2,0 1,0 1,0-1,0 0,0-7,0-11,0-8,0-8,0-5,0-2,0-3,0 0,0-1,0 1,0 8,0 12,0 11,0 7,0 4,0 3,0 0,0 0,-3-7,-2-10,1-10,1-7,0-6,2-3,0-1,0-2,1 1,0 0,1 0,-1 1,0 7,0 13,0 14,0 7,0 5,0 2,0-2,0 0,0-9,0-10,0-9,0-8,0-6,0-3,0-2,0 0,0-1,0 1,0 7,0 13,0 11,0 7,0 5,0 1,0 2,-3-5,-2-8,1-9,0-9,2-7,0-4,2-3,-1-1,1-1,0 1,1 0,-1 8,0 9,0 9,0 11,0 7,0 2,0 1,0-7,0-10,0-10,0-8,0-10,0-4,0-2,0 7,0 13,0 12,0 8,0 6,0 2,0 1,0-7,0-10,0-8,0-9,0-5,0-4,0-1,0 5,0 10,0 9,0 8,0 5,0 3,0 3,0 0,0 0,0 0,0-7,0-13,0-11,0-11,4-1,0-1,0-1,3 5,4 4,-1 9,-1 8,-3 7,-2 6,-2 3,-1 3,0 0,-2 0,1 0,-1-1,-2 1,-2-1,0-1,2 1,0-1,2-6,0-13,0-11,1-9,1-7,-1-1,0 1,0 7,0 11,0 10,0 9,0 5,0 4,0 2,0-10,0-14,0-14,0-10,0-5,0-1,0 3,0 8,0 16,0 12,0 11,0 6,0 4,-3-5,-2-8,1-15,1-17,0-9,2-12,0-5,0 1,1 4,0 5,1 12,-1 12,0 16,0 12,0 8,0 5,0 2,0-3,0-2,0-10,4-15,0-15,4-13,4-2,-1-4,3 3,-3 4,-2 8,-3 13,-2 16,-3 7,0 4,-1 2,-4-1,-1-1,0-8,1-11,1-13,1-9,2-5,-1-3,1 6,0 11,1 8,-1 9,0 6,0 3,0-8,0-10,0-1,0 3,0 4,-3 4,-6 1,0-5,1-8,2-10,1-7,3-4,1-2,1 7,0 10,0 9,0 8,1-4,-1-7,0-11,0-9,0 1,0 9,0 8,0 2,0 5,-3 1,-2 4,-2 3,-1 4,1 2,2 2,1 1,3 0,-4-4,0-7,0-9,2-9,1-6,0-5,2-1,-1-2,2-1,-1 8,-4 6,-3 4,-2 0,1-2,2 2,2 7,2 6,1-2,0-6,2-5,-1 0,0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2.467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 17,'1'0,"1"-1,0-3,0 2,-1 2,0 3,-1 2,0 0,0-4,2-3,0-3,1 0,1-2,-1 3,-1 3,0 5,-3 4,-1 1,0 2,1-1,-1 0,3-1,2-3,2-2,1-3,0-2,0-3,-2-1,-3-1,-3 1,-2 2,-3 2,0 4,0 2,-1 0,1 2,3 0,0-2,2-4,2-3,1-3,1-2,2-1,0 1,1 1,-1 3,0 3,-1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3.498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3.748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5:15:53.982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05:16:02.9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05:16:05.4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05:16:08.0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45.png"/><Relationship Id="rId17" Type="http://schemas.openxmlformats.org/officeDocument/2006/relationships/image" Target="../media/image47.png"/><Relationship Id="rId2" Type="http://schemas.openxmlformats.org/officeDocument/2006/relationships/image" Target="../media/image4.jp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image" Target="../media/image46.png"/><Relationship Id="rId10" Type="http://schemas.openxmlformats.org/officeDocument/2006/relationships/image" Target="../media/image44.png"/><Relationship Id="rId19" Type="http://schemas.openxmlformats.org/officeDocument/2006/relationships/customXml" Target="../ink/ink9.xml"/><Relationship Id="rId4" Type="http://schemas.openxmlformats.org/officeDocument/2006/relationships/image" Target="../media/image41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NodeJS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MERN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729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MongoDB, Express JS , React , Node 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ExpressJS</a:t>
            </a:r>
            <a:r>
              <a:rPr lang="en-US" sz="2800" kern="0" dirty="0">
                <a:latin typeface="+mn-lt"/>
                <a:cs typeface="Carlito"/>
              </a:rPr>
              <a:t> - It is a framework. Used in making web server .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Making a server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make folder and type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endParaRPr lang="en-US" sz="28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then install express by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npm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i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express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j-lt"/>
                <a:cs typeface="Carlito"/>
              </a:rPr>
              <a:t>create an express server</a:t>
            </a:r>
            <a:endParaRPr lang="en-US" sz="3200" kern="0" dirty="0">
              <a:latin typeface="+mj-lt"/>
              <a:cs typeface="Carlito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800" kern="0" dirty="0">
                <a:latin typeface="+mn-lt"/>
                <a:cs typeface="Carlito"/>
              </a:rPr>
              <a:t>Then listen to the port that server is running in.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console.log(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connected at port 8080"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endParaRPr lang="en-US" sz="2800" kern="0" dirty="0">
              <a:latin typeface="+mn-lt"/>
              <a:cs typeface="Carlito"/>
            </a:endParaRPr>
          </a:p>
          <a:p>
            <a:pPr marL="469900" lvl="1">
              <a:spcBef>
                <a:spcPts val="95"/>
              </a:spcBef>
            </a:pPr>
            <a:endParaRPr lang="en-US" sz="1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466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54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([path]callback [,callback]) : it runs middleware (callbacks) when path hits the routes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Middleware : just a function that will run on hitting routes.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Routing : HTTP methods are:- </a:t>
            </a:r>
            <a:r>
              <a:rPr lang="en-US" sz="2800" kern="0" dirty="0" err="1">
                <a:latin typeface="+mn-lt"/>
                <a:cs typeface="Carlito"/>
              </a:rPr>
              <a:t>i.get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ii.post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iii.patch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iv.put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v.delete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app.get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path,callback</a:t>
            </a:r>
            <a:r>
              <a:rPr lang="en-US" sz="2800" kern="0" dirty="0">
                <a:latin typeface="+mn-lt"/>
                <a:cs typeface="Carlito"/>
              </a:rPr>
              <a:t>) :-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HTTP get will run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5"/>
            </a:pPr>
            <a:r>
              <a:rPr lang="en-US" sz="2800" kern="0" dirty="0">
                <a:latin typeface="+mn-lt"/>
                <a:cs typeface="Carlito"/>
              </a:rPr>
              <a:t>Handle bad request :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Put this at the last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5D6D-59B4-4C27-1340-803C7B7B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06265"/>
            <a:ext cx="4495800" cy="1305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2C181-DAFC-A65C-5342-46FED222B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064" y="3967222"/>
            <a:ext cx="4192019" cy="1061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0B0FE-155E-560B-F3F2-7E32C106D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064" y="5247326"/>
            <a:ext cx="3857993" cy="1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2113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Note : to restart server when change happens we will use ‘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start in scripts , and use “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 index.js”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can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start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Now to get </a:t>
            </a:r>
            <a:r>
              <a:rPr lang="en-US" sz="2800" kern="0" dirty="0" err="1">
                <a:latin typeface="+mn-lt"/>
                <a:cs typeface="Carlito"/>
              </a:rPr>
              <a:t>Subpaths</a:t>
            </a:r>
            <a:r>
              <a:rPr lang="en-US" sz="2800" kern="0" dirty="0">
                <a:latin typeface="+mn-lt"/>
                <a:cs typeface="Carlito"/>
              </a:rPr>
              <a:t> for (e.g. subreddit ) we have to get help from URL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path and query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present in our request this can be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used to render in our browser too.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2.  Params (after ‘ : ’)can be fetched from URL with the help of </a:t>
            </a:r>
            <a:r>
              <a:rPr lang="en-US" sz="2800" kern="0" dirty="0" err="1">
                <a:latin typeface="+mn-lt"/>
                <a:cs typeface="Carlito"/>
              </a:rPr>
              <a:t>req.params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URL: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O/P: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FB300-FBBC-EA34-C560-0863090C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05" y="3048000"/>
            <a:ext cx="5215495" cy="1585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D417C-1F0D-7D5A-6A55-2C3EC9E15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5334000"/>
            <a:ext cx="3648584" cy="571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015777-572F-249D-0365-5B94B58B4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6118504"/>
            <a:ext cx="2362200" cy="5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5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Query: We get query as object from </a:t>
            </a:r>
            <a:r>
              <a:rPr lang="en-US" sz="2800" kern="0" dirty="0" err="1">
                <a:latin typeface="+mn-lt"/>
                <a:cs typeface="Carlito"/>
              </a:rPr>
              <a:t>url</a:t>
            </a:r>
            <a:r>
              <a:rPr lang="en-US" sz="2800" kern="0" dirty="0">
                <a:latin typeface="+mn-lt"/>
                <a:cs typeface="Carlito"/>
              </a:rPr>
              <a:t>. 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when </a:t>
            </a:r>
            <a:r>
              <a:rPr lang="en-US" sz="2800" kern="0" dirty="0" err="1">
                <a:latin typeface="+mn-lt"/>
                <a:cs typeface="Carlito"/>
              </a:rPr>
              <a:t>req.query</a:t>
            </a:r>
            <a:r>
              <a:rPr lang="en-US" sz="2800" kern="0" dirty="0">
                <a:latin typeface="+mn-lt"/>
                <a:cs typeface="Carlito"/>
              </a:rPr>
              <a:t> in </a:t>
            </a:r>
            <a:r>
              <a:rPr lang="en-US" sz="2800" kern="0" dirty="0" err="1">
                <a:latin typeface="+mn-lt"/>
                <a:cs typeface="Carlito"/>
              </a:rPr>
              <a:t>res.send</a:t>
            </a:r>
            <a:r>
              <a:rPr lang="en-US" sz="2800" kern="0" dirty="0">
                <a:latin typeface="+mn-lt"/>
                <a:cs typeface="Carlito"/>
              </a:rPr>
              <a:t>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6787-A5A4-9F06-33B8-619D3707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541712"/>
            <a:ext cx="3510559" cy="1604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FB6AE-60FC-FDA3-85C3-03A8CE1EC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34964"/>
            <a:ext cx="2438400" cy="158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DE056-1B1B-F63D-0BF3-D8B554F5D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524000"/>
            <a:ext cx="4911385" cy="1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41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</a:t>
            </a:r>
            <a:r>
              <a:rPr lang="en-US" sz="2800" kern="0" dirty="0" err="1">
                <a:latin typeface="+mn-lt"/>
                <a:cs typeface="Carlito"/>
              </a:rPr>
              <a:t>res.render</a:t>
            </a:r>
            <a:r>
              <a:rPr lang="en-US" sz="2800" kern="0" dirty="0">
                <a:latin typeface="+mn-lt"/>
                <a:cs typeface="Carlito"/>
              </a:rPr>
              <a:t>(view,[local],[callback]): Here view is the templating engine, that is going to be used.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Templating : Rendering the pages with our changes in it.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We’re going to use EJS , Tags that will be used to write the HTML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 :-  '</a:t>
            </a:r>
            <a:r>
              <a:rPr lang="en-US" sz="2800" kern="0" dirty="0" err="1">
                <a:latin typeface="+mn-lt"/>
                <a:cs typeface="Carlito"/>
              </a:rPr>
              <a:t>Scriptlet</a:t>
            </a:r>
            <a:r>
              <a:rPr lang="en-US" sz="2800" kern="0" dirty="0">
                <a:latin typeface="+mn-lt"/>
                <a:cs typeface="Carlito"/>
              </a:rPr>
              <a:t>' tag, for control-flow, no output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&lt;%= :- Outputs the value into the template (HTML escaped)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Mention the view engine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Views folder will be made to keep templates and extension of ‘.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’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This will be called using response .render and we will not need to mention views because it will automatically go there to call it.(default path 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We can also write JS inside EJS also.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Now set the path using the </a:t>
            </a:r>
            <a:r>
              <a:rPr lang="en-US" sz="2800" kern="0" dirty="0" err="1">
                <a:latin typeface="+mn-lt"/>
                <a:cs typeface="Carlito"/>
              </a:rPr>
              <a:t>app.set</a:t>
            </a:r>
            <a:r>
              <a:rPr lang="en-US" sz="2800" kern="0" dirty="0">
                <a:latin typeface="+mn-lt"/>
                <a:cs typeface="Carlito"/>
              </a:rPr>
              <a:t> so our template works anywhere . 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8D9BA8-9E92-38DB-8583-F8BB7404C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505200"/>
            <a:ext cx="4325102" cy="557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25D838-1BA3-5261-377C-A599BC41C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6172200"/>
            <a:ext cx="4191000" cy="45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5A3883-8309-FA46-BBC8-6386A1058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6492624"/>
            <a:ext cx="6529388" cy="4569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349058-4E01-C8EC-2C6A-C0CDFC36E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737" t="-25173" b="-1"/>
          <a:stretch/>
        </p:blipFill>
        <p:spPr>
          <a:xfrm>
            <a:off x="6477000" y="5258021"/>
            <a:ext cx="5638800" cy="4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51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 startAt="9"/>
            </a:pPr>
            <a:r>
              <a:rPr lang="en-US" sz="2800" kern="0" dirty="0">
                <a:latin typeface="+mn-lt"/>
                <a:cs typeface="Carlito"/>
              </a:rPr>
              <a:t>We can also pass values from routes to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files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rlito"/>
              </a:rPr>
              <a:t>					   “inside </a:t>
            </a:r>
            <a:r>
              <a:rPr lang="en-US" sz="2000" kern="0" dirty="0" err="1">
                <a:latin typeface="Consolas" panose="020B0609020204030204" pitchFamily="49" charset="0"/>
                <a:cs typeface="Carlito"/>
              </a:rPr>
              <a:t>ejs</a:t>
            </a:r>
            <a:r>
              <a:rPr lang="en-US" sz="2000" kern="0" dirty="0">
                <a:latin typeface="Consolas" panose="020B0609020204030204" pitchFamily="49" charset="0"/>
                <a:cs typeface="Carlito"/>
              </a:rPr>
              <a:t> file”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r>
              <a:rPr lang="en-US" sz="2800" kern="0" dirty="0">
                <a:latin typeface="+mn-lt"/>
                <a:cs typeface="Carlito"/>
              </a:rPr>
              <a:t>To make loops or conditionals we use &lt;% %&gt;</a:t>
            </a: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C93F6-1954-66DB-1F7E-C1DD904E1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84"/>
          <a:stretch/>
        </p:blipFill>
        <p:spPr>
          <a:xfrm>
            <a:off x="1476007" y="1485266"/>
            <a:ext cx="3781793" cy="72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4426E-791C-6D75-80B9-727F67C26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992" y="1801181"/>
            <a:ext cx="5277587" cy="376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7B917-B846-AEA7-F2C0-5A2D992ED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2819400"/>
            <a:ext cx="2804897" cy="1365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90929-25ED-7758-DE1A-DB689D024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2727339"/>
            <a:ext cx="4573212" cy="11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Serving Static Files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10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Public : we put static files in our public folder.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a public folder in the project and make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folders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make a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 and connect the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JS files we made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Here since the path till the public is set so we don’t need to think about till that.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</a:t>
            </a: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() to start using static files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also separate the files into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. This will be made inside a folder called partials.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include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using &lt;%-   %&gt;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EC3D4-FAC3-DB24-38D7-1C1E5382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62" y="3561652"/>
            <a:ext cx="5225138" cy="400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F120F-CED8-A91C-A083-9648E7C07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513806"/>
            <a:ext cx="1682379" cy="2478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8663A-A3C4-81D1-13A3-A64DF6340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191" y="5312053"/>
            <a:ext cx="4853505" cy="16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 VS POST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4FB72-CAED-93EB-9182-702ECEC1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49165"/>
              </p:ext>
            </p:extLst>
          </p:nvPr>
        </p:nvGraphicFramePr>
        <p:xfrm>
          <a:off x="762000" y="1100803"/>
          <a:ext cx="10134600" cy="54950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4294600775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3208613597"/>
                    </a:ext>
                  </a:extLst>
                </a:gridCol>
              </a:tblGrid>
              <a:tr h="6677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POST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32224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pPr marL="12700">
                        <a:spcBef>
                          <a:spcPts val="95"/>
                        </a:spcBef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1. Should be used to retrieve data.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 Should be used to make changes in server. i.e. in DB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54856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2.  data available inside query parameter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 Data is available as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reqest.body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64043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. Less Secure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 More secure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1929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 . data will be plain string and only in query parameter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 Data of diff types can be sent text , JSON , XML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35839"/>
                  </a:ext>
                </a:extLst>
              </a:tr>
              <a:tr h="6677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 . Limited data can be send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 Huge data can be send 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80138"/>
                  </a:ext>
                </a:extLst>
              </a:tr>
              <a:tr h="66772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99302"/>
                  </a:ext>
                </a:extLst>
              </a:tr>
              <a:tr h="66772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2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0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Getter and Setter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form the name tells us the attribute that is binding with which key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don’t have to write our entire path everywhere in node and express this is called ‘Strongly coupled application’.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we have GET request in form.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changes in index.js (entry file)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Our page gets render in root(‘/’) path.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After that because of action data gets send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to ‘/user’.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AEABA-7960-F85F-9F5B-77163C483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989" y="1974750"/>
            <a:ext cx="4421758" cy="214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73BAF6-6426-FF7E-1B8D-5CA54E497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4267200"/>
            <a:ext cx="3858206" cy="956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1EA3DF-6380-2E28-EFD4-DE1FAA3C35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26"/>
          <a:stretch/>
        </p:blipFill>
        <p:spPr>
          <a:xfrm>
            <a:off x="1295400" y="3581400"/>
            <a:ext cx="3429000" cy="8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Getter and Poster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Our page gets render in root(‘/’) path.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the method POST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After that because of action data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gets send to ‘/user’ via post method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and in index.js use </a:t>
            </a:r>
            <a:r>
              <a:rPr lang="en-US" sz="2800" kern="0" dirty="0" err="1">
                <a:latin typeface="+mn-lt"/>
                <a:cs typeface="Carlito"/>
              </a:rPr>
              <a:t>app.post</a:t>
            </a:r>
            <a:r>
              <a:rPr lang="en-US" sz="2800" kern="0" dirty="0">
                <a:latin typeface="+mn-lt"/>
                <a:cs typeface="Carlito"/>
              </a:rPr>
              <a:t> to get data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from there.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5.   By default </a:t>
            </a:r>
            <a:r>
              <a:rPr lang="en-US" sz="2800" kern="0" dirty="0" err="1">
                <a:latin typeface="+mn-lt"/>
                <a:cs typeface="Carlito"/>
              </a:rPr>
              <a:t>req.body</a:t>
            </a:r>
            <a:r>
              <a:rPr lang="en-US" sz="2800" kern="0" dirty="0">
                <a:latin typeface="+mn-lt"/>
                <a:cs typeface="Carlito"/>
              </a:rPr>
              <a:t> gives undefined so we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have to use a middleware </a:t>
            </a:r>
            <a:r>
              <a:rPr lang="en-US" sz="2800" kern="0" dirty="0" err="1">
                <a:latin typeface="+mn-lt"/>
                <a:cs typeface="Carlito"/>
              </a:rPr>
              <a:t>i.e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and for </a:t>
            </a:r>
            <a:r>
              <a:rPr lang="en-US" sz="2800" kern="0" dirty="0" err="1">
                <a:latin typeface="+mn-lt"/>
                <a:cs typeface="Carlito"/>
              </a:rPr>
              <a:t>json</a:t>
            </a:r>
            <a:r>
              <a:rPr lang="en-US" sz="2800" kern="0" dirty="0">
                <a:latin typeface="+mn-lt"/>
                <a:cs typeface="Carlito"/>
              </a:rPr>
              <a:t>() data use :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5E8BB4-C60B-B943-3D67-E03D970C0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170" y="2543421"/>
            <a:ext cx="4215230" cy="1266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B613DE-D43B-C7E4-581F-5A6CEDC90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495800"/>
            <a:ext cx="7706407" cy="841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40AE69-8520-A3FF-5547-623FD2783B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28" t="14333"/>
          <a:stretch/>
        </p:blipFill>
        <p:spPr>
          <a:xfrm>
            <a:off x="6933573" y="1371600"/>
            <a:ext cx="5029827" cy="1008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4EEFFE-A49E-C130-8177-C32548BE8A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598"/>
          <a:stretch/>
        </p:blipFill>
        <p:spPr>
          <a:xfrm>
            <a:off x="762000" y="5943600"/>
            <a:ext cx="4053240" cy="4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0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Prerequisite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039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Spread Operator: (…) we can attach2 arrays directly.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Carlito"/>
              </a:rPr>
              <a:t>e.g</a:t>
            </a:r>
            <a:r>
              <a:rPr lang="en-US" sz="2400" kern="0" dirty="0">
                <a:latin typeface="+mn-lt"/>
                <a:cs typeface="Carlito"/>
              </a:rPr>
              <a:t>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arr1=[…arr2,50,60,70];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It can be used for objects also.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2 . Rest Parameter : We can add more parameter in </a:t>
            </a:r>
            <a:r>
              <a:rPr lang="en-US" sz="2800" kern="0" dirty="0" err="1">
                <a:latin typeface="+mn-lt"/>
                <a:cs typeface="Carlito"/>
                <a:sym typeface="Wingdings" panose="05000000000000000000" pitchFamily="2" charset="2"/>
              </a:rPr>
              <a:t>funct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 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function sum (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a,b,c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,…d){//sum them};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</a:t>
            </a:r>
            <a:r>
              <a:rPr lang="en-US" sz="2800" kern="0" dirty="0" err="1">
                <a:latin typeface="+mn-lt"/>
                <a:cs typeface="Carlito"/>
              </a:rPr>
              <a:t>Destructure</a:t>
            </a:r>
            <a:r>
              <a:rPr lang="en-US" sz="2800" kern="0" dirty="0">
                <a:latin typeface="+mn-lt"/>
                <a:cs typeface="Carlito"/>
              </a:rPr>
              <a:t>: Shaking up the internal structure of Arrays , Objects </a:t>
            </a:r>
            <a:r>
              <a:rPr lang="en-US" sz="2800" kern="0" dirty="0" err="1">
                <a:latin typeface="+mn-lt"/>
                <a:cs typeface="Carlito"/>
              </a:rPr>
              <a:t>etc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fruits = [‘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apple’,‘banana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’]; let[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] = fruits;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here, ‘apple’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 &amp; ‘banana’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b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car = { name : ‘nano’ , price: 10000};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{name, price}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name:n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price:p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//now name is in n and price in p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//values are not in name anymore</a:t>
            </a: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582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Representational State Transfer.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Resful</a:t>
            </a:r>
            <a:r>
              <a:rPr lang="en-US" sz="2800" kern="0" dirty="0">
                <a:latin typeface="+mn-lt"/>
                <a:cs typeface="Carlito"/>
              </a:rPr>
              <a:t> Routing : HTML, CSS , JS show </a:t>
            </a:r>
            <a:r>
              <a:rPr lang="en-US" sz="2800" kern="0" dirty="0" err="1">
                <a:latin typeface="+mn-lt"/>
                <a:cs typeface="Carlito"/>
              </a:rPr>
              <a:t>kar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rahe</a:t>
            </a:r>
            <a:r>
              <a:rPr lang="en-US" sz="2800" kern="0" dirty="0">
                <a:latin typeface="+mn-lt"/>
                <a:cs typeface="Carlito"/>
              </a:rPr>
              <a:t> thee.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Resful</a:t>
            </a:r>
            <a:r>
              <a:rPr lang="en-US" sz="2800" kern="0" dirty="0">
                <a:latin typeface="+mn-lt"/>
                <a:cs typeface="Carlito"/>
              </a:rPr>
              <a:t> API : Data from URL hit 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1600" kern="0" dirty="0">
                <a:latin typeface="+mn-lt"/>
                <a:cs typeface="Carlito"/>
              </a:rPr>
              <a:t>source : medium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Path used as a convention to make routes with their methods and operations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3ACE67-76D0-5BC4-052E-E8651D99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4672833" cy="35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CBA332-2206-EE2C-3395-79C5DBCD88FF}"/>
                  </a:ext>
                </a:extLst>
              </p14:cNvPr>
              <p14:cNvContentPartPr/>
              <p14:nvPr/>
            </p14:nvContentPartPr>
            <p14:xfrm>
              <a:off x="3132325" y="3278566"/>
              <a:ext cx="9000" cy="7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CBA332-2206-EE2C-3395-79C5DBCD88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3685" y="3224566"/>
                <a:ext cx="26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14EE1F-8094-6124-81AA-3C954498B8F6}"/>
                  </a:ext>
                </a:extLst>
              </p14:cNvPr>
              <p14:cNvContentPartPr/>
              <p14:nvPr/>
            </p14:nvContentPartPr>
            <p14:xfrm>
              <a:off x="3081565" y="3259846"/>
              <a:ext cx="67680" cy="19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14EE1F-8094-6124-81AA-3C954498B8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2565" y="3205846"/>
                <a:ext cx="8532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421592E-465F-397D-5841-01D7CF8EF219}"/>
              </a:ext>
            </a:extLst>
          </p:cNvPr>
          <p:cNvGrpSpPr/>
          <p:nvPr/>
        </p:nvGrpSpPr>
        <p:grpSpPr>
          <a:xfrm>
            <a:off x="3127297" y="3332080"/>
            <a:ext cx="24120" cy="29160"/>
            <a:chOff x="3127297" y="3332080"/>
            <a:chExt cx="24120" cy="29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271886-BF2F-F7A7-4E31-CE92FF7C58EB}"/>
                    </a:ext>
                  </a:extLst>
                </p14:cNvPr>
                <p14:cNvContentPartPr/>
                <p14:nvPr/>
              </p14:nvContentPartPr>
              <p14:xfrm>
                <a:off x="3127297" y="3332080"/>
                <a:ext cx="19440" cy="2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271886-BF2F-F7A7-4E31-CE92FF7C58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18657" y="3278080"/>
                  <a:ext cx="37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B7152E-1B34-EED8-D147-A4687CB2A731}"/>
                    </a:ext>
                  </a:extLst>
                </p14:cNvPr>
                <p14:cNvContentPartPr/>
                <p14:nvPr/>
              </p14:nvContentPartPr>
              <p14:xfrm>
                <a:off x="3151057" y="335476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B7152E-1B34-EED8-D147-A4687CB2A7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42057" y="330076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29D587-1AAF-7679-3A76-B9A8B36E14CC}"/>
                    </a:ext>
                  </a:extLst>
                </p14:cNvPr>
                <p14:cNvContentPartPr/>
                <p14:nvPr/>
              </p14:nvContentPartPr>
              <p14:xfrm>
                <a:off x="3151057" y="335476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29D587-1AAF-7679-3A76-B9A8B36E14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42057" y="330076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E323D2-631E-F313-BF0A-4440179104FC}"/>
                    </a:ext>
                  </a:extLst>
                </p14:cNvPr>
                <p14:cNvContentPartPr/>
                <p14:nvPr/>
              </p14:nvContentPartPr>
              <p14:xfrm>
                <a:off x="3147457" y="335476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E323D2-631E-F313-BF0A-4440179104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38457" y="330076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6DCF41-FA3C-41E3-FF82-8EB5AA97CE47}"/>
                  </a:ext>
                </a:extLst>
              </p14:cNvPr>
              <p14:cNvContentPartPr/>
              <p14:nvPr/>
            </p14:nvContentPartPr>
            <p14:xfrm>
              <a:off x="5792017" y="35092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6DCF41-FA3C-41E3-FF82-8EB5AA97CE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56377" y="347356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41FE413-5ED9-B762-BB9B-F4C55637F0C3}"/>
              </a:ext>
            </a:extLst>
          </p:cNvPr>
          <p:cNvGrpSpPr/>
          <p:nvPr/>
        </p:nvGrpSpPr>
        <p:grpSpPr>
          <a:xfrm>
            <a:off x="3114697" y="3321640"/>
            <a:ext cx="6840" cy="43200"/>
            <a:chOff x="3114697" y="3321640"/>
            <a:chExt cx="6840" cy="4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86A65E-EF42-79C4-6027-AC40EFD15650}"/>
                    </a:ext>
                  </a:extLst>
                </p14:cNvPr>
                <p14:cNvContentPartPr/>
                <p14:nvPr/>
              </p14:nvContentPartPr>
              <p14:xfrm>
                <a:off x="3121177" y="332164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86A65E-EF42-79C4-6027-AC40EFD156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5537" y="3286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FDB151-C290-9C1E-169A-CD37725D8B5C}"/>
                    </a:ext>
                  </a:extLst>
                </p14:cNvPr>
                <p14:cNvContentPartPr/>
                <p14:nvPr/>
              </p14:nvContentPartPr>
              <p14:xfrm>
                <a:off x="3114697" y="336448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FDB151-C290-9C1E-169A-CD37725D8B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8697" y="3328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506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6185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First make an array to replicate DB.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make the get data and send it to the </a:t>
            </a:r>
            <a:r>
              <a:rPr lang="en-US" sz="2800" kern="0" dirty="0" err="1">
                <a:latin typeface="+mn-lt"/>
                <a:cs typeface="Carlito"/>
              </a:rPr>
              <a:t>index.ejs</a:t>
            </a:r>
            <a:r>
              <a:rPr lang="en-US" sz="2800" kern="0" dirty="0">
                <a:latin typeface="+mn-lt"/>
                <a:cs typeface="Carlito"/>
              </a:rPr>
              <a:t> to render the cards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Next create a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 in form to add new task in path /article/new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Next Post the form to add it to the array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Next we have to show a particular id of article. So make a get request with the id as params and make a new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to show article.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the list of all articles make a button to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enable click functionality and take it’s input to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 particular id ; </a:t>
            </a:r>
          </a:p>
          <a:p>
            <a:pPr marL="527050" indent="-514350">
              <a:spcBef>
                <a:spcPts val="95"/>
              </a:spcBef>
              <a:buAutoNum type="arabicPeriod" startAt="7"/>
            </a:pPr>
            <a:r>
              <a:rPr lang="en-US" sz="2800" kern="0" dirty="0">
                <a:latin typeface="+mn-lt"/>
                <a:cs typeface="Carlito"/>
              </a:rPr>
              <a:t>Use find to get the details of the article and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return the item 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8.   Now we have to edit the form , to do that we have to first make a form and add some existing data.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C794A-BB99-2C14-541D-115BEFD8A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719" y="3505200"/>
            <a:ext cx="3886881" cy="17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7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Post will create a new data so we will be using PUT or PATCH.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PUT : It will modify the entire resource like if we send 2 out of 4 fields in an update operation then it will remove the existing resources.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PATCH : It will modify the part of resource required to achieve </a:t>
            </a:r>
            <a:r>
              <a:rPr lang="en-US" sz="2800" kern="0" dirty="0" err="1">
                <a:latin typeface="+mn-lt"/>
                <a:cs typeface="Carlito"/>
              </a:rPr>
              <a:t>editing.It</a:t>
            </a:r>
            <a:r>
              <a:rPr lang="en-US" sz="2800" kern="0" dirty="0">
                <a:latin typeface="+mn-lt"/>
                <a:cs typeface="Carlito"/>
              </a:rPr>
              <a:t> do not replaces the existing data entirely.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So we will use ‘patch’ 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And to use patch in the form we have to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override method POST to PATCH , so we will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 an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package. ‘method-override’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and use the middleware for it.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6.   And use it to override the </a:t>
            </a:r>
            <a:r>
              <a:rPr lang="en-US" sz="2800" kern="0" dirty="0" err="1">
                <a:latin typeface="+mn-lt"/>
                <a:cs typeface="Carlito"/>
              </a:rPr>
              <a:t>url</a:t>
            </a:r>
            <a:r>
              <a:rPr lang="en-US" sz="2800" kern="0" dirty="0">
                <a:latin typeface="+mn-lt"/>
                <a:cs typeface="Carlito"/>
              </a:rPr>
              <a:t> in form.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7.   Now we will get our data in </a:t>
            </a:r>
            <a:r>
              <a:rPr lang="en-US" sz="2800" kern="0" dirty="0" err="1">
                <a:latin typeface="+mn-lt"/>
                <a:cs typeface="Carlito"/>
              </a:rPr>
              <a:t>req.body</a:t>
            </a:r>
            <a:r>
              <a:rPr lang="en-US" sz="2800" kern="0" dirty="0">
                <a:latin typeface="+mn-lt"/>
                <a:cs typeface="Carlito"/>
              </a:rPr>
              <a:t> because method was POST.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CFDC6-B69D-AFF4-0BEA-4D1FBCC8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720" y="2783763"/>
            <a:ext cx="4420280" cy="140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D0438E-8459-08B0-F72B-41804B028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677" y="4444311"/>
            <a:ext cx="5206033" cy="797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BB9AF7-5DE9-0DEB-5574-62967B4B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009" y="5257800"/>
            <a:ext cx="4986991" cy="4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RESTful Routing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35362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to delete we have to just search the id of the post and override the method delete. But without form we cannot send a method.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A11CB-FB7B-D040-1824-3E6DD261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361" y="2057400"/>
            <a:ext cx="3853443" cy="15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90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CSR vs SSR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77599" cy="4410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Everything will be done in the client side so , we will be using AJAX request to send our data through </a:t>
            </a:r>
            <a:r>
              <a:rPr lang="en-US" sz="2800" kern="0" dirty="0" err="1">
                <a:latin typeface="+mn-lt"/>
                <a:cs typeface="Carlito"/>
              </a:rPr>
              <a:t>api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For this we will be using public folder which will include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and html files.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Here we have to make an array and when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client request the data we have to give it to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client. So we want data to be in </a:t>
            </a:r>
            <a:r>
              <a:rPr lang="en-US" sz="2800" kern="0" dirty="0" err="1">
                <a:latin typeface="+mn-lt"/>
                <a:cs typeface="Carlito"/>
              </a:rPr>
              <a:t>json</a:t>
            </a:r>
            <a:r>
              <a:rPr lang="en-US" sz="2800" kern="0" dirty="0">
                <a:latin typeface="+mn-lt"/>
                <a:cs typeface="Carlito"/>
              </a:rPr>
              <a:t> format.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We have to go to ‘/</a:t>
            </a:r>
            <a:r>
              <a:rPr lang="en-US" sz="2800" kern="0" dirty="0" err="1">
                <a:latin typeface="+mn-lt"/>
                <a:cs typeface="Carlito"/>
              </a:rPr>
              <a:t>todos</a:t>
            </a:r>
            <a:r>
              <a:rPr lang="en-US" sz="2800" kern="0" dirty="0">
                <a:latin typeface="+mn-lt"/>
                <a:cs typeface="Carlito"/>
              </a:rPr>
              <a:t>’ by using AJAX that will be written in JS 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loop through the data in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>
                <a:latin typeface="+mn-lt"/>
                <a:cs typeface="Carlito"/>
              </a:rPr>
              <a:t> file and </a:t>
            </a:r>
            <a:r>
              <a:rPr lang="en-US" sz="2800" kern="0" dirty="0">
                <a:latin typeface="+mn-lt"/>
                <a:cs typeface="Carlito"/>
              </a:rPr>
              <a:t>show it in </a:t>
            </a:r>
            <a:r>
              <a:rPr lang="en-US" sz="2800" kern="0">
                <a:latin typeface="+mn-lt"/>
                <a:cs typeface="Carlito"/>
              </a:rPr>
              <a:t>the                                                page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C58AFF-A90A-2F36-6A30-943F5868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234295"/>
            <a:ext cx="4164083" cy="1270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E91EA6-82B2-7F96-9ACE-42A1D2D59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931" y="3939944"/>
            <a:ext cx="3129779" cy="14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533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CSR : Client Side Rendering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SSR : Server Side Rendering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Ryan </a:t>
            </a:r>
            <a:r>
              <a:rPr lang="en-US" sz="3200" kern="0" dirty="0" err="1">
                <a:latin typeface="Carlito"/>
                <a:cs typeface="Carlito"/>
              </a:rPr>
              <a:t>Delh</a:t>
            </a:r>
            <a:r>
              <a:rPr lang="en-US" sz="3200" kern="0" dirty="0">
                <a:latin typeface="Carlito"/>
                <a:cs typeface="Carlito"/>
              </a:rPr>
              <a:t> made </a:t>
            </a:r>
            <a:r>
              <a:rPr lang="en-US" sz="3200" kern="0" dirty="0" err="1">
                <a:latin typeface="Carlito"/>
                <a:cs typeface="Carlito"/>
              </a:rPr>
              <a:t>nodejs</a:t>
            </a:r>
            <a:r>
              <a:rPr lang="en-US" sz="3200" kern="0" dirty="0">
                <a:latin typeface="Carlito"/>
                <a:cs typeface="Carlito"/>
              </a:rPr>
              <a:t> by putting </a:t>
            </a:r>
            <a:r>
              <a:rPr lang="en-US" sz="3200" kern="0" dirty="0" err="1">
                <a:latin typeface="Carlito"/>
                <a:cs typeface="Carlito"/>
              </a:rPr>
              <a:t>js</a:t>
            </a:r>
            <a:r>
              <a:rPr lang="en-US" sz="3200" kern="0" dirty="0">
                <a:latin typeface="Carlito"/>
                <a:cs typeface="Carlito"/>
              </a:rPr>
              <a:t> engine from browser to machine.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document for DOM but Node JS do not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Node JS has file system access which browser lacks.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window object and node has global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989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 JS Commands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028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process: stores all ongoing info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+mn-lt"/>
                <a:cs typeface="Carlito"/>
              </a:rPr>
              <a:t>process.argv</a:t>
            </a:r>
            <a:r>
              <a:rPr lang="en-US" sz="3200" kern="0" dirty="0">
                <a:latin typeface="+mn-lt"/>
                <a:cs typeface="Carlito"/>
              </a:rPr>
              <a:t> : current directory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Now if we use </a:t>
            </a:r>
            <a:r>
              <a:rPr lang="en-US" sz="3200" kern="0" dirty="0" err="1">
                <a:latin typeface="+mn-lt"/>
                <a:cs typeface="Carlito"/>
              </a:rPr>
              <a:t>cmd</a:t>
            </a:r>
            <a:r>
              <a:rPr lang="en-US" sz="3200" kern="0" dirty="0">
                <a:latin typeface="+mn-lt"/>
                <a:cs typeface="Carlito"/>
              </a:rPr>
              <a:t> like : node ind.js 10 20 30 , we can use String operation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rlito"/>
              </a:rPr>
              <a:t>e.g</a:t>
            </a:r>
            <a:r>
              <a:rPr lang="en-US" sz="3200" kern="0" dirty="0">
                <a:latin typeface="+mn-lt"/>
                <a:cs typeface="Carlito"/>
              </a:rPr>
              <a:t> </a:t>
            </a:r>
            <a:r>
              <a:rPr lang="en-US" sz="3200" kern="0" dirty="0" err="1">
                <a:latin typeface="+mn-lt"/>
                <a:cs typeface="Carlito"/>
              </a:rPr>
              <a:t>process.argv.slice</a:t>
            </a:r>
            <a:r>
              <a:rPr lang="en-US" sz="3200" kern="0" dirty="0">
                <a:latin typeface="+mn-lt"/>
                <a:cs typeface="Carlito"/>
              </a:rPr>
              <a:t>(2); or loop through them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4.process.cwd() : current working directory.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5.__dirname : current directory files are in.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25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File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59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When we don’t have a html file then we can use require and use </a:t>
            </a:r>
            <a:r>
              <a:rPr lang="en-US" sz="2800" kern="0" dirty="0" err="1">
                <a:latin typeface="+mn-lt"/>
                <a:cs typeface="Carlito"/>
              </a:rPr>
              <a:t>module.exports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it is an empty object.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ES 6 we don’t need to include both key and value pair when they have same name.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558B0-BEFC-107E-24EB-94C72D2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" y="1981200"/>
            <a:ext cx="4243799" cy="1768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F0403-6AE3-2DC1-5EF2-A769B5699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452" y="1447800"/>
            <a:ext cx="4701063" cy="23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Folder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23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this a special file with the name index.js keeps all the imports and exports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80952-3D38-87FC-8954-F2270E81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28800"/>
            <a:ext cx="4191000" cy="156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8463D-EB88-5577-2756-A8C886D7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1828800"/>
            <a:ext cx="6096000" cy="8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655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Database is the replacement of file systems to perform CRUD operation i.e.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2. Read 3. Update 4 . Delete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: we use </a:t>
            </a:r>
            <a:r>
              <a:rPr lang="en-US" sz="2800" kern="0" dirty="0" err="1">
                <a:latin typeface="+mn-lt"/>
                <a:cs typeface="Carlito"/>
              </a:rPr>
              <a:t>writeFile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fs.writeFileSync</a:t>
            </a:r>
            <a:r>
              <a:rPr lang="en-US" sz="2800" kern="0" dirty="0">
                <a:latin typeface="+mn-lt"/>
                <a:cs typeface="Carlito"/>
              </a:rPr>
              <a:t>(‘file-</a:t>
            </a:r>
            <a:r>
              <a:rPr lang="en-US" sz="2800" kern="0" dirty="0" err="1">
                <a:latin typeface="+mn-lt"/>
                <a:cs typeface="Carlito"/>
              </a:rPr>
              <a:t>name’,data</a:t>
            </a:r>
            <a:r>
              <a:rPr lang="en-US" sz="2800" kern="0" dirty="0">
                <a:latin typeface="+mn-lt"/>
                <a:cs typeface="Carlito"/>
              </a:rPr>
              <a:t>);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2"/>
            </a:pPr>
            <a:r>
              <a:rPr lang="en-US" sz="2800" kern="0" dirty="0">
                <a:latin typeface="+mn-lt"/>
                <a:cs typeface="Carlito"/>
              </a:rPr>
              <a:t>Read : Same here: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</a:t>
            </a:r>
            <a:r>
              <a:rPr lang="en-US" sz="2800" kern="0" baseline="30000" dirty="0">
                <a:latin typeface="+mn-lt"/>
                <a:cs typeface="Carlito"/>
              </a:rPr>
              <a:t>st</a:t>
            </a:r>
            <a:r>
              <a:rPr lang="en-US" sz="2800" kern="0" dirty="0">
                <a:latin typeface="+mn-lt"/>
                <a:cs typeface="Carlito"/>
              </a:rPr>
              <a:t> way: </a:t>
            </a:r>
            <a:r>
              <a:rPr lang="en-US" sz="2800" kern="0" dirty="0" err="1">
                <a:latin typeface="+mn-lt"/>
                <a:cs typeface="Carlito"/>
              </a:rPr>
              <a:t>readFile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: </a:t>
            </a:r>
            <a:r>
              <a:rPr lang="en-US" sz="2800" kern="0" dirty="0" err="1">
                <a:latin typeface="+mn-lt"/>
                <a:cs typeface="Carlito"/>
              </a:rPr>
              <a:t>readFileSync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data.toString</a:t>
            </a:r>
            <a:r>
              <a:rPr lang="en-US" sz="2800" kern="0" dirty="0">
                <a:latin typeface="+mn-lt"/>
                <a:cs typeface="Carlito"/>
              </a:rPr>
              <a:t>());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69E43-1464-8F79-2344-ED2427E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09800"/>
            <a:ext cx="3354099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415D3-385B-5A5B-35BE-50F475077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4419600"/>
            <a:ext cx="3734884" cy="26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82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update : We use </a:t>
            </a:r>
            <a:r>
              <a:rPr lang="en-US" sz="2800" kern="0" dirty="0" err="1">
                <a:latin typeface="+mn-lt"/>
                <a:cs typeface="Carlito"/>
              </a:rPr>
              <a:t>appendFile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4 . Delete : We use unlink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Path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Joins : 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</a:t>
            </a:r>
            <a:r>
              <a:rPr lang="en-US" sz="2800" kern="0" dirty="0">
                <a:latin typeface="+mn-lt"/>
                <a:cs typeface="Carlito"/>
              </a:rPr>
              <a:t>Joins them with a slash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automatically removed extra slashes too.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e.g. </a:t>
            </a:r>
            <a:r>
              <a:rPr lang="en-US" sz="2800" kern="0" dirty="0" err="1">
                <a:latin typeface="+mn-lt"/>
                <a:cs typeface="Carlito"/>
              </a:rPr>
              <a:t>path.join</a:t>
            </a:r>
            <a:r>
              <a:rPr lang="en-US" sz="2800" kern="0" dirty="0">
                <a:latin typeface="+mn-lt"/>
                <a:cs typeface="Carlito"/>
              </a:rPr>
              <a:t>(‘a’, ‘b’, ‘c’);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a/b/c</a:t>
            </a: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86215-7C2B-B83B-9979-A33DC6D2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24200"/>
            <a:ext cx="3891325" cy="1827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B6B1C-749D-D184-B3C0-FC29ED152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219200"/>
            <a:ext cx="5467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NPM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Node Package Manager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Node is also like a command line tool.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To initialize a project we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r>
              <a:rPr lang="en-US" sz="2800" kern="0" dirty="0">
                <a:latin typeface="+mn-lt"/>
                <a:cs typeface="Carlito"/>
              </a:rPr>
              <a:t> and it gives </a:t>
            </a:r>
            <a:r>
              <a:rPr lang="en-US" sz="2800" kern="0" dirty="0" err="1">
                <a:latin typeface="+mn-lt"/>
                <a:cs typeface="Carlito"/>
              </a:rPr>
              <a:t>package.json</a:t>
            </a: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now install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packages.(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give-me-a-joke).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we will get package-</a:t>
            </a:r>
            <a:r>
              <a:rPr lang="en-US" sz="2800" kern="0" dirty="0" err="1">
                <a:latin typeface="+mn-lt"/>
                <a:cs typeface="Carlito"/>
              </a:rPr>
              <a:t>lock.json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node_modules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make index.js where everything will be made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read docs and make our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app :)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Similarly try doing the same steps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with ‘</a:t>
            </a:r>
            <a:r>
              <a:rPr lang="en-US" sz="2800" kern="0" dirty="0" err="1">
                <a:latin typeface="+mn-lt"/>
                <a:cs typeface="Carlito"/>
              </a:rPr>
              <a:t>figlet</a:t>
            </a:r>
            <a:r>
              <a:rPr lang="en-US" sz="2800" kern="0" dirty="0">
                <a:latin typeface="+mn-lt"/>
                <a:cs typeface="Carlito"/>
              </a:rPr>
              <a:t>’ package from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915B7-725F-859C-C0E0-F6686E32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3499"/>
            <a:ext cx="5839416" cy="2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107522</TotalTime>
  <Words>1905</Words>
  <Application>Microsoft Office PowerPoint</Application>
  <PresentationFormat>Widescreen</PresentationFormat>
  <Paragraphs>256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Amasis MT Pro Black</vt:lpstr>
      <vt:lpstr>Arial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Prerequisite</vt:lpstr>
      <vt:lpstr>NodeJS Intro</vt:lpstr>
      <vt:lpstr>Node JS Commands</vt:lpstr>
      <vt:lpstr>Requiring a File </vt:lpstr>
      <vt:lpstr>Requiring a Folder </vt:lpstr>
      <vt:lpstr>File System</vt:lpstr>
      <vt:lpstr>File System</vt:lpstr>
      <vt:lpstr>NPM</vt:lpstr>
      <vt:lpstr>MERN</vt:lpstr>
      <vt:lpstr>Express Methods</vt:lpstr>
      <vt:lpstr>Express Methods</vt:lpstr>
      <vt:lpstr>Express Methods</vt:lpstr>
      <vt:lpstr>Templating</vt:lpstr>
      <vt:lpstr>Templating</vt:lpstr>
      <vt:lpstr>Serving Static Files</vt:lpstr>
      <vt:lpstr>GET VS POST</vt:lpstr>
      <vt:lpstr>Getter and Setter Methods</vt:lpstr>
      <vt:lpstr>Getter and Poster Methods</vt:lpstr>
      <vt:lpstr>RESTful Routing</vt:lpstr>
      <vt:lpstr>RESTful Routing</vt:lpstr>
      <vt:lpstr>RESTful Routing</vt:lpstr>
      <vt:lpstr>RESTful Routing</vt:lpstr>
      <vt:lpstr>CSR vs SSR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173</cp:revision>
  <dcterms:created xsi:type="dcterms:W3CDTF">2022-02-16T20:23:17Z</dcterms:created>
  <dcterms:modified xsi:type="dcterms:W3CDTF">2024-02-05T14:59:28Z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