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45" r:id="rId2"/>
    <p:sldId id="380" r:id="rId3"/>
    <p:sldId id="381" r:id="rId4"/>
    <p:sldId id="382" r:id="rId5"/>
    <p:sldId id="383" r:id="rId6"/>
    <p:sldId id="384" r:id="rId7"/>
    <p:sldId id="385" r:id="rId8"/>
    <p:sldId id="386" r:id="rId9"/>
    <p:sldId id="387" r:id="rId10"/>
    <p:sldId id="388" r:id="rId11"/>
    <p:sldId id="389" r:id="rId12"/>
    <p:sldId id="390" r:id="rId13"/>
    <p:sldId id="391" r:id="rId14"/>
    <p:sldId id="392" r:id="rId15"/>
    <p:sldId id="393" r:id="rId16"/>
    <p:sldId id="394" r:id="rId17"/>
    <p:sldId id="395" r:id="rId18"/>
    <p:sldId id="396" r:id="rId1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710"/>
  </p:normalViewPr>
  <p:slideViewPr>
    <p:cSldViewPr>
      <p:cViewPr varScale="1">
        <p:scale>
          <a:sx n="65" d="100"/>
          <a:sy n="65" d="100"/>
        </p:scale>
        <p:origin x="726" y="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E7E6E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E7E6E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E7E6E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1999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44821" y="893775"/>
            <a:ext cx="3860800" cy="94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54582" y="1298859"/>
            <a:ext cx="6212840" cy="4081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B3739A06-26F4-5FAE-6ECD-C61EE3A7E3AD}"/>
              </a:ext>
            </a:extLst>
          </p:cNvPr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4A9D06-D79F-4859-B8F9-0B8BDA1FAC2C}"/>
              </a:ext>
            </a:extLst>
          </p:cNvPr>
          <p:cNvSpPr txBox="1"/>
          <p:nvPr/>
        </p:nvSpPr>
        <p:spPr>
          <a:xfrm>
            <a:off x="1828800" y="2743200"/>
            <a:ext cx="10287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solidFill>
                  <a:schemeClr val="bg2"/>
                </a:solidFill>
                <a:latin typeface="Amasis MT Pro Black" panose="020B0604020202020204" pitchFamily="18" charset="0"/>
              </a:rPr>
              <a:t>Full Stack-Web Development - NodeJS</a:t>
            </a:r>
          </a:p>
          <a:p>
            <a:endParaRPr lang="en-IN" sz="6000" dirty="0">
              <a:solidFill>
                <a:schemeClr val="bg2"/>
              </a:solidFill>
              <a:latin typeface="Amasis MT Pro Black" panose="020B0604020202020204" pitchFamily="18" charset="0"/>
            </a:endParaRPr>
          </a:p>
          <a:p>
            <a:r>
              <a:rPr lang="en-IN" sz="6000" dirty="0">
                <a:solidFill>
                  <a:schemeClr val="bg2"/>
                </a:solidFill>
                <a:latin typeface="Amasis MT Pro Black" panose="020B0604020202020204" pitchFamily="18" charset="0"/>
              </a:rPr>
              <a:t>							</a:t>
            </a:r>
            <a:r>
              <a:rPr lang="en-IN" sz="2000" dirty="0">
                <a:solidFill>
                  <a:schemeClr val="bg2"/>
                </a:solidFill>
                <a:latin typeface="Amasis MT Pro Black" panose="020B0604020202020204" pitchFamily="18" charset="0"/>
              </a:rPr>
              <a:t>	-by Sachin </a:t>
            </a:r>
            <a:r>
              <a:rPr lang="en-IN" sz="2000" dirty="0" err="1">
                <a:solidFill>
                  <a:schemeClr val="bg2"/>
                </a:solidFill>
                <a:latin typeface="Amasis MT Pro Black" panose="020B0604020202020204" pitchFamily="18" charset="0"/>
              </a:rPr>
              <a:t>Barpanda</a:t>
            </a:r>
            <a:endParaRPr lang="en-IN" sz="6000" dirty="0">
              <a:solidFill>
                <a:schemeClr val="bg2"/>
              </a:solidFill>
              <a:latin typeface="Amasis MT Pro Black" panose="020B0604020202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176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MERN</a:t>
            </a: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914400"/>
            <a:ext cx="11283579" cy="672940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MongoDB, Express JS , React , Node JS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 err="1">
                <a:latin typeface="+mn-lt"/>
                <a:cs typeface="Carlito"/>
              </a:rPr>
              <a:t>ExpressJS</a:t>
            </a:r>
            <a:r>
              <a:rPr lang="en-US" sz="2800" kern="0" dirty="0">
                <a:latin typeface="+mn-lt"/>
                <a:cs typeface="Carlito"/>
              </a:rPr>
              <a:t> - It is a framework. Used in making web server . 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Making a server 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2800" kern="0" dirty="0">
                <a:latin typeface="+mn-lt"/>
                <a:cs typeface="Carlito"/>
              </a:rPr>
              <a:t>make folder and type </a:t>
            </a:r>
            <a:r>
              <a:rPr lang="en-US" sz="2800" kern="0" dirty="0" err="1">
                <a:latin typeface="+mn-lt"/>
                <a:cs typeface="Carlito"/>
              </a:rPr>
              <a:t>npm</a:t>
            </a:r>
            <a:r>
              <a:rPr lang="en-US" sz="2800" kern="0" dirty="0">
                <a:latin typeface="+mn-lt"/>
                <a:cs typeface="Carlito"/>
              </a:rPr>
              <a:t> </a:t>
            </a:r>
            <a:r>
              <a:rPr lang="en-US" sz="2800" kern="0" dirty="0" err="1">
                <a:latin typeface="+mn-lt"/>
                <a:cs typeface="Carlito"/>
              </a:rPr>
              <a:t>init</a:t>
            </a:r>
            <a:endParaRPr lang="en-US" sz="2800" kern="0" dirty="0">
              <a:latin typeface="+mn-lt"/>
              <a:cs typeface="Carlito"/>
            </a:endParaRP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2800" kern="0" dirty="0">
                <a:latin typeface="+mn-lt"/>
                <a:cs typeface="Carlito"/>
              </a:rPr>
              <a:t>then install express by </a:t>
            </a:r>
            <a:r>
              <a:rPr lang="en-US" sz="2400" kern="0" dirty="0" err="1">
                <a:latin typeface="Consolas" panose="020B0609020204030204" pitchFamily="49" charset="0"/>
                <a:cs typeface="Carlito"/>
              </a:rPr>
              <a:t>npm</a:t>
            </a:r>
            <a:r>
              <a:rPr lang="en-US" sz="2400" kern="0" dirty="0">
                <a:latin typeface="Consolas" panose="020B0609020204030204" pitchFamily="49" charset="0"/>
                <a:cs typeface="Carlito"/>
              </a:rPr>
              <a:t> </a:t>
            </a:r>
            <a:r>
              <a:rPr lang="en-US" sz="2400" kern="0" dirty="0" err="1">
                <a:latin typeface="Consolas" panose="020B0609020204030204" pitchFamily="49" charset="0"/>
                <a:cs typeface="Carlito"/>
              </a:rPr>
              <a:t>i</a:t>
            </a:r>
            <a:r>
              <a:rPr lang="en-US" sz="2400" kern="0" dirty="0">
                <a:latin typeface="Consolas" panose="020B0609020204030204" pitchFamily="49" charset="0"/>
                <a:cs typeface="Carlito"/>
              </a:rPr>
              <a:t> express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2800" kern="0" dirty="0">
                <a:latin typeface="+mj-lt"/>
                <a:cs typeface="Carlito"/>
              </a:rPr>
              <a:t>create an express server</a:t>
            </a:r>
            <a:endParaRPr lang="en-US" sz="3200" kern="0" dirty="0">
              <a:latin typeface="+mj-lt"/>
              <a:cs typeface="Carlito"/>
            </a:endParaRPr>
          </a:p>
          <a:p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IN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express = require(</a:t>
            </a:r>
            <a:r>
              <a:rPr lang="en-IN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'express’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IN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app = express();</a:t>
            </a:r>
          </a:p>
          <a:p>
            <a:r>
              <a:rPr lang="en-US" sz="2800" kern="0" dirty="0">
                <a:latin typeface="+mn-lt"/>
                <a:cs typeface="Carlito"/>
                <a:sym typeface="Wingdings" panose="05000000000000000000" pitchFamily="2" charset="2"/>
              </a:rPr>
              <a:t> </a:t>
            </a:r>
            <a:r>
              <a:rPr lang="en-US" sz="2800" kern="0" dirty="0">
                <a:latin typeface="+mn-lt"/>
                <a:cs typeface="Carlito"/>
              </a:rPr>
              <a:t>Then listen to the port that server is running in.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app.listen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8080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		console.log(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"server connected at port 8080"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})</a:t>
            </a:r>
          </a:p>
          <a:p>
            <a:endParaRPr lang="en-US" sz="2800" kern="0" dirty="0">
              <a:latin typeface="+mn-lt"/>
              <a:cs typeface="Carlito"/>
            </a:endParaRPr>
          </a:p>
          <a:p>
            <a:pPr marL="469900" lvl="1">
              <a:spcBef>
                <a:spcPts val="95"/>
              </a:spcBef>
            </a:pPr>
            <a:endParaRPr lang="en-US" sz="100" kern="0" dirty="0">
              <a:latin typeface="+mn-lt"/>
              <a:cs typeface="Carlito"/>
            </a:endParaRP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446604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Express Methods</a:t>
            </a: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914400"/>
            <a:ext cx="11283579" cy="57547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 err="1">
                <a:latin typeface="+mn-lt"/>
                <a:cs typeface="Carlito"/>
              </a:rPr>
              <a:t>app.use</a:t>
            </a:r>
            <a:r>
              <a:rPr lang="en-US" sz="2800" kern="0" dirty="0">
                <a:latin typeface="+mn-lt"/>
                <a:cs typeface="Carlito"/>
              </a:rPr>
              <a:t>([path]callback [,callback]) : it runs middleware (callbacks) when path hits the routes 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Middleware : just a function that will run on hitting routes.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Routing : HTTP methods are:- </a:t>
            </a:r>
            <a:r>
              <a:rPr lang="en-US" sz="2800" kern="0" dirty="0" err="1">
                <a:latin typeface="+mn-lt"/>
                <a:cs typeface="Carlito"/>
              </a:rPr>
              <a:t>i.get</a:t>
            </a:r>
            <a:r>
              <a:rPr lang="en-US" sz="2800" kern="0" dirty="0">
                <a:latin typeface="+mn-lt"/>
                <a:cs typeface="Carlito"/>
              </a:rPr>
              <a:t> </a:t>
            </a:r>
            <a:r>
              <a:rPr lang="en-US" sz="2800" kern="0" dirty="0" err="1">
                <a:latin typeface="+mn-lt"/>
                <a:cs typeface="Carlito"/>
              </a:rPr>
              <a:t>ii.post</a:t>
            </a:r>
            <a:r>
              <a:rPr lang="en-US" sz="2800" kern="0" dirty="0">
                <a:latin typeface="+mn-lt"/>
                <a:cs typeface="Carlito"/>
              </a:rPr>
              <a:t> </a:t>
            </a:r>
            <a:r>
              <a:rPr lang="en-US" sz="2800" kern="0" dirty="0" err="1">
                <a:latin typeface="+mn-lt"/>
                <a:cs typeface="Carlito"/>
              </a:rPr>
              <a:t>iii.patch</a:t>
            </a:r>
            <a:r>
              <a:rPr lang="en-US" sz="2800" kern="0" dirty="0">
                <a:latin typeface="+mn-lt"/>
                <a:cs typeface="Carlito"/>
              </a:rPr>
              <a:t> </a:t>
            </a:r>
            <a:r>
              <a:rPr lang="en-US" sz="2800" kern="0" dirty="0" err="1">
                <a:latin typeface="+mn-lt"/>
                <a:cs typeface="Carlito"/>
              </a:rPr>
              <a:t>iv.put</a:t>
            </a:r>
            <a:r>
              <a:rPr lang="en-US" sz="2800" kern="0" dirty="0">
                <a:latin typeface="+mn-lt"/>
                <a:cs typeface="Carlito"/>
              </a:rPr>
              <a:t> </a:t>
            </a:r>
            <a:r>
              <a:rPr lang="en-US" sz="2800" kern="0" dirty="0" err="1">
                <a:latin typeface="+mn-lt"/>
                <a:cs typeface="Carlito"/>
              </a:rPr>
              <a:t>v.delete</a:t>
            </a: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 err="1">
                <a:latin typeface="+mn-lt"/>
                <a:cs typeface="Carlito"/>
              </a:rPr>
              <a:t>app.get</a:t>
            </a:r>
            <a:r>
              <a:rPr lang="en-US" sz="2800" kern="0" dirty="0">
                <a:latin typeface="+mn-lt"/>
                <a:cs typeface="Carlito"/>
              </a:rPr>
              <a:t>(</a:t>
            </a:r>
            <a:r>
              <a:rPr lang="en-US" sz="2800" kern="0" dirty="0" err="1">
                <a:latin typeface="+mn-lt"/>
                <a:cs typeface="Carlito"/>
              </a:rPr>
              <a:t>path,callback</a:t>
            </a:r>
            <a:r>
              <a:rPr lang="en-US" sz="2800" kern="0" dirty="0">
                <a:latin typeface="+mn-lt"/>
                <a:cs typeface="Carlito"/>
              </a:rPr>
              <a:t>) :- 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HTTP get will run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 startAt="5"/>
            </a:pPr>
            <a:r>
              <a:rPr lang="en-US" sz="2800" kern="0" dirty="0">
                <a:latin typeface="+mn-lt"/>
                <a:cs typeface="Carlito"/>
              </a:rPr>
              <a:t>Handle bad request : 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Put this at the last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415D6D-59B4-4C27-1340-803C7B7B17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00" y="2306265"/>
            <a:ext cx="4495800" cy="13052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C2C181-DAFC-A65C-5342-46FED222BC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4064" y="3967222"/>
            <a:ext cx="4192019" cy="10619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90B0FE-155E-560B-F3F2-7E32C106D3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4064" y="5247326"/>
            <a:ext cx="3857993" cy="115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753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Express Methods</a:t>
            </a: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914400"/>
            <a:ext cx="11283579" cy="62113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Note : to restart server when change happens we will use ‘</a:t>
            </a:r>
            <a:r>
              <a:rPr lang="en-US" sz="2800" kern="0" dirty="0" err="1">
                <a:latin typeface="+mn-lt"/>
                <a:cs typeface="Carlito"/>
              </a:rPr>
              <a:t>Nodemon</a:t>
            </a:r>
            <a:r>
              <a:rPr lang="en-US" sz="2800" kern="0" dirty="0">
                <a:latin typeface="+mn-lt"/>
                <a:cs typeface="Carlito"/>
              </a:rPr>
              <a:t>’.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create start in scripts , and use “</a:t>
            </a:r>
            <a:r>
              <a:rPr lang="en-US" sz="2800" kern="0" dirty="0" err="1">
                <a:latin typeface="+mn-lt"/>
                <a:cs typeface="Carlito"/>
              </a:rPr>
              <a:t>nodemon</a:t>
            </a:r>
            <a:r>
              <a:rPr lang="en-US" sz="2800" kern="0" dirty="0">
                <a:latin typeface="+mn-lt"/>
                <a:cs typeface="Carlito"/>
              </a:rPr>
              <a:t> index.js”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Then we can use </a:t>
            </a:r>
            <a:r>
              <a:rPr lang="en-US" sz="2800" kern="0" dirty="0" err="1">
                <a:latin typeface="+mn-lt"/>
                <a:cs typeface="Carlito"/>
              </a:rPr>
              <a:t>npm</a:t>
            </a:r>
            <a:r>
              <a:rPr lang="en-US" sz="2800" kern="0" dirty="0">
                <a:latin typeface="+mn-lt"/>
                <a:cs typeface="Carlito"/>
              </a:rPr>
              <a:t> start 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Now to get </a:t>
            </a:r>
            <a:r>
              <a:rPr lang="en-US" sz="2800" kern="0" dirty="0" err="1">
                <a:latin typeface="+mn-lt"/>
                <a:cs typeface="Carlito"/>
              </a:rPr>
              <a:t>Subpaths</a:t>
            </a:r>
            <a:r>
              <a:rPr lang="en-US" sz="2800" kern="0" dirty="0">
                <a:latin typeface="+mn-lt"/>
                <a:cs typeface="Carlito"/>
              </a:rPr>
              <a:t> for (e.g. subreddit ) we have to get help from URL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We have path and query 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present in our request this can be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used to render in our browser too.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2.  Params (after ‘ : ’)can be fetched from URL with the help of </a:t>
            </a:r>
            <a:r>
              <a:rPr lang="en-US" sz="2800" kern="0" dirty="0" err="1">
                <a:latin typeface="+mn-lt"/>
                <a:cs typeface="Carlito"/>
              </a:rPr>
              <a:t>req.params</a:t>
            </a:r>
            <a:r>
              <a:rPr lang="en-US" sz="2800" kern="0" dirty="0">
                <a:latin typeface="+mn-lt"/>
                <a:cs typeface="Carlito"/>
              </a:rPr>
              <a:t>.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URL: 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O/P: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5FB300-FBBC-EA34-C560-0863090CAF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105" y="3048000"/>
            <a:ext cx="5215495" cy="15851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0CD417C-1F0D-7D5A-6A55-2C3EC9E15F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3600" y="5334000"/>
            <a:ext cx="3648584" cy="57158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5015777-572F-249D-0365-5B94B58B4B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9800" y="6118504"/>
            <a:ext cx="2362200" cy="58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956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Express Methods</a:t>
            </a: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914400"/>
            <a:ext cx="11283579" cy="31053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Query: We get query as object from </a:t>
            </a:r>
            <a:r>
              <a:rPr lang="en-US" sz="2800" kern="0" dirty="0" err="1">
                <a:latin typeface="+mn-lt"/>
                <a:cs typeface="Carlito"/>
              </a:rPr>
              <a:t>url</a:t>
            </a:r>
            <a:r>
              <a:rPr lang="en-US" sz="2800" kern="0" dirty="0">
                <a:latin typeface="+mn-lt"/>
                <a:cs typeface="Carlito"/>
              </a:rPr>
              <a:t>. (</a:t>
            </a:r>
            <a:r>
              <a:rPr lang="en-US" sz="2800" kern="0" dirty="0" err="1">
                <a:latin typeface="+mn-lt"/>
                <a:cs typeface="Carlito"/>
              </a:rPr>
              <a:t>e.g</a:t>
            </a:r>
            <a:r>
              <a:rPr lang="en-US" sz="2800" kern="0" dirty="0">
                <a:latin typeface="+mn-lt"/>
                <a:cs typeface="Carlito"/>
              </a:rPr>
              <a:t> when </a:t>
            </a:r>
            <a:r>
              <a:rPr lang="en-US" sz="2800" kern="0" dirty="0" err="1">
                <a:latin typeface="+mn-lt"/>
                <a:cs typeface="Carlito"/>
              </a:rPr>
              <a:t>req.query</a:t>
            </a:r>
            <a:r>
              <a:rPr lang="en-US" sz="2800" kern="0" dirty="0">
                <a:latin typeface="+mn-lt"/>
                <a:cs typeface="Carlito"/>
              </a:rPr>
              <a:t> in </a:t>
            </a:r>
            <a:r>
              <a:rPr lang="en-US" sz="2800" kern="0" dirty="0" err="1">
                <a:latin typeface="+mn-lt"/>
                <a:cs typeface="Carlito"/>
              </a:rPr>
              <a:t>res.send</a:t>
            </a:r>
            <a:r>
              <a:rPr lang="en-US" sz="2800" kern="0" dirty="0">
                <a:latin typeface="+mn-lt"/>
                <a:cs typeface="Carlito"/>
              </a:rPr>
              <a:t>)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916787-A5A4-9F06-33B8-619D37076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0" y="1541712"/>
            <a:ext cx="3510559" cy="16046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AFB6AE-60FC-FDA3-85C3-03A8CE1EC8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534964"/>
            <a:ext cx="2438400" cy="15816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CDE056-1B1B-F63D-0BF3-D8B554F5D5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6600" y="1524000"/>
            <a:ext cx="4911385" cy="132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689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Templating</a:t>
            </a: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914400"/>
            <a:ext cx="11283579" cy="574195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We have </a:t>
            </a:r>
            <a:r>
              <a:rPr lang="en-US" sz="2800" kern="0" dirty="0" err="1">
                <a:latin typeface="+mn-lt"/>
                <a:cs typeface="Carlito"/>
              </a:rPr>
              <a:t>res.render</a:t>
            </a:r>
            <a:r>
              <a:rPr lang="en-US" sz="2800" kern="0" dirty="0">
                <a:latin typeface="+mn-lt"/>
                <a:cs typeface="Carlito"/>
              </a:rPr>
              <a:t>(view,[local],[callback]): Here view is the templating engine, that is going to be used.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Templating : Rendering the pages with our changes in it. 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We’re going to use EJS , Tags that will be used to write the HTML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	&lt;% :-  '</a:t>
            </a:r>
            <a:r>
              <a:rPr lang="en-US" sz="2800" kern="0" dirty="0" err="1">
                <a:latin typeface="+mn-lt"/>
                <a:cs typeface="Carlito"/>
              </a:rPr>
              <a:t>Scriptlet</a:t>
            </a:r>
            <a:r>
              <a:rPr lang="en-US" sz="2800" kern="0" dirty="0">
                <a:latin typeface="+mn-lt"/>
                <a:cs typeface="Carlito"/>
              </a:rPr>
              <a:t>' tag, for control-flow, no output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	&lt;%= :- Outputs the value into the template (HTML escaped)</a:t>
            </a:r>
          </a:p>
          <a:p>
            <a:pPr marL="527050" indent="-514350">
              <a:spcBef>
                <a:spcPts val="95"/>
              </a:spcBef>
              <a:buAutoNum type="arabicPeriod" startAt="4"/>
            </a:pPr>
            <a:r>
              <a:rPr lang="en-US" sz="2800" kern="0" dirty="0">
                <a:latin typeface="+mn-lt"/>
                <a:cs typeface="Carlito"/>
              </a:rPr>
              <a:t>Mention the view engine</a:t>
            </a:r>
          </a:p>
          <a:p>
            <a:pPr marL="527050" indent="-514350">
              <a:spcBef>
                <a:spcPts val="95"/>
              </a:spcBef>
              <a:buAutoNum type="arabicPeriod" startAt="4"/>
            </a:pPr>
            <a:r>
              <a:rPr lang="en-US" sz="2800" kern="0" dirty="0">
                <a:latin typeface="+mn-lt"/>
                <a:cs typeface="Carlito"/>
              </a:rPr>
              <a:t>Views folder will be made to keep templates and extension of ‘.</a:t>
            </a:r>
            <a:r>
              <a:rPr lang="en-US" sz="2800" kern="0" dirty="0" err="1">
                <a:latin typeface="+mn-lt"/>
                <a:cs typeface="Carlito"/>
              </a:rPr>
              <a:t>ejs</a:t>
            </a:r>
            <a:r>
              <a:rPr lang="en-US" sz="2800" kern="0" dirty="0">
                <a:latin typeface="+mn-lt"/>
                <a:cs typeface="Carlito"/>
              </a:rPr>
              <a:t>’</a:t>
            </a:r>
          </a:p>
          <a:p>
            <a:pPr marL="527050" indent="-514350">
              <a:spcBef>
                <a:spcPts val="95"/>
              </a:spcBef>
              <a:buAutoNum type="arabicPeriod" startAt="4"/>
            </a:pPr>
            <a:r>
              <a:rPr lang="en-US" sz="2800" kern="0" dirty="0">
                <a:latin typeface="+mn-lt"/>
                <a:cs typeface="Carlito"/>
              </a:rPr>
              <a:t>This will be called using response .render and we will not need to mention views because it will automatically go there to call it.(default path )</a:t>
            </a:r>
          </a:p>
          <a:p>
            <a:pPr marL="527050" indent="-514350">
              <a:spcBef>
                <a:spcPts val="95"/>
              </a:spcBef>
              <a:buAutoNum type="arabicPeriod" startAt="4"/>
            </a:pPr>
            <a:r>
              <a:rPr lang="en-US" sz="2800" kern="0" dirty="0">
                <a:latin typeface="+mn-lt"/>
                <a:cs typeface="Carlito"/>
              </a:rPr>
              <a:t>We can also write JS inside EJS also.</a:t>
            </a:r>
          </a:p>
          <a:p>
            <a:pPr marL="527050" indent="-514350">
              <a:spcBef>
                <a:spcPts val="95"/>
              </a:spcBef>
              <a:buAutoNum type="arabicPeriod" startAt="4"/>
            </a:pPr>
            <a:r>
              <a:rPr lang="en-US" sz="2800" kern="0" dirty="0">
                <a:latin typeface="+mn-lt"/>
                <a:cs typeface="Carlito"/>
              </a:rPr>
              <a:t>Now set the path using the </a:t>
            </a:r>
            <a:r>
              <a:rPr lang="en-US" sz="2800" kern="0" dirty="0" err="1">
                <a:latin typeface="+mn-lt"/>
                <a:cs typeface="Carlito"/>
              </a:rPr>
              <a:t>app.set</a:t>
            </a:r>
            <a:r>
              <a:rPr lang="en-US" sz="2800" kern="0" dirty="0">
                <a:latin typeface="+mn-lt"/>
                <a:cs typeface="Carlito"/>
              </a:rPr>
              <a:t> so our template works anywhere . </a:t>
            </a:r>
          </a:p>
          <a:p>
            <a:pPr marL="527050" indent="-514350">
              <a:spcBef>
                <a:spcPts val="95"/>
              </a:spcBef>
              <a:buAutoNum type="arabicPeriod" startAt="4"/>
            </a:pPr>
            <a:endParaRPr lang="en-US" sz="2800" kern="0" dirty="0">
              <a:latin typeface="+mn-lt"/>
              <a:cs typeface="Carlito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38D9BA8-9E92-38DB-8583-F8BB7404CB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3505200"/>
            <a:ext cx="4325102" cy="55783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A25D838-1BA3-5261-377C-A599BC41CF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400" y="6172200"/>
            <a:ext cx="4191000" cy="45489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75A3883-8309-FA46-BBC8-6386A1058F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5400" y="6492624"/>
            <a:ext cx="6529388" cy="45698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6349058-4E01-C8EC-2C6A-C0CDFC36E84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9737" t="-25173" b="-1"/>
          <a:stretch/>
        </p:blipFill>
        <p:spPr>
          <a:xfrm>
            <a:off x="6477000" y="5258021"/>
            <a:ext cx="5638800" cy="45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205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Templating</a:t>
            </a: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914400"/>
            <a:ext cx="11283579" cy="4510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527050" indent="-514350">
              <a:spcBef>
                <a:spcPts val="95"/>
              </a:spcBef>
              <a:buAutoNum type="arabicPeriod" startAt="9"/>
            </a:pPr>
            <a:r>
              <a:rPr lang="en-US" sz="2800" kern="0" dirty="0">
                <a:latin typeface="+mn-lt"/>
                <a:cs typeface="Carlito"/>
              </a:rPr>
              <a:t>We can also pass values from routes to </a:t>
            </a:r>
            <a:r>
              <a:rPr lang="en-US" sz="2800" kern="0" dirty="0" err="1">
                <a:latin typeface="+mn-lt"/>
                <a:cs typeface="Carlito"/>
              </a:rPr>
              <a:t>ejs</a:t>
            </a:r>
            <a:r>
              <a:rPr lang="en-US" sz="2800" kern="0" dirty="0">
                <a:latin typeface="+mn-lt"/>
                <a:cs typeface="Carlito"/>
              </a:rPr>
              <a:t> files 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Carlito"/>
              </a:rPr>
              <a:t>					   “inside </a:t>
            </a:r>
            <a:r>
              <a:rPr lang="en-US" sz="2000" kern="0" dirty="0" err="1">
                <a:latin typeface="Consolas" panose="020B0609020204030204" pitchFamily="49" charset="0"/>
                <a:cs typeface="Carlito"/>
              </a:rPr>
              <a:t>ejs</a:t>
            </a:r>
            <a:r>
              <a:rPr lang="en-US" sz="2000" kern="0" dirty="0">
                <a:latin typeface="Consolas" panose="020B0609020204030204" pitchFamily="49" charset="0"/>
                <a:cs typeface="Carlito"/>
              </a:rPr>
              <a:t> file”</a:t>
            </a:r>
          </a:p>
          <a:p>
            <a:pPr marL="12700">
              <a:spcBef>
                <a:spcPts val="95"/>
              </a:spcBef>
            </a:pPr>
            <a:endParaRPr lang="en-US" sz="2000" kern="0" dirty="0">
              <a:latin typeface="Consolas" panose="020B0609020204030204" pitchFamily="49" charset="0"/>
              <a:cs typeface="Carlito"/>
            </a:endParaRPr>
          </a:p>
          <a:p>
            <a:pPr marL="12700">
              <a:spcBef>
                <a:spcPts val="95"/>
              </a:spcBef>
            </a:pPr>
            <a:endParaRPr lang="en-US" sz="2000" kern="0" dirty="0">
              <a:latin typeface="Consolas" panose="020B0609020204030204" pitchFamily="49" charset="0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 startAt="10"/>
            </a:pPr>
            <a:r>
              <a:rPr lang="en-US" sz="2800" kern="0" dirty="0">
                <a:latin typeface="+mn-lt"/>
                <a:cs typeface="Carlito"/>
              </a:rPr>
              <a:t>To make loops or conditionals we use &lt;% %&gt;</a:t>
            </a:r>
          </a:p>
          <a:p>
            <a:pPr marL="527050" indent="-514350">
              <a:spcBef>
                <a:spcPts val="95"/>
              </a:spcBef>
              <a:buAutoNum type="arabicPeriod" startAt="10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 startAt="10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 startAt="10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 startAt="10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 startAt="10"/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				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FC93F6-1954-66DB-1F7E-C1DD904E17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284"/>
          <a:stretch/>
        </p:blipFill>
        <p:spPr>
          <a:xfrm>
            <a:off x="1476007" y="1485266"/>
            <a:ext cx="3781793" cy="7245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14426E-791C-6D75-80B9-727F67C261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3992" y="1801181"/>
            <a:ext cx="5277587" cy="3764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77B917-B846-AEA7-F2C0-5A2D992EDD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7800" y="2819400"/>
            <a:ext cx="2804897" cy="13654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6C90929-25ED-7758-DE1A-DB689D024A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5000" y="2727339"/>
            <a:ext cx="4573212" cy="110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99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Serving Static Files</a:t>
            </a: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914400"/>
            <a:ext cx="11283579" cy="441082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Public : we put static files in our public folder.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Make a public folder in the project and make </a:t>
            </a:r>
            <a:r>
              <a:rPr lang="en-US" sz="2800" kern="0" dirty="0" err="1">
                <a:latin typeface="+mn-lt"/>
                <a:cs typeface="Carlito"/>
              </a:rPr>
              <a:t>css</a:t>
            </a:r>
            <a:r>
              <a:rPr lang="en-US" sz="2800" kern="0" dirty="0">
                <a:latin typeface="+mn-lt"/>
                <a:cs typeface="Carlito"/>
              </a:rPr>
              <a:t> and </a:t>
            </a:r>
            <a:r>
              <a:rPr lang="en-US" sz="2800" kern="0" dirty="0" err="1">
                <a:latin typeface="+mn-lt"/>
                <a:cs typeface="Carlito"/>
              </a:rPr>
              <a:t>js</a:t>
            </a:r>
            <a:r>
              <a:rPr lang="en-US" sz="2800" kern="0" dirty="0">
                <a:latin typeface="+mn-lt"/>
                <a:cs typeface="Carlito"/>
              </a:rPr>
              <a:t> folders 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Now make a </a:t>
            </a:r>
            <a:r>
              <a:rPr lang="en-US" sz="2800" kern="0" dirty="0" err="1">
                <a:latin typeface="+mn-lt"/>
                <a:cs typeface="Carlito"/>
              </a:rPr>
              <a:t>ejs</a:t>
            </a:r>
            <a:r>
              <a:rPr lang="en-US" sz="2800" kern="0" dirty="0">
                <a:latin typeface="+mn-lt"/>
                <a:cs typeface="Carlito"/>
              </a:rPr>
              <a:t> file and connect the </a:t>
            </a:r>
            <a:r>
              <a:rPr lang="en-US" sz="2800" kern="0" dirty="0" err="1">
                <a:latin typeface="+mn-lt"/>
                <a:cs typeface="Carlito"/>
              </a:rPr>
              <a:t>css</a:t>
            </a:r>
            <a:r>
              <a:rPr lang="en-US" sz="2800" kern="0" dirty="0">
                <a:latin typeface="+mn-lt"/>
                <a:cs typeface="Carlito"/>
              </a:rPr>
              <a:t> and JS files we made . 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Here since the path till the public is set so we don’t need to think about till that.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Now </a:t>
            </a:r>
            <a:r>
              <a:rPr lang="en-US" sz="2800" kern="0" dirty="0" err="1">
                <a:latin typeface="+mn-lt"/>
                <a:cs typeface="Carlito"/>
              </a:rPr>
              <a:t>app.use</a:t>
            </a:r>
            <a:r>
              <a:rPr lang="en-US" sz="2800" kern="0" dirty="0">
                <a:latin typeface="+mn-lt"/>
                <a:cs typeface="Carlito"/>
              </a:rPr>
              <a:t>() to start using static files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We can also separate the files into </a:t>
            </a:r>
            <a:r>
              <a:rPr lang="en-US" sz="2800" kern="0" dirty="0" err="1">
                <a:latin typeface="+mn-lt"/>
                <a:cs typeface="Carlito"/>
              </a:rPr>
              <a:t>header.ejs</a:t>
            </a:r>
            <a:r>
              <a:rPr lang="en-US" sz="2800" kern="0" dirty="0">
                <a:latin typeface="+mn-lt"/>
                <a:cs typeface="Carlito"/>
              </a:rPr>
              <a:t> and </a:t>
            </a:r>
            <a:r>
              <a:rPr lang="en-US" sz="2800" kern="0" dirty="0" err="1">
                <a:latin typeface="+mn-lt"/>
                <a:cs typeface="Carlito"/>
              </a:rPr>
              <a:t>footer.ejs</a:t>
            </a:r>
            <a:r>
              <a:rPr lang="en-US" sz="2800" kern="0" dirty="0">
                <a:latin typeface="+mn-lt"/>
                <a:cs typeface="Carlito"/>
              </a:rPr>
              <a:t> . This will be made inside a folder called partials.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Now include </a:t>
            </a:r>
            <a:r>
              <a:rPr lang="en-US" sz="2800" kern="0" dirty="0" err="1">
                <a:latin typeface="+mn-lt"/>
                <a:cs typeface="Carlito"/>
              </a:rPr>
              <a:t>header.ejs</a:t>
            </a:r>
            <a:r>
              <a:rPr lang="en-US" sz="2800" kern="0" dirty="0">
                <a:latin typeface="+mn-lt"/>
                <a:cs typeface="Carlito"/>
              </a:rPr>
              <a:t> and </a:t>
            </a:r>
            <a:r>
              <a:rPr lang="en-US" sz="2800" kern="0" dirty="0" err="1">
                <a:latin typeface="+mn-lt"/>
                <a:cs typeface="Carlito"/>
              </a:rPr>
              <a:t>footer.ejs</a:t>
            </a:r>
            <a:r>
              <a:rPr lang="en-US" sz="2800" kern="0" dirty="0">
                <a:latin typeface="+mn-lt"/>
                <a:cs typeface="Carlito"/>
              </a:rPr>
              <a:t> using &lt;%-   %&gt;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8EC3D4-FAC3-DB24-38D7-1C1E5382BD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8062" y="3561652"/>
            <a:ext cx="5225138" cy="4007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DF120F-CED8-A91C-A083-9648E7C07F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0" y="4513806"/>
            <a:ext cx="1682379" cy="24782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528663A-A3C4-81D1-13A3-A64DF63402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1191" y="5312053"/>
            <a:ext cx="4853505" cy="16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931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GET VS POST</a:t>
            </a: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B74FB72-CAED-93EB-9182-702ECEC1D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796059"/>
              </p:ext>
            </p:extLst>
          </p:nvPr>
        </p:nvGraphicFramePr>
        <p:xfrm>
          <a:off x="762000" y="1100804"/>
          <a:ext cx="9144000" cy="49817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4294600775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3208613597"/>
                    </a:ext>
                  </a:extLst>
                </a:gridCol>
              </a:tblGrid>
              <a:tr h="60535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GET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POST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832224"/>
                  </a:ext>
                </a:extLst>
              </a:tr>
              <a:tr h="605350">
                <a:tc>
                  <a:txBody>
                    <a:bodyPr/>
                    <a:lstStyle/>
                    <a:p>
                      <a:pPr marL="12700">
                        <a:spcBef>
                          <a:spcPts val="95"/>
                        </a:spcBef>
                      </a:pPr>
                      <a:r>
                        <a:rPr lang="en-US" sz="1800" kern="0" dirty="0">
                          <a:solidFill>
                            <a:schemeClr val="bg1"/>
                          </a:solidFill>
                          <a:latin typeface="+mn-lt"/>
                          <a:cs typeface="Carlito"/>
                        </a:rPr>
                        <a:t>1. Should be used to retrieve data.</a:t>
                      </a:r>
                    </a:p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1. Should be used to make changes in server. i.e. in DB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154856"/>
                  </a:ext>
                </a:extLst>
              </a:tr>
              <a:tr h="60535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0" dirty="0">
                          <a:solidFill>
                            <a:schemeClr val="bg1"/>
                          </a:solidFill>
                          <a:latin typeface="+mn-lt"/>
                          <a:cs typeface="Carlito"/>
                        </a:rPr>
                        <a:t>2.  data available inside query parameter</a:t>
                      </a:r>
                    </a:p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2. Data is available as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req.body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64043"/>
                  </a:ext>
                </a:extLst>
              </a:tr>
              <a:tr h="60535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 . Less Secure</a:t>
                      </a:r>
                    </a:p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3. More secure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491929"/>
                  </a:ext>
                </a:extLst>
              </a:tr>
              <a:tr h="60535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 . data will be plain string and only in query parameter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4. Data of diff types can be sent text , JSON , XML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etc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735839"/>
                  </a:ext>
                </a:extLst>
              </a:tr>
              <a:tr h="60535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 . Limited data can be send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5. Huge data can be send .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280138"/>
                  </a:ext>
                </a:extLst>
              </a:tr>
              <a:tr h="605350"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899302"/>
                  </a:ext>
                </a:extLst>
              </a:tr>
              <a:tr h="605350"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125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6002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239000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Getter and Setter Methods</a:t>
            </a: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914400"/>
            <a:ext cx="11283579" cy="57547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In form the name tells us the attribute that is binding with which key 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We don’t have to write our entire path everywhere in node and express this is called ‘Strongly coupled application’.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By default we have GET request in form.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Make changes in index.js (entry file)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Make the method POST and in index.js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use </a:t>
            </a:r>
            <a:r>
              <a:rPr lang="en-US" sz="2800" kern="0" dirty="0" err="1">
                <a:latin typeface="+mn-lt"/>
                <a:cs typeface="Carlito"/>
              </a:rPr>
              <a:t>app.post</a:t>
            </a: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6. By default </a:t>
            </a:r>
            <a:r>
              <a:rPr lang="en-US" sz="2800" kern="0" dirty="0" err="1">
                <a:latin typeface="+mn-lt"/>
                <a:cs typeface="Carlito"/>
              </a:rPr>
              <a:t>req.body</a:t>
            </a:r>
            <a:r>
              <a:rPr lang="en-US" sz="2800" kern="0" dirty="0">
                <a:latin typeface="+mn-lt"/>
                <a:cs typeface="Carlito"/>
              </a:rPr>
              <a:t> gives undefined so we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have to use a middleware </a:t>
            </a:r>
            <a:r>
              <a:rPr lang="en-US" sz="2800" kern="0" dirty="0" err="1">
                <a:latin typeface="+mn-lt"/>
                <a:cs typeface="Carlito"/>
              </a:rPr>
              <a:t>i.e</a:t>
            </a: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EAEABA-7960-F85F-9F5B-77163C483F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3989" y="1974750"/>
            <a:ext cx="4421758" cy="21400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73BAF6-6426-FF7E-1B8D-5CA54E497F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0" y="3124200"/>
            <a:ext cx="3858206" cy="9568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35E8BB4-C60B-B943-3D67-E03D970C02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8905" y="4371173"/>
            <a:ext cx="4215230" cy="126657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2B613DE-D43B-C7E4-581F-5A6CEDC90B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000" y="6169155"/>
            <a:ext cx="7706407" cy="84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658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Prerequisite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914400"/>
            <a:ext cx="11283579" cy="60394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1 . Spread Operator: (…) we can attach2 arrays directly. 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 err="1">
                <a:latin typeface="+mn-lt"/>
                <a:cs typeface="Carlito"/>
              </a:rPr>
              <a:t>e.g</a:t>
            </a:r>
            <a:r>
              <a:rPr lang="en-US" sz="2400" kern="0" dirty="0">
                <a:latin typeface="+mn-lt"/>
                <a:cs typeface="Carlito"/>
              </a:rPr>
              <a:t> </a:t>
            </a:r>
            <a:r>
              <a:rPr lang="en-US" sz="2400" kern="0" dirty="0">
                <a:latin typeface="Consolas" panose="020B0609020204030204" pitchFamily="49" charset="0"/>
                <a:cs typeface="Carlito"/>
              </a:rPr>
              <a:t>arr1=[…arr2,50,60,70];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2800" kern="0" dirty="0">
                <a:latin typeface="+mn-lt"/>
                <a:cs typeface="Carlito"/>
                <a:sym typeface="Wingdings" panose="05000000000000000000" pitchFamily="2" charset="2"/>
              </a:rPr>
              <a:t>It can be used for objects also.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  <a:sym typeface="Wingdings" panose="05000000000000000000" pitchFamily="2" charset="2"/>
              </a:rPr>
              <a:t>2 . Rest Parameter : We can add more parameter in </a:t>
            </a:r>
            <a:r>
              <a:rPr lang="en-US" sz="2800" kern="0" dirty="0" err="1">
                <a:latin typeface="+mn-lt"/>
                <a:cs typeface="Carlito"/>
                <a:sym typeface="Wingdings" panose="05000000000000000000" pitchFamily="2" charset="2"/>
              </a:rPr>
              <a:t>funct</a:t>
            </a:r>
            <a:r>
              <a:rPr lang="en-US" sz="2800" kern="0" dirty="0">
                <a:latin typeface="+mn-lt"/>
                <a:cs typeface="Carlito"/>
                <a:sym typeface="Wingdings" panose="05000000000000000000" pitchFamily="2" charset="2"/>
              </a:rPr>
              <a:t> </a:t>
            </a: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r>
              <a:rPr lang="en-US" sz="2400" kern="0" dirty="0" err="1">
                <a:latin typeface="Consolas" panose="020B0609020204030204" pitchFamily="49" charset="0"/>
                <a:cs typeface="Carlito"/>
              </a:rPr>
              <a:t>e.g</a:t>
            </a:r>
            <a:r>
              <a:rPr lang="en-US" sz="2400" kern="0" dirty="0">
                <a:latin typeface="Consolas" panose="020B0609020204030204" pitchFamily="49" charset="0"/>
                <a:cs typeface="Carlito"/>
              </a:rPr>
              <a:t> function sum (</a:t>
            </a:r>
            <a:r>
              <a:rPr lang="en-US" sz="2400" kern="0" dirty="0" err="1">
                <a:latin typeface="Consolas" panose="020B0609020204030204" pitchFamily="49" charset="0"/>
                <a:cs typeface="Carlito"/>
              </a:rPr>
              <a:t>a,b,c</a:t>
            </a:r>
            <a:r>
              <a:rPr lang="en-US" sz="2400" kern="0" dirty="0">
                <a:latin typeface="Consolas" panose="020B0609020204030204" pitchFamily="49" charset="0"/>
                <a:cs typeface="Carlito"/>
              </a:rPr>
              <a:t>,…d){//sum them}; </a:t>
            </a:r>
          </a:p>
          <a:p>
            <a:pPr marL="12700">
              <a:spcBef>
                <a:spcPts val="95"/>
              </a:spcBef>
            </a:pPr>
            <a:endParaRPr lang="en-US" sz="2400" kern="0" dirty="0">
              <a:latin typeface="Consolas" panose="020B0609020204030204" pitchFamily="49" charset="0"/>
              <a:cs typeface="Carlito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3. </a:t>
            </a:r>
            <a:r>
              <a:rPr lang="en-US" sz="2800" kern="0" dirty="0" err="1">
                <a:latin typeface="+mn-lt"/>
                <a:cs typeface="Carlito"/>
              </a:rPr>
              <a:t>Destructure</a:t>
            </a:r>
            <a:r>
              <a:rPr lang="en-US" sz="2800" kern="0" dirty="0">
                <a:latin typeface="+mn-lt"/>
                <a:cs typeface="Carlito"/>
              </a:rPr>
              <a:t>: Shaking up the internal structure of Arrays , Objects </a:t>
            </a:r>
            <a:r>
              <a:rPr lang="en-US" sz="2800" kern="0" dirty="0" err="1">
                <a:latin typeface="+mn-lt"/>
                <a:cs typeface="Carlito"/>
              </a:rPr>
              <a:t>etc</a:t>
            </a:r>
            <a:r>
              <a:rPr lang="en-US" sz="2800" kern="0" dirty="0">
                <a:latin typeface="+mn-lt"/>
                <a:cs typeface="Carlito"/>
              </a:rPr>
              <a:t> .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 err="1">
                <a:latin typeface="Consolas" panose="020B0609020204030204" pitchFamily="49" charset="0"/>
                <a:cs typeface="Carlito"/>
              </a:rPr>
              <a:t>e.g</a:t>
            </a:r>
            <a:r>
              <a:rPr lang="en-US" sz="2400" kern="0" dirty="0">
                <a:latin typeface="Consolas" panose="020B0609020204030204" pitchFamily="49" charset="0"/>
                <a:cs typeface="Carlito"/>
              </a:rPr>
              <a:t> let fruits = [‘</a:t>
            </a:r>
            <a:r>
              <a:rPr lang="en-US" sz="2400" kern="0" dirty="0" err="1">
                <a:latin typeface="Consolas" panose="020B0609020204030204" pitchFamily="49" charset="0"/>
                <a:cs typeface="Carlito"/>
              </a:rPr>
              <a:t>apple’,‘banana</a:t>
            </a:r>
            <a:r>
              <a:rPr lang="en-US" sz="2400" kern="0" dirty="0">
                <a:latin typeface="Consolas" panose="020B0609020204030204" pitchFamily="49" charset="0"/>
                <a:cs typeface="Carlito"/>
              </a:rPr>
              <a:t>’]; let[</a:t>
            </a:r>
            <a:r>
              <a:rPr lang="en-US" sz="2400" kern="0" dirty="0" err="1">
                <a:latin typeface="Consolas" panose="020B0609020204030204" pitchFamily="49" charset="0"/>
                <a:cs typeface="Carlito"/>
              </a:rPr>
              <a:t>a,b</a:t>
            </a:r>
            <a:r>
              <a:rPr lang="en-US" sz="2400" kern="0" dirty="0">
                <a:latin typeface="Consolas" panose="020B0609020204030204" pitchFamily="49" charset="0"/>
                <a:cs typeface="Carlito"/>
              </a:rPr>
              <a:t>] = fruits; 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Carlito"/>
              </a:rPr>
              <a:t>    here, ‘apple’ </a:t>
            </a:r>
            <a:r>
              <a:rPr lang="en-US" sz="2400" kern="0" dirty="0">
                <a:latin typeface="Consolas" panose="020B0609020204030204" pitchFamily="49" charset="0"/>
                <a:cs typeface="Carlito"/>
                <a:sym typeface="Wingdings" panose="05000000000000000000" pitchFamily="2" charset="2"/>
              </a:rPr>
              <a:t> </a:t>
            </a:r>
            <a:r>
              <a:rPr lang="en-US" sz="2400" kern="0" dirty="0">
                <a:latin typeface="Consolas" panose="020B0609020204030204" pitchFamily="49" charset="0"/>
                <a:cs typeface="Carlito"/>
              </a:rPr>
              <a:t>a &amp; ‘banana’ </a:t>
            </a:r>
            <a:r>
              <a:rPr lang="en-US" sz="2400" kern="0" dirty="0">
                <a:latin typeface="Consolas" panose="020B0609020204030204" pitchFamily="49" charset="0"/>
                <a:cs typeface="Carlito"/>
                <a:sym typeface="Wingdings" panose="05000000000000000000" pitchFamily="2" charset="2"/>
              </a:rPr>
              <a:t></a:t>
            </a:r>
            <a:r>
              <a:rPr lang="en-US" sz="2400" kern="0" dirty="0">
                <a:latin typeface="Consolas" panose="020B0609020204030204" pitchFamily="49" charset="0"/>
                <a:cs typeface="Carlito"/>
              </a:rPr>
              <a:t> b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 err="1">
                <a:latin typeface="Consolas" panose="020B0609020204030204" pitchFamily="49" charset="0"/>
                <a:cs typeface="Carlito"/>
              </a:rPr>
              <a:t>e.g</a:t>
            </a:r>
            <a:r>
              <a:rPr lang="en-US" sz="2400" kern="0" dirty="0">
                <a:latin typeface="Consolas" panose="020B0609020204030204" pitchFamily="49" charset="0"/>
                <a:cs typeface="Carlito"/>
              </a:rPr>
              <a:t> let car = { name : ‘nano’ , price: 10000}; 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Carlito"/>
              </a:rPr>
              <a:t>    let {name, price} = car; 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Carlito"/>
              </a:rPr>
              <a:t>    let {</a:t>
            </a:r>
            <a:r>
              <a:rPr lang="en-US" sz="2400" kern="0" dirty="0" err="1">
                <a:latin typeface="Consolas" panose="020B0609020204030204" pitchFamily="49" charset="0"/>
                <a:cs typeface="Carlito"/>
              </a:rPr>
              <a:t>name:n</a:t>
            </a:r>
            <a:r>
              <a:rPr lang="en-US" sz="2400" kern="0" dirty="0">
                <a:latin typeface="Consolas" panose="020B0609020204030204" pitchFamily="49" charset="0"/>
                <a:cs typeface="Carlito"/>
              </a:rPr>
              <a:t>, </a:t>
            </a:r>
            <a:r>
              <a:rPr lang="en-US" sz="2400" kern="0" dirty="0" err="1">
                <a:latin typeface="Consolas" panose="020B0609020204030204" pitchFamily="49" charset="0"/>
                <a:cs typeface="Carlito"/>
              </a:rPr>
              <a:t>price:p</a:t>
            </a:r>
            <a:r>
              <a:rPr lang="en-US" sz="2400" kern="0" dirty="0">
                <a:latin typeface="Consolas" panose="020B0609020204030204" pitchFamily="49" charset="0"/>
                <a:cs typeface="Carlito"/>
              </a:rPr>
              <a:t>} = car; 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Carlito"/>
              </a:rPr>
              <a:t>    //now name is in n and price in p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Carlito"/>
              </a:rPr>
              <a:t>    //values are not in name anymore</a:t>
            </a:r>
          </a:p>
        </p:txBody>
      </p:sp>
    </p:spTree>
    <p:extLst>
      <p:ext uri="{BB962C8B-B14F-4D97-AF65-F5344CB8AC3E}">
        <p14:creationId xmlns:p14="http://schemas.microsoft.com/office/powerpoint/2010/main" val="539890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8885" y="4572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NodeJS Intro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1295400"/>
            <a:ext cx="11283579" cy="453393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</a:rPr>
              <a:t>CSR : Client Side Rendering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</a:rPr>
              <a:t>SSR : Server Side Rendering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</a:rPr>
              <a:t>Ryan </a:t>
            </a:r>
            <a:r>
              <a:rPr lang="en-US" sz="3200" kern="0" dirty="0" err="1">
                <a:latin typeface="Carlito"/>
                <a:cs typeface="Carlito"/>
              </a:rPr>
              <a:t>Delh</a:t>
            </a:r>
            <a:r>
              <a:rPr lang="en-US" sz="3200" kern="0" dirty="0">
                <a:latin typeface="Carlito"/>
                <a:cs typeface="Carlito"/>
              </a:rPr>
              <a:t> made </a:t>
            </a:r>
            <a:r>
              <a:rPr lang="en-US" sz="3200" kern="0" dirty="0" err="1">
                <a:latin typeface="Carlito"/>
                <a:cs typeface="Carlito"/>
              </a:rPr>
              <a:t>nodejs</a:t>
            </a:r>
            <a:r>
              <a:rPr lang="en-US" sz="3200" kern="0" dirty="0">
                <a:latin typeface="Carlito"/>
                <a:cs typeface="Carlito"/>
              </a:rPr>
              <a:t> by putting </a:t>
            </a:r>
            <a:r>
              <a:rPr lang="en-US" sz="3200" kern="0" dirty="0" err="1">
                <a:latin typeface="Carlito"/>
                <a:cs typeface="Carlito"/>
              </a:rPr>
              <a:t>js</a:t>
            </a:r>
            <a:r>
              <a:rPr lang="en-US" sz="3200" kern="0" dirty="0">
                <a:latin typeface="Carlito"/>
                <a:cs typeface="Carlito"/>
              </a:rPr>
              <a:t> engine from browser to machine. 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Browser has document for DOM but Node JS do not .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Node JS has file system access which browser lacks.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Browser has window object and node has global object.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498941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Node JS Commands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914400"/>
            <a:ext cx="11283579" cy="402866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469900" indent="-457200">
              <a:spcBef>
                <a:spcPts val="95"/>
              </a:spcBef>
              <a:buAutoNum type="arabicPeriod"/>
            </a:pPr>
            <a:r>
              <a:rPr lang="en-US" sz="3200" kern="0" dirty="0">
                <a:latin typeface="+mn-lt"/>
                <a:cs typeface="Carlito"/>
              </a:rPr>
              <a:t>process: stores all ongoing info of node JS.</a:t>
            </a:r>
          </a:p>
          <a:p>
            <a:pPr marL="469900" indent="-457200">
              <a:spcBef>
                <a:spcPts val="95"/>
              </a:spcBef>
              <a:buAutoNum type="arabicPeriod"/>
            </a:pPr>
            <a:r>
              <a:rPr lang="en-US" sz="3200" kern="0" dirty="0" err="1">
                <a:latin typeface="+mn-lt"/>
                <a:cs typeface="Carlito"/>
              </a:rPr>
              <a:t>process.argv</a:t>
            </a:r>
            <a:r>
              <a:rPr lang="en-US" sz="3200" kern="0" dirty="0">
                <a:latin typeface="+mn-lt"/>
                <a:cs typeface="Carlito"/>
              </a:rPr>
              <a:t> : current directory of node JS.</a:t>
            </a:r>
          </a:p>
          <a:p>
            <a:pPr marL="469900" indent="-457200">
              <a:spcBef>
                <a:spcPts val="95"/>
              </a:spcBef>
              <a:buAutoNum type="arabicPeriod"/>
            </a:pPr>
            <a:r>
              <a:rPr lang="en-US" sz="3200" kern="0" dirty="0">
                <a:latin typeface="+mn-lt"/>
                <a:cs typeface="Carlito"/>
              </a:rPr>
              <a:t>Now if we use </a:t>
            </a:r>
            <a:r>
              <a:rPr lang="en-US" sz="3200" kern="0" dirty="0" err="1">
                <a:latin typeface="+mn-lt"/>
                <a:cs typeface="Carlito"/>
              </a:rPr>
              <a:t>cmd</a:t>
            </a:r>
            <a:r>
              <a:rPr lang="en-US" sz="3200" kern="0" dirty="0">
                <a:latin typeface="+mn-lt"/>
                <a:cs typeface="Carlito"/>
              </a:rPr>
              <a:t> like : node ind.js 10 20 30 , we can use String operation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 err="1">
                <a:latin typeface="+mn-lt"/>
                <a:cs typeface="Carlito"/>
              </a:rPr>
              <a:t>e.g</a:t>
            </a:r>
            <a:r>
              <a:rPr lang="en-US" sz="3200" kern="0" dirty="0">
                <a:latin typeface="+mn-lt"/>
                <a:cs typeface="Carlito"/>
              </a:rPr>
              <a:t> </a:t>
            </a:r>
            <a:r>
              <a:rPr lang="en-US" sz="3200" kern="0" dirty="0" err="1">
                <a:latin typeface="+mn-lt"/>
                <a:cs typeface="Carlito"/>
              </a:rPr>
              <a:t>process.argv.slice</a:t>
            </a:r>
            <a:r>
              <a:rPr lang="en-US" sz="3200" kern="0" dirty="0">
                <a:latin typeface="+mn-lt"/>
                <a:cs typeface="Carlito"/>
              </a:rPr>
              <a:t>(2); or loop through them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+mn-lt"/>
                <a:cs typeface="Carlito"/>
              </a:rPr>
              <a:t>4.process.cwd() : current working directory.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+mn-lt"/>
                <a:cs typeface="Carlito"/>
              </a:rPr>
              <a:t>5.__dirname : current directory files are in. 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+mn-lt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272506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Requiring a File 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914400"/>
            <a:ext cx="11283579" cy="535980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When we don’t have a html file then we can use require and use </a:t>
            </a:r>
            <a:r>
              <a:rPr lang="en-US" sz="2800" kern="0" dirty="0" err="1">
                <a:latin typeface="+mn-lt"/>
                <a:cs typeface="Carlito"/>
              </a:rPr>
              <a:t>module.exports</a:t>
            </a:r>
            <a:r>
              <a:rPr lang="en-US" sz="2800" kern="0" dirty="0">
                <a:latin typeface="+mn-lt"/>
                <a:cs typeface="Carlito"/>
              </a:rPr>
              <a:t> 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By default it is an empty object.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In ES 6 we don’t need to include both key and value pair when they have same name.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+mn-lt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5558B0-BEFC-107E-24EB-94C72D21C6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168" y="1981200"/>
            <a:ext cx="4243799" cy="17688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8CF0403-6AE3-2DC1-5EF2-A769B56990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3452" y="1447800"/>
            <a:ext cx="4701063" cy="236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408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Requiring a Folder 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914400"/>
            <a:ext cx="11283579" cy="44236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In this a special file with the name index.js keeps all the imports and exports . 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 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580952-3D38-87FC-8954-F2270E819C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1828800"/>
            <a:ext cx="4191000" cy="15606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98463D-EB88-5577-2756-A8C886D7C7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1" y="1828800"/>
            <a:ext cx="6096000" cy="89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311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447131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3600" kern="0" dirty="0">
                <a:latin typeface="+mn-lt"/>
                <a:cs typeface="Carlito"/>
              </a:rPr>
              <a:t>File System</a:t>
            </a: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914400"/>
            <a:ext cx="11283579" cy="66550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Database is the replacement of file systems to perform CRUD operation i.e.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Create 2. Read 3. Update 4 . Delete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Create : we use </a:t>
            </a:r>
            <a:r>
              <a:rPr lang="en-US" sz="2800" kern="0" dirty="0" err="1">
                <a:latin typeface="+mn-lt"/>
                <a:cs typeface="Carlito"/>
              </a:rPr>
              <a:t>writeFile</a:t>
            </a: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 2</a:t>
            </a:r>
            <a:r>
              <a:rPr lang="en-US" sz="2800" kern="0" baseline="30000" dirty="0">
                <a:latin typeface="+mn-lt"/>
                <a:cs typeface="Carlito"/>
              </a:rPr>
              <a:t>nd</a:t>
            </a:r>
            <a:r>
              <a:rPr lang="en-US" sz="2800" kern="0" dirty="0">
                <a:latin typeface="+mn-lt"/>
                <a:cs typeface="Carlito"/>
              </a:rPr>
              <a:t> way 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 </a:t>
            </a:r>
            <a:r>
              <a:rPr lang="en-US" sz="2800" kern="0" dirty="0" err="1">
                <a:latin typeface="+mn-lt"/>
                <a:cs typeface="Carlito"/>
              </a:rPr>
              <a:t>fs.writeFileSync</a:t>
            </a:r>
            <a:r>
              <a:rPr lang="en-US" sz="2800" kern="0" dirty="0">
                <a:latin typeface="+mn-lt"/>
                <a:cs typeface="Carlito"/>
              </a:rPr>
              <a:t>(‘file-</a:t>
            </a:r>
            <a:r>
              <a:rPr lang="en-US" sz="2800" kern="0" dirty="0" err="1">
                <a:latin typeface="+mn-lt"/>
                <a:cs typeface="Carlito"/>
              </a:rPr>
              <a:t>name’,data</a:t>
            </a:r>
            <a:r>
              <a:rPr lang="en-US" sz="2800" kern="0" dirty="0">
                <a:latin typeface="+mn-lt"/>
                <a:cs typeface="Carlito"/>
              </a:rPr>
              <a:t>);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/>
            </a:pPr>
            <a:endParaRPr lang="en-US" sz="2800" kern="0" dirty="0">
              <a:latin typeface="+mn-lt"/>
              <a:cs typeface="Carlito"/>
            </a:endParaRPr>
          </a:p>
          <a:p>
            <a:pPr marL="527050" indent="-514350">
              <a:spcBef>
                <a:spcPts val="95"/>
              </a:spcBef>
              <a:buAutoNum type="arabicPeriod" startAt="2"/>
            </a:pPr>
            <a:r>
              <a:rPr lang="en-US" sz="2800" kern="0" dirty="0">
                <a:latin typeface="+mn-lt"/>
                <a:cs typeface="Carlito"/>
              </a:rPr>
              <a:t>Read : Same here: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 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1</a:t>
            </a:r>
            <a:r>
              <a:rPr lang="en-US" sz="2800" kern="0" baseline="30000" dirty="0">
                <a:latin typeface="+mn-lt"/>
                <a:cs typeface="Carlito"/>
              </a:rPr>
              <a:t>st</a:t>
            </a:r>
            <a:r>
              <a:rPr lang="en-US" sz="2800" kern="0" dirty="0">
                <a:latin typeface="+mn-lt"/>
                <a:cs typeface="Carlito"/>
              </a:rPr>
              <a:t> way: </a:t>
            </a:r>
            <a:r>
              <a:rPr lang="en-US" sz="2800" kern="0" dirty="0" err="1">
                <a:latin typeface="+mn-lt"/>
                <a:cs typeface="Carlito"/>
              </a:rPr>
              <a:t>readFile</a:t>
            </a: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2</a:t>
            </a:r>
            <a:r>
              <a:rPr lang="en-US" sz="2800" kern="0" baseline="30000" dirty="0">
                <a:latin typeface="+mn-lt"/>
                <a:cs typeface="Carlito"/>
              </a:rPr>
              <a:t>nd</a:t>
            </a:r>
            <a:r>
              <a:rPr lang="en-US" sz="2800" kern="0" dirty="0">
                <a:latin typeface="+mn-lt"/>
                <a:cs typeface="Carlito"/>
              </a:rPr>
              <a:t> way : </a:t>
            </a:r>
            <a:r>
              <a:rPr lang="en-US" sz="2800" kern="0" dirty="0" err="1">
                <a:latin typeface="+mn-lt"/>
                <a:cs typeface="Carlito"/>
              </a:rPr>
              <a:t>readFileSync</a:t>
            </a:r>
            <a:r>
              <a:rPr lang="en-US" sz="2800" kern="0" dirty="0">
                <a:latin typeface="+mn-lt"/>
                <a:cs typeface="Carlito"/>
              </a:rPr>
              <a:t>(</a:t>
            </a:r>
            <a:r>
              <a:rPr lang="en-US" sz="2800" kern="0" dirty="0" err="1">
                <a:latin typeface="+mn-lt"/>
                <a:cs typeface="Carlito"/>
              </a:rPr>
              <a:t>data.toString</a:t>
            </a:r>
            <a:r>
              <a:rPr lang="en-US" sz="2800" kern="0" dirty="0">
                <a:latin typeface="+mn-lt"/>
                <a:cs typeface="Carlito"/>
              </a:rPr>
              <a:t>());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469E43-1464-8F79-2344-ED2427EF9B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00" y="2209800"/>
            <a:ext cx="3354099" cy="2324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6F415D3-385B-5A5B-35BE-50F475077E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9600" y="4419600"/>
            <a:ext cx="3734884" cy="267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68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File System</a:t>
            </a: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914400"/>
            <a:ext cx="11283579" cy="5829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3. update : We use </a:t>
            </a:r>
            <a:r>
              <a:rPr lang="en-US" sz="2800" kern="0" dirty="0" err="1">
                <a:latin typeface="+mn-lt"/>
                <a:cs typeface="Carlito"/>
              </a:rPr>
              <a:t>appendFile</a:t>
            </a: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4 . Delete : We use unlink 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+mn-lt"/>
                <a:cs typeface="Carlito"/>
              </a:rPr>
              <a:t>Path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1 . Joins : 	</a:t>
            </a:r>
            <a:r>
              <a:rPr lang="en-US" sz="2800" kern="0" dirty="0">
                <a:latin typeface="+mn-lt"/>
                <a:cs typeface="Carlito"/>
                <a:sym typeface="Wingdings" panose="05000000000000000000" pitchFamily="2" charset="2"/>
              </a:rPr>
              <a:t></a:t>
            </a:r>
            <a:r>
              <a:rPr lang="en-US" sz="2800" kern="0" dirty="0">
                <a:latin typeface="+mn-lt"/>
                <a:cs typeface="Carlito"/>
              </a:rPr>
              <a:t>Joins them with a slash 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		</a:t>
            </a:r>
            <a:r>
              <a:rPr lang="en-US" sz="2800" kern="0" dirty="0">
                <a:latin typeface="+mn-lt"/>
                <a:cs typeface="Carlito"/>
                <a:sym typeface="Wingdings" panose="05000000000000000000" pitchFamily="2" charset="2"/>
              </a:rPr>
              <a:t>automatically removed extra slashes too.</a:t>
            </a: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e.g. </a:t>
            </a:r>
            <a:r>
              <a:rPr lang="en-US" sz="2800" kern="0" dirty="0" err="1">
                <a:latin typeface="+mn-lt"/>
                <a:cs typeface="Carlito"/>
              </a:rPr>
              <a:t>path.join</a:t>
            </a:r>
            <a:r>
              <a:rPr lang="en-US" sz="2800" kern="0" dirty="0">
                <a:latin typeface="+mn-lt"/>
                <a:cs typeface="Carlito"/>
              </a:rPr>
              <a:t>(‘a’, ‘b’, ‘c’);</a:t>
            </a:r>
            <a:r>
              <a:rPr lang="en-US" sz="2800" kern="0" dirty="0">
                <a:latin typeface="+mn-lt"/>
                <a:cs typeface="Carlito"/>
                <a:sym typeface="Wingdings" panose="05000000000000000000" pitchFamily="2" charset="2"/>
              </a:rPr>
              <a:t> a/b/c</a:t>
            </a:r>
            <a:endParaRPr lang="en-US" sz="2800" kern="0" dirty="0">
              <a:latin typeface="+mn-lt"/>
              <a:cs typeface="Carlito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A86215-7C2B-B83B-9979-A33DC6D2EC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3124200"/>
            <a:ext cx="3891325" cy="18278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AB6B1C-749D-D184-B3C0-FC29ED1522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0" y="1219200"/>
            <a:ext cx="54673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234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NPM</a:t>
            </a: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914400"/>
            <a:ext cx="11283579" cy="53238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Node Package Manager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Node is also like a command line tool.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To initialize a project we use </a:t>
            </a:r>
            <a:r>
              <a:rPr lang="en-US" sz="2800" kern="0" dirty="0" err="1">
                <a:latin typeface="+mn-lt"/>
                <a:cs typeface="Carlito"/>
              </a:rPr>
              <a:t>npm</a:t>
            </a:r>
            <a:r>
              <a:rPr lang="en-US" sz="2800" kern="0" dirty="0">
                <a:latin typeface="+mn-lt"/>
                <a:cs typeface="Carlito"/>
              </a:rPr>
              <a:t> </a:t>
            </a:r>
            <a:r>
              <a:rPr lang="en-US" sz="2800" kern="0" dirty="0" err="1">
                <a:latin typeface="+mn-lt"/>
                <a:cs typeface="Carlito"/>
              </a:rPr>
              <a:t>init</a:t>
            </a:r>
            <a:r>
              <a:rPr lang="en-US" sz="2800" kern="0" dirty="0">
                <a:latin typeface="+mn-lt"/>
                <a:cs typeface="Carlito"/>
              </a:rPr>
              <a:t> and it gives </a:t>
            </a:r>
            <a:r>
              <a:rPr lang="en-US" sz="2800" kern="0" dirty="0" err="1">
                <a:latin typeface="+mn-lt"/>
                <a:cs typeface="Carlito"/>
              </a:rPr>
              <a:t>package.json</a:t>
            </a:r>
            <a:r>
              <a:rPr lang="en-US" sz="2800" kern="0" dirty="0">
                <a:latin typeface="+mn-lt"/>
                <a:cs typeface="Carlito"/>
              </a:rPr>
              <a:t> 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We can now install </a:t>
            </a:r>
            <a:r>
              <a:rPr lang="en-US" sz="2800" kern="0" dirty="0" err="1">
                <a:latin typeface="+mn-lt"/>
                <a:cs typeface="Carlito"/>
              </a:rPr>
              <a:t>npm</a:t>
            </a:r>
            <a:r>
              <a:rPr lang="en-US" sz="2800" kern="0" dirty="0">
                <a:latin typeface="+mn-lt"/>
                <a:cs typeface="Carlito"/>
              </a:rPr>
              <a:t> packages.(</a:t>
            </a:r>
            <a:r>
              <a:rPr lang="en-US" sz="2800" kern="0" dirty="0" err="1">
                <a:latin typeface="+mn-lt"/>
                <a:cs typeface="Carlito"/>
              </a:rPr>
              <a:t>e.g</a:t>
            </a:r>
            <a:r>
              <a:rPr lang="en-US" sz="2800" kern="0" dirty="0">
                <a:latin typeface="+mn-lt"/>
                <a:cs typeface="Carlito"/>
              </a:rPr>
              <a:t> give-me-a-joke).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Now we will get package-</a:t>
            </a:r>
            <a:r>
              <a:rPr lang="en-US" sz="2800" kern="0" dirty="0" err="1">
                <a:latin typeface="+mn-lt"/>
                <a:cs typeface="Carlito"/>
              </a:rPr>
              <a:t>lock.json</a:t>
            </a:r>
            <a:r>
              <a:rPr lang="en-US" sz="2800" kern="0" dirty="0">
                <a:latin typeface="+mn-lt"/>
                <a:cs typeface="Carlito"/>
              </a:rPr>
              <a:t> and </a:t>
            </a:r>
            <a:r>
              <a:rPr lang="en-US" sz="2800" kern="0" dirty="0" err="1">
                <a:latin typeface="+mn-lt"/>
                <a:cs typeface="Carlito"/>
              </a:rPr>
              <a:t>node_modules</a:t>
            </a:r>
            <a:r>
              <a:rPr lang="en-US" sz="2800" kern="0" dirty="0">
                <a:latin typeface="+mn-lt"/>
                <a:cs typeface="Carlito"/>
              </a:rPr>
              <a:t>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Then we make index.js where everything will be made 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Carlito"/>
              </a:rPr>
              <a:t>Then we read docs and make our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app :)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Similarly try doing the same steps 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rlito"/>
              </a:rPr>
              <a:t>with ‘</a:t>
            </a:r>
            <a:r>
              <a:rPr lang="en-US" sz="2800" kern="0" dirty="0" err="1">
                <a:latin typeface="+mn-lt"/>
                <a:cs typeface="Carlito"/>
              </a:rPr>
              <a:t>figlet</a:t>
            </a:r>
            <a:r>
              <a:rPr lang="en-US" sz="2800" kern="0" dirty="0">
                <a:latin typeface="+mn-lt"/>
                <a:cs typeface="Carlito"/>
              </a:rPr>
              <a:t>’ package from </a:t>
            </a:r>
            <a:r>
              <a:rPr lang="en-US" sz="2800" kern="0" dirty="0" err="1">
                <a:latin typeface="+mn-lt"/>
                <a:cs typeface="Carlito"/>
              </a:rPr>
              <a:t>npm</a:t>
            </a:r>
            <a:r>
              <a:rPr lang="en-US" sz="2800" kern="0" dirty="0">
                <a:latin typeface="+mn-lt"/>
                <a:cs typeface="Carlito"/>
              </a:rPr>
              <a:t>.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D915B7-725F-859C-C0E0-F6686E324C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603499"/>
            <a:ext cx="5839416" cy="217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822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7E6E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99707</TotalTime>
  <Words>1379</Words>
  <Application>Microsoft Office PowerPoint</Application>
  <PresentationFormat>Widescreen</PresentationFormat>
  <Paragraphs>195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Amasis MT Pro Black</vt:lpstr>
      <vt:lpstr>Arial</vt:lpstr>
      <vt:lpstr>Calibri</vt:lpstr>
      <vt:lpstr>Carlito</vt:lpstr>
      <vt:lpstr>Consolas</vt:lpstr>
      <vt:lpstr>Trebuchet MS</vt:lpstr>
      <vt:lpstr>Wingdings</vt:lpstr>
      <vt:lpstr>Office Theme</vt:lpstr>
      <vt:lpstr>PowerPoint Presentation</vt:lpstr>
      <vt:lpstr>Prerequisite</vt:lpstr>
      <vt:lpstr>NodeJS Intro</vt:lpstr>
      <vt:lpstr>Node JS Commands</vt:lpstr>
      <vt:lpstr>Requiring a File </vt:lpstr>
      <vt:lpstr>Requiring a Folder </vt:lpstr>
      <vt:lpstr>File System</vt:lpstr>
      <vt:lpstr>File System</vt:lpstr>
      <vt:lpstr>NPM</vt:lpstr>
      <vt:lpstr>MERN</vt:lpstr>
      <vt:lpstr>Express Methods</vt:lpstr>
      <vt:lpstr>Express Methods</vt:lpstr>
      <vt:lpstr>Express Methods</vt:lpstr>
      <vt:lpstr>Templating</vt:lpstr>
      <vt:lpstr>Templating</vt:lpstr>
      <vt:lpstr>Serving Static Files</vt:lpstr>
      <vt:lpstr>GET VS POST</vt:lpstr>
      <vt:lpstr>Getter and Setter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Varun</dc:creator>
  <cp:lastModifiedBy>DELL</cp:lastModifiedBy>
  <cp:revision>163</cp:revision>
  <dcterms:created xsi:type="dcterms:W3CDTF">2022-02-16T20:23:17Z</dcterms:created>
  <dcterms:modified xsi:type="dcterms:W3CDTF">2024-01-31T04:43:26Z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2021-10-15T00:00:00Z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2022-02-16T00:00:00Z</vt:filetime>
  </property>
</Properties>
</file>