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29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5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6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28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8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24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2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4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89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0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8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4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9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3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46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4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52D4AB-6C21-4913-A620-21442E8A763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810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5B9DE6-4C4A-B6B5-C320-5116652510F2}"/>
              </a:ext>
            </a:extLst>
          </p:cNvPr>
          <p:cNvSpPr/>
          <p:nvPr/>
        </p:nvSpPr>
        <p:spPr>
          <a:xfrm>
            <a:off x="1589528" y="1020550"/>
            <a:ext cx="8619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Credit Card Data Insights</a:t>
            </a:r>
          </a:p>
        </p:txBody>
      </p:sp>
      <p:pic>
        <p:nvPicPr>
          <p:cNvPr id="1026" name="Picture 2" descr="Credit Card Design designs, themes, templates and downloadable graphic  elements on Dribbble">
            <a:extLst>
              <a:ext uri="{FF2B5EF4-FFF2-40B4-BE49-F238E27FC236}">
                <a16:creationId xmlns:a16="http://schemas.microsoft.com/office/drawing/2014/main" id="{A3F349AD-2351-F8AE-4E35-00FD18627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413" y="2736136"/>
            <a:ext cx="4388871" cy="32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01879"/>
            <a:ext cx="9404723" cy="1400530"/>
          </a:xfrm>
        </p:spPr>
        <p:txBody>
          <a:bodyPr/>
          <a:lstStyle/>
          <a:p>
            <a:r>
              <a:rPr lang="en-IN" dirty="0"/>
              <a:t>Project Objective: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916498" y="2404421"/>
            <a:ext cx="10134960" cy="2501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To develop a comprehensive weekly dashboard for credit card operations that delivers actionable data insights into key performance metrics and trends, thereby enabling stakeholders to effectively monitor, analyze, and make data-driven decisions about credit card performance and operations.</a:t>
            </a:r>
            <a:endParaRPr lang="en-IN" sz="1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05" y="521543"/>
            <a:ext cx="9404723" cy="1400530"/>
          </a:xfrm>
        </p:spPr>
        <p:txBody>
          <a:bodyPr/>
          <a:lstStyle/>
          <a:p>
            <a:r>
              <a:rPr lang="en-IN" dirty="0"/>
              <a:t>Data Source: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916498" y="2404421"/>
            <a:ext cx="10134960" cy="2501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Get Data from MySQL database:</a:t>
            </a:r>
          </a:p>
          <a:p>
            <a:pPr algn="just"/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Credit Card Transaction db.</a:t>
            </a:r>
            <a:endParaRPr lang="en-IN" sz="1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514350" indent="-514350" algn="just">
              <a:buAutoNum type="arabicPeriod"/>
            </a:pP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Credit card Customer db.</a:t>
            </a:r>
          </a:p>
          <a:p>
            <a:pPr marL="514350" indent="-514350" algn="just">
              <a:buAutoNum type="arabicPeriod"/>
            </a:pP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Additional data of Week 53 (185 rows) for both db.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8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847672" y="1317739"/>
            <a:ext cx="10134960" cy="42225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1. Create a new column "</a:t>
            </a:r>
            <a:r>
              <a:rPr lang="en-US" sz="1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Age_Group</a:t>
            </a:r>
            <a:r>
              <a:rPr lang="en-US" sz="1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" to categorize Age in different groups</a:t>
            </a: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Age_Group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= SWITCH(TRUE(),</a:t>
            </a:r>
          </a:p>
          <a:p>
            <a:pPr algn="just"/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Customer_Age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]&lt;31,"0-30",</a:t>
            </a:r>
          </a:p>
          <a:p>
            <a:pPr algn="just"/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Customer_Age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]&gt;=31 &amp;&amp; 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Customer_Age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]&lt;41,"31-40",</a:t>
            </a:r>
          </a:p>
          <a:p>
            <a:pPr algn="just"/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Customer_Age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]&gt;=41 &amp;&amp; 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Customer_Age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]&lt;51,"41-50",</a:t>
            </a:r>
          </a:p>
          <a:p>
            <a:pPr algn="just"/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Customer_Age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]&gt;=51 &amp;&amp; 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Customer_Age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]&lt;61,"51-60",</a:t>
            </a:r>
          </a:p>
          <a:p>
            <a:pPr algn="just"/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Customer_Age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]&gt;=61,"61-100","unknown"</a:t>
            </a:r>
          </a:p>
          <a:p>
            <a:pPr algn="just"/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2. Create a new column "</a:t>
            </a:r>
            <a:r>
              <a:rPr lang="en-US" sz="1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Income_Group</a:t>
            </a:r>
            <a:r>
              <a:rPr lang="en-US" sz="1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" to categorize Income in different groups</a:t>
            </a: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Income_Group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= SWITCH(TRUE(),</a:t>
            </a:r>
          </a:p>
          <a:p>
            <a:pPr algn="just"/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customer'[Income]&lt;35000,"Low",</a:t>
            </a:r>
          </a:p>
          <a:p>
            <a:pPr algn="just"/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customer'[Income]&gt;=35000 &amp;&amp; 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customer'[Income]&lt;70000,"Medium",</a:t>
            </a:r>
          </a:p>
          <a:p>
            <a:pPr algn="just"/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customer'[Income]&gt;=70000,"High","unknown"</a:t>
            </a:r>
          </a:p>
          <a:p>
            <a:pPr algn="just"/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3. Create a new column "Revenue"</a:t>
            </a: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Revenue = 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credit_card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Annual_Fees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]+'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credit_card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Interest_Earned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</a:t>
            </a: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4. Create a new measure "</a:t>
            </a:r>
            <a:r>
              <a:rPr lang="en-US" sz="1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Previous_Week_Revenue</a:t>
            </a:r>
            <a:r>
              <a:rPr lang="en-US" sz="1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"</a:t>
            </a: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Previous_week_revenue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= CALCULATE(SUM('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credit_card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'[Revenue]),'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credit_card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Week_Num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]=MAX('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credit_card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Week_Num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])-1)</a:t>
            </a: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5. Create a new measure "</a:t>
            </a:r>
            <a:r>
              <a:rPr lang="en-US" sz="1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WOW_Revenue</a:t>
            </a:r>
            <a:r>
              <a:rPr lang="en-US" sz="1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" (Week on Week percentage)</a:t>
            </a:r>
          </a:p>
          <a:p>
            <a:pPr algn="just"/>
            <a:endParaRPr lang="en-US" sz="1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WOW_Revenue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= DIVIDE((CALCULATE(SUM('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ccdb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credit_card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'[Revenue]))-[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Previous_week_revenue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]),[</a:t>
            </a:r>
            <a:r>
              <a:rPr lang="en-US" sz="10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Previous_week_revenue</a:t>
            </a:r>
            <a:r>
              <a:rPr lang="en-US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05891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Insights: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1136675" y="1283326"/>
            <a:ext cx="10134960" cy="4153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Week-on-Week data insights:</a:t>
            </a:r>
          </a:p>
          <a:p>
            <a:pPr algn="just"/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Revenue increased by 3%,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Total Transaction Amt &amp; Count increased by 35% &amp; 0.21%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Customer count increased by 13%</a:t>
            </a:r>
          </a:p>
          <a:p>
            <a:pPr algn="just"/>
            <a:endParaRPr lang="en-US" sz="15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4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Overall data insights:</a:t>
            </a:r>
          </a:p>
          <a:p>
            <a:pPr algn="just"/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Overall revenue is 11M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Total interest is 8M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Total transaction amount is 46M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Total transaction count is 667K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Highest Card usage during swipe (65%)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85% of revenue generated by Blue Card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Top 3 expenditure types are Bills, Entertainment, and Fuel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Max revenue generated by Businessman customer (28.76%)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Male customers are contributing more in revenue: Male-5.6M, Female-5.4M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Average Income of Customer is 57K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Average Age of Customer is 46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Average Customer satisfaction rate is 3.19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47.56% revenue generated by the Customers of High Income group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27 week is the highest peek of revenue throughout the year and its 240K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Card activation rate is 57.46%</a:t>
            </a:r>
          </a:p>
          <a:p>
            <a:pPr algn="just"/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• Delinquent Account rate is 6.06%</a:t>
            </a:r>
          </a:p>
        </p:txBody>
      </p:sp>
    </p:spTree>
    <p:extLst>
      <p:ext uri="{BB962C8B-B14F-4D97-AF65-F5344CB8AC3E}">
        <p14:creationId xmlns:p14="http://schemas.microsoft.com/office/powerpoint/2010/main" val="292500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514AB-CF88-1502-A232-C47A7713B0AC}"/>
              </a:ext>
            </a:extLst>
          </p:cNvPr>
          <p:cNvSpPr txBox="1"/>
          <p:nvPr/>
        </p:nvSpPr>
        <p:spPr>
          <a:xfrm>
            <a:off x="4001728" y="259800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20000"/>
                    <a:lumOff val="80000"/>
                  </a:schemeClr>
                </a:solidFill>
              </a:rPr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68065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558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PowerPoint Presentation</vt:lpstr>
      <vt:lpstr>Project Objective:</vt:lpstr>
      <vt:lpstr>Data Source:</vt:lpstr>
      <vt:lpstr>Dax Queries:</vt:lpstr>
      <vt:lpstr>Project Insights: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S D N</dc:creator>
  <cp:lastModifiedBy>S S D N</cp:lastModifiedBy>
  <cp:revision>8</cp:revision>
  <dcterms:created xsi:type="dcterms:W3CDTF">2024-08-22T06:46:21Z</dcterms:created>
  <dcterms:modified xsi:type="dcterms:W3CDTF">2024-08-22T07:16:56Z</dcterms:modified>
</cp:coreProperties>
</file>