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4" r:id="rId6"/>
    <p:sldId id="266" r:id="rId7"/>
    <p:sldId id="265" r:id="rId8"/>
    <p:sldId id="262" r:id="rId9"/>
    <p:sldId id="267" r:id="rId10"/>
    <p:sldId id="261" r:id="rId11"/>
    <p:sldId id="260" r:id="rId1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Sharma" initials="YS" lastIdx="1" clrIdx="0">
    <p:extLst>
      <p:ext uri="{19B8F6BF-5375-455C-9EA6-DF929625EA0E}">
        <p15:presenceInfo xmlns:p15="http://schemas.microsoft.com/office/powerpoint/2012/main" xmlns="" userId="04778c159370e5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651" autoAdjust="0"/>
    <p:restoredTop sz="94660"/>
  </p:normalViewPr>
  <p:slideViewPr>
    <p:cSldViewPr snapToGrid="0">
      <p:cViewPr varScale="1">
        <p:scale>
          <a:sx n="88" d="100"/>
          <a:sy n="88" d="100"/>
        </p:scale>
        <p:origin x="-61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CE697-E3D9-4104-91A4-8173C7A82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340CE81F-2C64-42EC-81CD-15AA25D5A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8895FEAC-8DEC-44C4-8D8F-A5382304D7A0}"/>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5" name="Footer Placeholder 4">
            <a:extLst>
              <a:ext uri="{FF2B5EF4-FFF2-40B4-BE49-F238E27FC236}">
                <a16:creationId xmlns:a16="http://schemas.microsoft.com/office/drawing/2014/main" xmlns="" id="{110264A7-5365-40AC-891D-31E055A611E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E8AAEC0-2C47-43FE-B281-A1553F64A10A}"/>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164689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14D40-E953-48CE-9E03-DFC3B00DF893}"/>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BBA68716-6866-4A40-AA7D-70FA50E6F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031B61C3-F6ED-4964-95EF-230FEFDA27A0}"/>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5" name="Footer Placeholder 4">
            <a:extLst>
              <a:ext uri="{FF2B5EF4-FFF2-40B4-BE49-F238E27FC236}">
                <a16:creationId xmlns:a16="http://schemas.microsoft.com/office/drawing/2014/main" xmlns="" id="{EDF6C5F8-7CFD-4382-9CA4-2F119A0F65F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180DDFFA-083F-476E-9385-A218A07BFD8A}"/>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365354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E026F37-4E93-4CE4-971A-779B3C60B4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D5E98194-B2C1-4B7C-A4FC-AF10C063DF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AE4EE453-C9F0-42E3-B2E9-77E018B9E996}"/>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5" name="Footer Placeholder 4">
            <a:extLst>
              <a:ext uri="{FF2B5EF4-FFF2-40B4-BE49-F238E27FC236}">
                <a16:creationId xmlns:a16="http://schemas.microsoft.com/office/drawing/2014/main" xmlns="" id="{1C974F14-29CF-4838-B8DF-96C38EA2BA8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87EF159-433A-44A6-BB88-BB2D34C69AD7}"/>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121772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042805-6460-4CC6-9C70-05A03FE1D67C}"/>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18BAF74C-3271-49E2-92C8-E4A02578E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AF2A6610-6239-4D9E-B9D2-974584C21762}"/>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5" name="Footer Placeholder 4">
            <a:extLst>
              <a:ext uri="{FF2B5EF4-FFF2-40B4-BE49-F238E27FC236}">
                <a16:creationId xmlns:a16="http://schemas.microsoft.com/office/drawing/2014/main" xmlns="" id="{45F19B73-0098-4A54-AAE3-B480FF4832D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88785168-B79C-4266-971A-722C5788E0B5}"/>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200246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DAF15-F0CC-4B01-97E8-C045EF976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B6A70B33-80BE-4297-991D-DE5CAB6E9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5FAB426-A17B-4A86-89CE-59129D018840}"/>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5" name="Footer Placeholder 4">
            <a:extLst>
              <a:ext uri="{FF2B5EF4-FFF2-40B4-BE49-F238E27FC236}">
                <a16:creationId xmlns:a16="http://schemas.microsoft.com/office/drawing/2014/main" xmlns="" id="{59E133F1-1C07-4CD2-B4B1-DFF58D4B159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029F80DA-8C59-4A12-A5E3-BF0C26DE43B2}"/>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118054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7DEED-AF43-477A-85F0-3B2B9EDA4D77}"/>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016B68B4-548D-4EDF-9CCC-5F9E2E2FDB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0948AE52-3ED4-49A7-A4A2-3FD99E1A03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E216A27A-6682-4A6C-9036-9A24DCBCF5F8}"/>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6" name="Footer Placeholder 5">
            <a:extLst>
              <a:ext uri="{FF2B5EF4-FFF2-40B4-BE49-F238E27FC236}">
                <a16:creationId xmlns:a16="http://schemas.microsoft.com/office/drawing/2014/main" xmlns="" id="{9C01466F-D7E0-4A26-BC9E-664B7BB211C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AAD5E1A7-96A9-4643-B854-6BA7BA29C4D2}"/>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135383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CA508-8F54-48DC-920E-D2A36588836E}"/>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BD253F83-B98F-494B-96A7-610E97BAEC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32E6975-4111-42DD-ADE7-C365D40646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F5AC185F-FD4A-44C2-B4BE-1EC4DD878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6EBE24B-80F2-4588-AB4B-D48510D777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CFD8B4CE-4276-4F18-BB10-52719258696F}"/>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8" name="Footer Placeholder 7">
            <a:extLst>
              <a:ext uri="{FF2B5EF4-FFF2-40B4-BE49-F238E27FC236}">
                <a16:creationId xmlns:a16="http://schemas.microsoft.com/office/drawing/2014/main" xmlns="" id="{4C67C3FB-85BC-4559-925A-9BDC79B5A090}"/>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A5A0270D-1283-4760-BA4D-5CE19722A022}"/>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231118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4CE688-D210-425C-8814-914E602A885D}"/>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8354A8CB-C797-40AB-BE99-CC7D2A425B0A}"/>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4" name="Footer Placeholder 3">
            <a:extLst>
              <a:ext uri="{FF2B5EF4-FFF2-40B4-BE49-F238E27FC236}">
                <a16:creationId xmlns:a16="http://schemas.microsoft.com/office/drawing/2014/main" xmlns="" id="{E4AE4F1D-6683-4BA7-A929-F394277F2997}"/>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E7E63ACA-4DE4-4068-B8BE-857AC38E1A7E}"/>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188439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4E91E63-439A-49B9-B257-E75F530556FF}"/>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3" name="Footer Placeholder 2">
            <a:extLst>
              <a:ext uri="{FF2B5EF4-FFF2-40B4-BE49-F238E27FC236}">
                <a16:creationId xmlns:a16="http://schemas.microsoft.com/office/drawing/2014/main" xmlns="" id="{78211759-76A5-45D7-BDBF-D7B6FE63CAF4}"/>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B66E5321-7171-4FAB-B876-560146A1B77A}"/>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71795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93CFEE-124E-4B3B-B1E5-E698D8E3F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4E1F5900-0E9F-4A20-8453-EAB7C223C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FE707838-8EFC-4A03-BDA3-CB9FE6AAD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D8379B5-884B-40E8-9A1E-D1F9F65D3B6D}"/>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6" name="Footer Placeholder 5">
            <a:extLst>
              <a:ext uri="{FF2B5EF4-FFF2-40B4-BE49-F238E27FC236}">
                <a16:creationId xmlns:a16="http://schemas.microsoft.com/office/drawing/2014/main" xmlns="" id="{F68E6BA7-8739-4B23-9B8D-451C83FDD4F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AA141DD6-078C-4125-8DB8-DD5649C9A9F2}"/>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222465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8B781-66D1-4E4E-A58F-5ABE7D75F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A4928630-44B5-4E36-802C-99C11583B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48B310C5-364E-4657-888B-4743F126D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D65B06-F113-4214-B74A-E775CECD0AD2}"/>
              </a:ext>
            </a:extLst>
          </p:cNvPr>
          <p:cNvSpPr>
            <a:spLocks noGrp="1"/>
          </p:cNvSpPr>
          <p:nvPr>
            <p:ph type="dt" sz="half" idx="10"/>
          </p:nvPr>
        </p:nvSpPr>
        <p:spPr/>
        <p:txBody>
          <a:bodyPr/>
          <a:lstStyle/>
          <a:p>
            <a:fld id="{14E64FF3-24ED-4ADD-A04F-01A8274585FE}" type="datetimeFigureOut">
              <a:rPr lang="x-none" smtClean="0"/>
              <a:pPr/>
              <a:t>28-02-2022</a:t>
            </a:fld>
            <a:endParaRPr lang="x-none"/>
          </a:p>
        </p:txBody>
      </p:sp>
      <p:sp>
        <p:nvSpPr>
          <p:cNvPr id="6" name="Footer Placeholder 5">
            <a:extLst>
              <a:ext uri="{FF2B5EF4-FFF2-40B4-BE49-F238E27FC236}">
                <a16:creationId xmlns:a16="http://schemas.microsoft.com/office/drawing/2014/main" xmlns="" id="{ED7555D5-7F62-44D2-8E8F-F4617676EDC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EBA87FC2-BF96-41AF-A09D-1F0ED60537A5}"/>
              </a:ext>
            </a:extLst>
          </p:cNvPr>
          <p:cNvSpPr>
            <a:spLocks noGrp="1"/>
          </p:cNvSpPr>
          <p:nvPr>
            <p:ph type="sldNum" sz="quarter" idx="12"/>
          </p:nvPr>
        </p:nvSpPr>
        <p:spPr/>
        <p:txBody>
          <a:body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187939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99AC47-7513-4474-8147-BE6176C7F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323B1AC1-76D6-4D10-BACC-801718FC63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C612FC48-A440-4427-8ADB-0275C2F0B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64FF3-24ED-4ADD-A04F-01A8274585FE}" type="datetimeFigureOut">
              <a:rPr lang="x-none" smtClean="0"/>
              <a:pPr/>
              <a:t>28-02-2022</a:t>
            </a:fld>
            <a:endParaRPr lang="x-none"/>
          </a:p>
        </p:txBody>
      </p:sp>
      <p:sp>
        <p:nvSpPr>
          <p:cNvPr id="5" name="Footer Placeholder 4">
            <a:extLst>
              <a:ext uri="{FF2B5EF4-FFF2-40B4-BE49-F238E27FC236}">
                <a16:creationId xmlns:a16="http://schemas.microsoft.com/office/drawing/2014/main" xmlns="" id="{0123F137-1463-4227-82D9-6BE9908F0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24B3C5AC-0FE0-4FDF-AD70-B20324281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0704A-B359-4EE3-A338-042CEF6A34D7}" type="slidenum">
              <a:rPr lang="x-none" smtClean="0"/>
              <a:pPr/>
              <a:t>‹#›</a:t>
            </a:fld>
            <a:endParaRPr lang="x-none"/>
          </a:p>
        </p:txBody>
      </p:sp>
    </p:spTree>
    <p:extLst>
      <p:ext uri="{BB962C8B-B14F-4D97-AF65-F5344CB8AC3E}">
        <p14:creationId xmlns:p14="http://schemas.microsoft.com/office/powerpoint/2010/main" xmlns="" val="244856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0"/>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Student </a:t>
            </a:r>
            <a:r>
              <a:rPr lang="en-IN" sz="3200" b="1" dirty="0" err="1">
                <a:latin typeface="Times New Roman" panose="02020603050405020304" pitchFamily="18" charset="0"/>
                <a:cs typeface="Times New Roman" panose="02020603050405020304" pitchFamily="18" charset="0"/>
              </a:rPr>
              <a:t>Attendence</a:t>
            </a:r>
            <a:r>
              <a:rPr lang="en-IN" sz="3200" b="1">
                <a:latin typeface="Times New Roman" panose="02020603050405020304" pitchFamily="18" charset="0"/>
                <a:cs typeface="Times New Roman" panose="02020603050405020304" pitchFamily="18" charset="0"/>
              </a:rPr>
              <a:t> System</a:t>
            </a: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60FF94ED-9E93-4B59-95AB-52090513314A}"/>
              </a:ext>
            </a:extLst>
          </p:cNvPr>
          <p:cNvSpPr txBox="1"/>
          <p:nvPr/>
        </p:nvSpPr>
        <p:spPr>
          <a:xfrm>
            <a:off x="3878208" y="1734834"/>
            <a:ext cx="4884052" cy="830997"/>
          </a:xfrm>
          <a:prstGeom prst="rect">
            <a:avLst/>
          </a:prstGeom>
          <a:noFill/>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Students Name:</a:t>
            </a:r>
            <a:r>
              <a:rPr lang="en-US" sz="2400" dirty="0">
                <a:solidFill>
                  <a:srgbClr val="000000"/>
                </a:solidFill>
                <a:latin typeface="Times New Roman" panose="02020603050405020304" pitchFamily="18" charset="0"/>
                <a:cs typeface="Times New Roman" panose="02020603050405020304" pitchFamily="18" charset="0"/>
              </a:rPr>
              <a:t> </a:t>
            </a:r>
          </a:p>
          <a:p>
            <a:r>
              <a:rPr lang="en-US" sz="2400" dirty="0" err="1" smtClean="0">
                <a:solidFill>
                  <a:srgbClr val="000000"/>
                </a:solidFill>
                <a:latin typeface="Times New Roman" panose="02020603050405020304" pitchFamily="18" charset="0"/>
                <a:cs typeface="Times New Roman" panose="02020603050405020304" pitchFamily="18" charset="0"/>
              </a:rPr>
              <a:t>Sachin</a:t>
            </a:r>
            <a:r>
              <a:rPr lang="en-US" sz="2400" dirty="0" smtClean="0">
                <a:solidFill>
                  <a:srgbClr val="000000"/>
                </a:solidFill>
                <a:latin typeface="Times New Roman" panose="02020603050405020304" pitchFamily="18" charset="0"/>
                <a:cs typeface="Times New Roman" panose="02020603050405020304" pitchFamily="18" charset="0"/>
              </a:rPr>
              <a:t> </a:t>
            </a:r>
            <a:r>
              <a:rPr lang="en-US" sz="2400" dirty="0" err="1" smtClean="0">
                <a:solidFill>
                  <a:srgbClr val="000000"/>
                </a:solidFill>
                <a:latin typeface="Times New Roman" panose="02020603050405020304" pitchFamily="18" charset="0"/>
                <a:cs typeface="Times New Roman" panose="02020603050405020304" pitchFamily="18" charset="0"/>
              </a:rPr>
              <a:t>chaudhary</a:t>
            </a:r>
            <a:r>
              <a:rPr lang="en-US" sz="2400" dirty="0" smtClean="0">
                <a:solidFill>
                  <a:srgbClr val="000000"/>
                </a:solidFill>
                <a:latin typeface="Times New Roman" panose="02020603050405020304" pitchFamily="18" charset="0"/>
                <a:cs typeface="Times New Roman" panose="02020603050405020304" pitchFamily="18" charset="0"/>
              </a:rPr>
              <a:t>(20scse1280021)</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0E1FA253-BF00-4484-A76F-C9267CC95D38}"/>
              </a:ext>
            </a:extLst>
          </p:cNvPr>
          <p:cNvSpPr txBox="1"/>
          <p:nvPr/>
        </p:nvSpPr>
        <p:spPr>
          <a:xfrm>
            <a:off x="296214" y="5099471"/>
            <a:ext cx="3202547" cy="1200329"/>
          </a:xfrm>
          <a:prstGeom prst="rect">
            <a:avLst/>
          </a:prstGeom>
          <a:noFill/>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Supervised By:</a:t>
            </a:r>
          </a:p>
          <a:p>
            <a:r>
              <a:rPr lang="en-US" sz="2400" dirty="0" smtClean="0">
                <a:solidFill>
                  <a:srgbClr val="000000"/>
                </a:solidFill>
                <a:latin typeface="Times New Roman" panose="02020603050405020304" pitchFamily="18" charset="0"/>
                <a:cs typeface="Times New Roman" panose="02020603050405020304" pitchFamily="18" charset="0"/>
              </a:rPr>
              <a:t>Mr.  </a:t>
            </a:r>
            <a:r>
              <a:rPr lang="en-US" sz="2400" dirty="0" err="1" smtClean="0">
                <a:solidFill>
                  <a:srgbClr val="000000"/>
                </a:solidFill>
                <a:latin typeface="Times New Roman" panose="02020603050405020304" pitchFamily="18" charset="0"/>
                <a:cs typeface="Times New Roman" panose="02020603050405020304" pitchFamily="18" charset="0"/>
              </a:rPr>
              <a:t>Mohd</a:t>
            </a:r>
            <a:r>
              <a:rPr lang="en-US" sz="2400" dirty="0" smtClean="0">
                <a:solidFill>
                  <a:srgbClr val="000000"/>
                </a:solidFill>
                <a:latin typeface="Times New Roman" panose="02020603050405020304" pitchFamily="18" charset="0"/>
                <a:cs typeface="Times New Roman" panose="02020603050405020304" pitchFamily="18" charset="0"/>
              </a:rPr>
              <a:t>. </a:t>
            </a:r>
            <a:r>
              <a:rPr lang="en-US" sz="2400" dirty="0" err="1" smtClean="0">
                <a:solidFill>
                  <a:srgbClr val="000000"/>
                </a:solidFill>
                <a:latin typeface="Times New Roman" panose="02020603050405020304" pitchFamily="18" charset="0"/>
                <a:cs typeface="Times New Roman" panose="02020603050405020304" pitchFamily="18" charset="0"/>
              </a:rPr>
              <a:t>Anas</a:t>
            </a: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2CA4E9D3-67A8-424E-8FB1-24B36D4375CF}"/>
              </a:ext>
            </a:extLst>
          </p:cNvPr>
          <p:cNvSpPr txBox="1"/>
          <p:nvPr/>
        </p:nvSpPr>
        <p:spPr>
          <a:xfrm>
            <a:off x="9605639" y="5099471"/>
            <a:ext cx="2353279" cy="830997"/>
          </a:xfrm>
          <a:prstGeom prst="rect">
            <a:avLst/>
          </a:prstGeom>
          <a:noFill/>
        </p:spPr>
        <p:txBody>
          <a:bodyPr wrap="square" rtlCol="0">
            <a:spAutoFit/>
          </a:bodyPr>
          <a:lstStyle/>
          <a:p>
            <a:r>
              <a:rPr lang="en-US" sz="2400" b="1" dirty="0"/>
              <a:t>Reviewed By:</a:t>
            </a:r>
          </a:p>
          <a:p>
            <a:r>
              <a:rPr lang="en-US" sz="2400" dirty="0" err="1"/>
              <a:t>Ms</a:t>
            </a:r>
            <a:r>
              <a:rPr lang="en-US" sz="2400" dirty="0"/>
              <a:t> . </a:t>
            </a:r>
            <a:r>
              <a:rPr lang="en-US" sz="2400" dirty="0" err="1"/>
              <a:t>Sudhriti</a:t>
            </a:r>
            <a:r>
              <a:rPr lang="en-US" sz="2400" dirty="0"/>
              <a:t> Sen</a:t>
            </a:r>
            <a:endParaRPr lang="en-IN" sz="2400" dirty="0"/>
          </a:p>
        </p:txBody>
      </p:sp>
      <p:sp>
        <p:nvSpPr>
          <p:cNvPr id="3" name="TextBox 2">
            <a:extLst>
              <a:ext uri="{FF2B5EF4-FFF2-40B4-BE49-F238E27FC236}">
                <a16:creationId xmlns:a16="http://schemas.microsoft.com/office/drawing/2014/main" xmlns="" id="{AF9232C1-33F2-4BDA-9E9C-56E0AFC42784}"/>
              </a:ext>
            </a:extLst>
          </p:cNvPr>
          <p:cNvSpPr txBox="1"/>
          <p:nvPr/>
        </p:nvSpPr>
        <p:spPr>
          <a:xfrm>
            <a:off x="3878209" y="3456199"/>
            <a:ext cx="4435583" cy="1569660"/>
          </a:xfrm>
          <a:prstGeom prst="rect">
            <a:avLst/>
          </a:prstGeom>
          <a:noFill/>
        </p:spPr>
        <p:txBody>
          <a:bodyPr wrap="square" rtlCol="0">
            <a:spAutoFit/>
          </a:bodyPr>
          <a:lstStyle/>
          <a:p>
            <a:r>
              <a:rPr lang="en-US" sz="2400" b="1" dirty="0"/>
              <a:t>Section:</a:t>
            </a:r>
            <a:r>
              <a:rPr lang="en-US" sz="2400" dirty="0"/>
              <a:t> 1</a:t>
            </a:r>
          </a:p>
          <a:p>
            <a:r>
              <a:rPr lang="en-US" sz="2400" dirty="0"/>
              <a:t>Program: B.Tech in Computer Science</a:t>
            </a:r>
          </a:p>
          <a:p>
            <a:r>
              <a:rPr lang="en-US" sz="2400" dirty="0"/>
              <a:t>Specialization: AI-DS</a:t>
            </a:r>
            <a:endParaRPr lang="en-IN" sz="2400" dirty="0"/>
          </a:p>
        </p:txBody>
      </p:sp>
    </p:spTree>
    <p:extLst>
      <p:ext uri="{BB962C8B-B14F-4D97-AF65-F5344CB8AC3E}">
        <p14:creationId xmlns:p14="http://schemas.microsoft.com/office/powerpoint/2010/main" xmlns="" val="378646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0"/>
            <a:ext cx="12192000" cy="10298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CONCLUSION</a:t>
            </a:r>
            <a:endParaRPr lang="x-none"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0AE059D9-91E2-466A-980B-232DB8746421}"/>
              </a:ext>
            </a:extLst>
          </p:cNvPr>
          <p:cNvSpPr>
            <a:spLocks noGrp="1"/>
          </p:cNvSpPr>
          <p:nvPr>
            <p:ph type="title"/>
          </p:nvPr>
        </p:nvSpPr>
        <p:spPr>
          <a:xfrm>
            <a:off x="838200" y="1393170"/>
            <a:ext cx="10515600" cy="4881093"/>
          </a:xfrm>
        </p:spPr>
        <p:txBody>
          <a:bodyPr>
            <a:noAutofit/>
          </a:bodyPr>
          <a:lstStyle/>
          <a:p>
            <a:pPr fontAlgn="base"/>
            <a:r>
              <a:rPr lang="en-US" sz="2000" b="0" i="0" dirty="0">
                <a:effectLst/>
                <a:latin typeface="Bahnschrift Light" pitchFamily="34" charset="0"/>
                <a:cs typeface="Times New Roman" panose="02020603050405020304" pitchFamily="18" charset="0"/>
              </a:rPr>
              <a:t>Finally, in the student attendance management system, the outcome of all the hard work done for the attendance management system is here. It is software that helps the user to work with the attendance, fees update, course update, and messages, etc. This software reduces the amount of manual data entry and gives greater efficiency.</a:t>
            </a:r>
            <a:br>
              <a:rPr lang="en-US" sz="2000" b="0" i="0" dirty="0">
                <a:effectLst/>
                <a:latin typeface="Bahnschrift Light" pitchFamily="34" charset="0"/>
                <a:cs typeface="Times New Roman" panose="02020603050405020304" pitchFamily="18" charset="0"/>
              </a:rPr>
            </a:br>
            <a:r>
              <a:rPr lang="en-US" sz="2000" b="0" i="0" dirty="0">
                <a:effectLst/>
                <a:latin typeface="Bahnschrift Light" pitchFamily="34" charset="0"/>
                <a:cs typeface="Times New Roman" panose="02020603050405020304" pitchFamily="18" charset="0"/>
              </a:rPr>
              <a:t>The User Interface of it is very friendly and can be easily used by anyone. It also decreases the amount of time taken to write details and other modules. All the details about students, teachers, and their other tasks can only be seen by the verified users. This Attendance Management System is a solution to all the problems related to the attendance, message, fee status, courses taken by the teachers and the students, etc.</a:t>
            </a:r>
            <a:br>
              <a:rPr lang="en-US" sz="2000" b="0" i="0" dirty="0">
                <a:effectLst/>
                <a:latin typeface="Bahnschrift Light" pitchFamily="34" charset="0"/>
                <a:cs typeface="Times New Roman" panose="02020603050405020304" pitchFamily="18" charset="0"/>
              </a:rPr>
            </a:br>
            <a:r>
              <a:rPr lang="en-US" sz="2000" b="0" i="0" dirty="0">
                <a:effectLst/>
                <a:latin typeface="Bahnschrift Light" pitchFamily="34" charset="0"/>
                <a:cs typeface="Times New Roman" panose="02020603050405020304" pitchFamily="18" charset="0"/>
              </a:rPr>
              <a:t>In the end, we can say that this software is performing all the tasks accurately and is doing the work for which it is made and this system can be implemented in N number of colleges and schools.</a:t>
            </a:r>
          </a:p>
        </p:txBody>
      </p:sp>
    </p:spTree>
    <p:extLst>
      <p:ext uri="{BB962C8B-B14F-4D97-AF65-F5344CB8AC3E}">
        <p14:creationId xmlns:p14="http://schemas.microsoft.com/office/powerpoint/2010/main" xmlns="" val="389325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0"/>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endParaRPr>
          </a:p>
        </p:txBody>
      </p:sp>
      <p:sp>
        <p:nvSpPr>
          <p:cNvPr id="8" name="WordArt 3">
            <a:extLst>
              <a:ext uri="{FF2B5EF4-FFF2-40B4-BE49-F238E27FC236}">
                <a16:creationId xmlns:a16="http://schemas.microsoft.com/office/drawing/2014/main" xmlns="" id="{494661FE-F46C-4383-A9BB-EDED2CB557D6}"/>
              </a:ext>
            </a:extLst>
          </p:cNvPr>
          <p:cNvSpPr>
            <a:spLocks noChangeArrowheads="1" noChangeShapeType="1" noTextEdit="1"/>
          </p:cNvSpPr>
          <p:nvPr/>
        </p:nvSpPr>
        <p:spPr bwMode="auto">
          <a:xfrm>
            <a:off x="270455" y="1300766"/>
            <a:ext cx="11590987" cy="5267458"/>
          </a:xfrm>
          <a:prstGeom prst="rect">
            <a:avLst/>
          </a:prstGeom>
          <a:extLst>
            <a:ext uri="{AF507438-7753-43E0-B8FC-AC1667EBCBE1}">
              <a14:hiddenEffects xmlns:a14="http://schemas.microsoft.com/office/drawing/2010/main" xmlns="">
                <a:effectLst/>
              </a14:hiddenEffects>
            </a:ext>
          </a:extLst>
        </p:spPr>
        <p:txBody>
          <a:bodyPr wrap="none" fromWordArt="1">
            <a:prstTxWarp prst="textDeflate">
              <a:avLst>
                <a:gd name="adj" fmla="val 18750"/>
              </a:avLst>
            </a:prstTxWarp>
          </a:bodyPr>
          <a:lstStyle/>
          <a:p>
            <a:pPr algn="ctr" rtl="0">
              <a:buNone/>
            </a:pPr>
            <a:r>
              <a:rPr lang="en-IN" sz="3600" kern="10" spc="0" dirty="0">
                <a:ln w="9525">
                  <a:solidFill>
                    <a:srgbClr val="FFFFFF"/>
                  </a:solidFill>
                  <a:round/>
                  <a:headEnd/>
                  <a:tailEnd/>
                </a:ln>
                <a:solidFill>
                  <a:srgbClr val="C00000"/>
                </a:solidFill>
                <a:effectLst/>
                <a:latin typeface="Arial Black" panose="020B0A04020102020204" pitchFamily="34" charset="0"/>
              </a:rPr>
              <a:t>THANK YOU</a:t>
            </a:r>
            <a:endParaRPr lang="x-none" sz="3600" kern="10" spc="0" dirty="0">
              <a:ln w="9525">
                <a:solidFill>
                  <a:srgbClr val="FFFFFF"/>
                </a:solidFill>
                <a:round/>
                <a:headEnd/>
                <a:tailEnd/>
              </a:ln>
              <a:solidFill>
                <a:srgbClr val="C00000"/>
              </a:solidFill>
              <a:effectLst/>
              <a:latin typeface="Arial Black" panose="020B0A04020102020204" pitchFamily="34" charset="0"/>
            </a:endParaRPr>
          </a:p>
        </p:txBody>
      </p:sp>
    </p:spTree>
    <p:extLst>
      <p:ext uri="{BB962C8B-B14F-4D97-AF65-F5344CB8AC3E}">
        <p14:creationId xmlns:p14="http://schemas.microsoft.com/office/powerpoint/2010/main" xmlns="" val="136137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0"/>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CONTENTS</a:t>
            </a:r>
            <a:endParaRPr lang="x-none"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endParaRPr>
          </a:p>
        </p:txBody>
      </p:sp>
      <p:sp>
        <p:nvSpPr>
          <p:cNvPr id="7" name="Title 6">
            <a:extLst>
              <a:ext uri="{FF2B5EF4-FFF2-40B4-BE49-F238E27FC236}">
                <a16:creationId xmlns:a16="http://schemas.microsoft.com/office/drawing/2014/main" xmlns="" id="{96C143FF-87B9-4120-A1AC-DC23BE25FF4D}"/>
              </a:ext>
            </a:extLst>
          </p:cNvPr>
          <p:cNvSpPr>
            <a:spLocks noGrp="1"/>
          </p:cNvSpPr>
          <p:nvPr>
            <p:ph type="title"/>
          </p:nvPr>
        </p:nvSpPr>
        <p:spPr>
          <a:xfrm>
            <a:off x="838200" y="1545464"/>
            <a:ext cx="10515600" cy="4881093"/>
          </a:xfrm>
        </p:spPr>
        <p:txBody>
          <a:bodyPr anchor="t">
            <a:normAutofit fontScale="90000"/>
          </a:bodyPr>
          <a:lstStyle/>
          <a:p>
            <a:r>
              <a:rPr lang="en-IN" sz="2700" dirty="0">
                <a:latin typeface="Times New Roman" panose="02020603050405020304" pitchFamily="18" charset="0"/>
                <a:cs typeface="Times New Roman" panose="02020603050405020304" pitchFamily="18" charset="0"/>
              </a:rPr>
              <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1) INTRODUCTION</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2) ABOUT STUDENT ATTENDENCE SYSTEM</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3) WHY STUDENT ATTENDENCE SYSTEM IS IMPORTANT</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4) PROBLEM IDENTIFICATION</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5) SOLUTION</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6) CONCLUSION</a:t>
            </a:r>
            <a:r>
              <a:rPr lang="x-none" sz="4400" b="1" dirty="0">
                <a:latin typeface="Times New Roman" panose="02020603050405020304" pitchFamily="18" charset="0"/>
                <a:cs typeface="Times New Roman" panose="02020603050405020304" pitchFamily="18" charset="0"/>
              </a:rPr>
              <a:t/>
            </a:r>
            <a:br>
              <a:rPr lang="x-none" sz="4400" b="1" dirty="0">
                <a:latin typeface="Times New Roman" panose="02020603050405020304" pitchFamily="18" charset="0"/>
                <a:cs typeface="Times New Roman" panose="02020603050405020304" pitchFamily="18" charset="0"/>
              </a:rPr>
            </a:br>
            <a:r>
              <a:rPr lang="x-none" sz="4400" b="1" dirty="0">
                <a:latin typeface="Times New Roman" panose="02020603050405020304" pitchFamily="18" charset="0"/>
                <a:cs typeface="Times New Roman" panose="02020603050405020304" pitchFamily="18" charset="0"/>
              </a:rPr>
              <a:t/>
            </a:r>
            <a:br>
              <a:rPr lang="x-none" sz="4400" b="1" dirty="0">
                <a:latin typeface="Times New Roman" panose="02020603050405020304" pitchFamily="18" charset="0"/>
                <a:cs typeface="Times New Roman" panose="02020603050405020304" pitchFamily="18" charset="0"/>
              </a:rPr>
            </a:br>
            <a:r>
              <a:rPr lang="x-none" sz="4400" b="1" dirty="0">
                <a:latin typeface="Times New Roman" panose="02020603050405020304" pitchFamily="18" charset="0"/>
                <a:cs typeface="Times New Roman" panose="02020603050405020304" pitchFamily="18" charset="0"/>
              </a:rPr>
              <a:t/>
            </a:r>
            <a:br>
              <a:rPr lang="x-none" sz="4400" b="1" dirty="0">
                <a:latin typeface="Times New Roman" panose="02020603050405020304" pitchFamily="18" charset="0"/>
                <a:cs typeface="Times New Roman" panose="02020603050405020304" pitchFamily="18" charset="0"/>
              </a:rPr>
            </a:br>
            <a:r>
              <a:rPr lang="x-none" sz="4400" b="1" dirty="0">
                <a:latin typeface="Times New Roman" panose="02020603050405020304" pitchFamily="18" charset="0"/>
                <a:cs typeface="Times New Roman" panose="02020603050405020304" pitchFamily="18" charset="0"/>
              </a:rPr>
              <a:t/>
            </a:r>
            <a:br>
              <a:rPr lang="x-none" sz="4400" b="1" dirty="0">
                <a:latin typeface="Times New Roman" panose="02020603050405020304" pitchFamily="18" charset="0"/>
                <a:cs typeface="Times New Roman" panose="02020603050405020304" pitchFamily="18" charset="0"/>
              </a:rPr>
            </a:br>
            <a:r>
              <a:rPr lang="x-none" sz="4400" b="1" dirty="0">
                <a:latin typeface="Times New Roman" panose="02020603050405020304" pitchFamily="18" charset="0"/>
                <a:cs typeface="Times New Roman" panose="02020603050405020304" pitchFamily="18" charset="0"/>
              </a:rPr>
              <a:t/>
            </a:r>
            <a:br>
              <a:rPr lang="x-none" sz="4400" b="1" dirty="0">
                <a:latin typeface="Times New Roman" panose="02020603050405020304" pitchFamily="18" charset="0"/>
                <a:cs typeface="Times New Roman" panose="02020603050405020304" pitchFamily="18" charset="0"/>
              </a:rPr>
            </a:br>
            <a:r>
              <a:rPr lang="x-none" sz="4400" b="1" dirty="0">
                <a:latin typeface="Times New Roman" panose="02020603050405020304" pitchFamily="18" charset="0"/>
                <a:cs typeface="Times New Roman" panose="02020603050405020304" pitchFamily="18" charset="0"/>
              </a:rPr>
              <a:t/>
            </a:r>
            <a:br>
              <a:rPr lang="x-none" sz="4400" b="1" dirty="0">
                <a:latin typeface="Times New Roman" panose="02020603050405020304" pitchFamily="18" charset="0"/>
                <a:cs typeface="Times New Roman" panose="02020603050405020304" pitchFamily="18" charset="0"/>
              </a:rPr>
            </a:br>
            <a:endParaRPr lang="x-none" dirty="0"/>
          </a:p>
        </p:txBody>
      </p:sp>
    </p:spTree>
    <p:extLst>
      <p:ext uri="{BB962C8B-B14F-4D97-AF65-F5344CB8AC3E}">
        <p14:creationId xmlns:p14="http://schemas.microsoft.com/office/powerpoint/2010/main" xmlns="" val="85270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0"/>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INTRODUCTION</a:t>
            </a:r>
            <a:endParaRPr lang="x-none"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2859E072-738C-4888-9A62-444A22E8DB62}"/>
              </a:ext>
            </a:extLst>
          </p:cNvPr>
          <p:cNvSpPr>
            <a:spLocks noGrp="1"/>
          </p:cNvSpPr>
          <p:nvPr>
            <p:ph type="title"/>
          </p:nvPr>
        </p:nvSpPr>
        <p:spPr>
          <a:xfrm>
            <a:off x="500849" y="1434148"/>
            <a:ext cx="10515600" cy="4803818"/>
          </a:xfrm>
        </p:spPr>
        <p:txBody>
          <a:bodyPr>
            <a:noAutofit/>
          </a:bodyPr>
          <a:lstStyle/>
          <a:p>
            <a:pPr algn="l"/>
            <a:r>
              <a:rPr lang="en-US" sz="2000" dirty="0">
                <a:effectLst/>
                <a:latin typeface="Bahnschrift Light" pitchFamily="34" charset="0"/>
                <a:cs typeface="Times New Roman" panose="02020603050405020304" pitchFamily="18" charset="0"/>
              </a:rPr>
              <a:t>Attendance Management System is a software developed for daily student attendance in schools, colleges, and institutes. It facilitates to access the attendance information of a particular student in a particular class. The information is sorted by the operator, which will be provided by the lecturer or teacher for the particular class. This will also help in evaluating the attendance eligibility criteria of the student for exams.</a:t>
            </a:r>
            <a:br>
              <a:rPr lang="en-US" sz="2000" dirty="0">
                <a:effectLst/>
                <a:latin typeface="Bahnschrift Light" pitchFamily="34" charset="0"/>
                <a:cs typeface="Times New Roman" panose="02020603050405020304" pitchFamily="18" charset="0"/>
              </a:rPr>
            </a:br>
            <a:r>
              <a:rPr lang="en-US" sz="2000" dirty="0">
                <a:effectLst/>
                <a:latin typeface="Bahnschrift Light" pitchFamily="34" charset="0"/>
                <a:cs typeface="Times New Roman" panose="02020603050405020304" pitchFamily="18" charset="0"/>
              </a:rPr>
              <a:t>As for system development and implementation is concerned, it should help teachers or lecturers in managing their student attendance systematically. The system must have a database that contains a student or student information and it must help the lecturer or teacher to manipulate data, update the database, alert the manager as and when needed. </a:t>
            </a:r>
            <a:r>
              <a:rPr lang="en-US" sz="2000" dirty="0">
                <a:solidFill>
                  <a:srgbClr val="000000"/>
                </a:solidFill>
                <a:effectLst/>
                <a:latin typeface="Bahnschrift Light" pitchFamily="34" charset="0"/>
                <a:cs typeface="Times New Roman" panose="02020603050405020304" pitchFamily="18" charset="0"/>
              </a:rPr>
              <a:t>The developed system considers as an </a:t>
            </a:r>
            <a:br>
              <a:rPr lang="en-US" sz="2000" dirty="0">
                <a:solidFill>
                  <a:srgbClr val="000000"/>
                </a:solidFill>
                <a:effectLst/>
                <a:latin typeface="Bahnschrift Light" pitchFamily="34" charset="0"/>
                <a:cs typeface="Times New Roman" panose="02020603050405020304" pitchFamily="18" charset="0"/>
              </a:rPr>
            </a:br>
            <a:r>
              <a:rPr lang="en-US" sz="2000" dirty="0">
                <a:solidFill>
                  <a:srgbClr val="000000"/>
                </a:solidFill>
                <a:effectLst/>
                <a:latin typeface="Bahnschrift Light" pitchFamily="34" charset="0"/>
                <a:cs typeface="Times New Roman" panose="02020603050405020304" pitchFamily="18" charset="0"/>
              </a:rPr>
              <a:t>alternative to the traditional one, it is easy, fast and </a:t>
            </a:r>
            <a:r>
              <a:rPr lang="en-US" sz="2000" dirty="0">
                <a:solidFill>
                  <a:srgbClr val="000000"/>
                </a:solidFill>
                <a:latin typeface="Bahnschrift Light" pitchFamily="34" charset="0"/>
                <a:cs typeface="Times New Roman" panose="02020603050405020304" pitchFamily="18" charset="0"/>
              </a:rPr>
              <a:t>r</a:t>
            </a:r>
            <a:r>
              <a:rPr lang="en-US" sz="2000" dirty="0">
                <a:solidFill>
                  <a:srgbClr val="000000"/>
                </a:solidFill>
                <a:effectLst/>
                <a:latin typeface="Bahnschrift Light" pitchFamily="34" charset="0"/>
                <a:cs typeface="Times New Roman" panose="02020603050405020304" pitchFamily="18" charset="0"/>
              </a:rPr>
              <a:t>eliable than the traditional one, especially after the development of information technology and its usage by educational institutions. Therefore, the design of student attendance system has a significant reality meaning. </a:t>
            </a:r>
            <a:br>
              <a:rPr lang="en-US" sz="2000" dirty="0">
                <a:solidFill>
                  <a:srgbClr val="000000"/>
                </a:solidFill>
                <a:effectLst/>
                <a:latin typeface="Bahnschrift Light" pitchFamily="34" charset="0"/>
                <a:cs typeface="Times New Roman" panose="02020603050405020304" pitchFamily="18" charset="0"/>
              </a:rPr>
            </a:br>
            <a:r>
              <a:rPr lang="en-US" sz="1800" dirty="0">
                <a:solidFill>
                  <a:srgbClr val="000000"/>
                </a:solidFill>
                <a:effectLst/>
                <a:latin typeface="Bahnschrift Light" pitchFamily="34" charset="0"/>
                <a:cs typeface="Times New Roman" panose="02020603050405020304" pitchFamily="18" charset="0"/>
              </a:rPr>
              <a:t/>
            </a:r>
            <a:br>
              <a:rPr lang="en-US" sz="1800" dirty="0">
                <a:solidFill>
                  <a:srgbClr val="000000"/>
                </a:solidFill>
                <a:effectLst/>
                <a:latin typeface="Bahnschrift Light" pitchFamily="34" charset="0"/>
                <a:cs typeface="Times New Roman" panose="02020603050405020304" pitchFamily="18" charset="0"/>
              </a:rPr>
            </a:br>
            <a:r>
              <a:rPr lang="en-US" sz="1000" dirty="0">
                <a:latin typeface="Bahnschrift Light" pitchFamily="34" charset="0"/>
              </a:rPr>
              <a:t/>
            </a:r>
            <a:br>
              <a:rPr lang="en-US" sz="1000" dirty="0">
                <a:latin typeface="Bahnschrift Light" pitchFamily="34" charset="0"/>
              </a:rPr>
            </a:br>
            <a:endParaRPr lang="en-US" sz="2000" dirty="0">
              <a:solidFill>
                <a:srgbClr val="3A3A3A"/>
              </a:solidFill>
              <a:effectLst/>
              <a:latin typeface="Bahnschrift Light" pitchFamily="34" charset="0"/>
              <a:cs typeface="Times New Roman" panose="02020603050405020304" pitchFamily="18" charset="0"/>
            </a:endParaRPr>
          </a:p>
        </p:txBody>
      </p:sp>
    </p:spTree>
    <p:extLst>
      <p:ext uri="{BB962C8B-B14F-4D97-AF65-F5344CB8AC3E}">
        <p14:creationId xmlns:p14="http://schemas.microsoft.com/office/powerpoint/2010/main" xmlns="" val="216797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xmlns="" id="{FF4A852C-B148-4AAE-AB6D-CC8B81300723}"/>
              </a:ext>
            </a:extLst>
          </p:cNvPr>
          <p:cNvSpPr>
            <a:spLocks noGrp="1"/>
          </p:cNvSpPr>
          <p:nvPr>
            <p:ph type="title"/>
          </p:nvPr>
        </p:nvSpPr>
        <p:spPr>
          <a:xfrm>
            <a:off x="0" y="1305391"/>
            <a:ext cx="12192000" cy="5262833"/>
          </a:xfrm>
        </p:spPr>
        <p:txBody>
          <a:bodyPr>
            <a:normAutofit/>
          </a:bodyPr>
          <a:lstStyle/>
          <a:p>
            <a:pPr algn="l"/>
            <a:r>
              <a:rPr lang="en-US" sz="2000" b="0" i="0" dirty="0">
                <a:effectLst/>
                <a:latin typeface="Bahnschrift Light" pitchFamily="34" charset="0"/>
                <a:cs typeface="Times New Roman" panose="02020603050405020304" pitchFamily="18" charset="0"/>
              </a:rPr>
              <a:t>Attendance is one of those administrative tasks that must be done at the start of each class. It can take up valuable time at the beginning of class and sometimes be difficult to manage. Attendance books traditionally are big grids with tiny squares that are hard to read and can be easy to make errors in. With </a:t>
            </a:r>
            <a:r>
              <a:rPr lang="en-US" sz="2000" b="0" i="0" dirty="0" err="1">
                <a:effectLst/>
                <a:latin typeface="Bahnschrift Light" pitchFamily="34" charset="0"/>
                <a:cs typeface="Times New Roman" panose="02020603050405020304" pitchFamily="18" charset="0"/>
              </a:rPr>
              <a:t>QuickSchools</a:t>
            </a:r>
            <a:r>
              <a:rPr lang="en-US" sz="2000" b="0" i="0" dirty="0">
                <a:effectLst/>
                <a:latin typeface="Bahnschrift Light" pitchFamily="34" charset="0"/>
                <a:cs typeface="Times New Roman" panose="02020603050405020304" pitchFamily="18" charset="0"/>
              </a:rPr>
              <a:t>' Online Student Information System (also known as Online School Management System), taking and managing attendance is no longer a hassle with our easy to use and robust school attendance system.</a:t>
            </a:r>
            <a:br>
              <a:rPr lang="en-US" sz="2000" b="0" i="0" dirty="0">
                <a:effectLst/>
                <a:latin typeface="Bahnschrift Light" pitchFamily="34" charset="0"/>
                <a:cs typeface="Times New Roman" panose="02020603050405020304" pitchFamily="18" charset="0"/>
              </a:rPr>
            </a:br>
            <a:r>
              <a:rPr lang="en-US" sz="2000" b="0" i="0" dirty="0">
                <a:effectLst/>
                <a:latin typeface="Bahnschrift Light" pitchFamily="34" charset="0"/>
                <a:cs typeface="Times New Roman" panose="02020603050405020304" pitchFamily="18" charset="0"/>
              </a:rPr>
              <a:t>The easy to use online student attendance system designed by </a:t>
            </a:r>
            <a:r>
              <a:rPr lang="en-US" sz="2000" b="0" i="0" dirty="0" err="1">
                <a:effectLst/>
                <a:latin typeface="Bahnschrift Light" pitchFamily="34" charset="0"/>
                <a:cs typeface="Times New Roman" panose="02020603050405020304" pitchFamily="18" charset="0"/>
              </a:rPr>
              <a:t>QuickSchools</a:t>
            </a:r>
            <a:r>
              <a:rPr lang="en-US" sz="2000" b="0" i="0" dirty="0">
                <a:effectLst/>
                <a:latin typeface="Bahnschrift Light" pitchFamily="34" charset="0"/>
                <a:cs typeface="Times New Roman" panose="02020603050405020304" pitchFamily="18" charset="0"/>
              </a:rPr>
              <a:t> make taking attendance quick and less prone to errors. Record a student’s attendance on the colored chart with a click of the mouse. The information pertaining to the student attendance can then be immediately shared with parents via cloud (i.e., online) to help them keep track of their students via our online school management system.</a:t>
            </a:r>
            <a:r>
              <a:rPr lang="en-US" sz="1000" b="0" i="0" dirty="0">
                <a:effectLst/>
                <a:latin typeface="Bahnschrift Light" pitchFamily="34" charset="0"/>
              </a:rPr>
              <a:t> </a:t>
            </a:r>
            <a:r>
              <a:rPr lang="en-US" sz="2000" b="0" i="0" dirty="0">
                <a:effectLst/>
                <a:latin typeface="Bahnschrift Light" pitchFamily="34" charset="0"/>
                <a:cs typeface="Times New Roman" panose="02020603050405020304" pitchFamily="18" charset="0"/>
              </a:rPr>
              <a:t>With our online school management system, working with an attendance chart has never been so easy. Colorful headers; wide, shaded rows; and a clean, large font make reading your class attendance rooster easier than ever. Online attendance is more efficient for teachers, too. Simply click a button to indicate a student’s presence or absence. No more trying to make a small mark in an even smaller square. The bright and clean pages make managing and maintaining your attendance records a breeze.</a:t>
            </a:r>
          </a:p>
        </p:txBody>
      </p:sp>
      <p:sp>
        <p:nvSpPr>
          <p:cNvPr id="7" name="Rectangle 3">
            <a:extLst>
              <a:ext uri="{FF2B5EF4-FFF2-40B4-BE49-F238E27FC236}">
                <a16:creationId xmlns:a16="http://schemas.microsoft.com/office/drawing/2014/main" xmlns="" id="{7F09240F-AE3B-40D8-BB70-DA1B2D085CCA}"/>
              </a:ext>
            </a:extLst>
          </p:cNvPr>
          <p:cNvSpPr/>
          <p:nvPr/>
        </p:nvSpPr>
        <p:spPr>
          <a:xfrm>
            <a:off x="0" y="-14067"/>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ABOUT STUDENT ATTENDENCE SYSTEM</a:t>
            </a:r>
            <a:r>
              <a:rPr lang="en-IN" sz="3200" b="1" dirty="0">
                <a:latin typeface="Times New Roman" panose="02020603050405020304" pitchFamily="18" charset="0"/>
                <a:cs typeface="Times New Roman" panose="02020603050405020304" pitchFamily="18" charset="0"/>
              </a:rPr>
              <a:t> </a:t>
            </a:r>
            <a:endParaRPr lang="x-non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333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17755"/>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WHY STUDENT ATTENDENCE SYSTEM IS IMPORTANT</a:t>
            </a:r>
            <a:endParaRPr lang="x-none"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272D7B26-E373-430B-9AA3-4C5119515F45}"/>
              </a:ext>
            </a:extLst>
          </p:cNvPr>
          <p:cNvSpPr>
            <a:spLocks noGrp="1"/>
          </p:cNvSpPr>
          <p:nvPr>
            <p:ph type="title"/>
          </p:nvPr>
        </p:nvSpPr>
        <p:spPr>
          <a:xfrm>
            <a:off x="838200" y="1342622"/>
            <a:ext cx="10515600" cy="5370490"/>
          </a:xfrm>
        </p:spPr>
        <p:txBody>
          <a:bodyPr anchor="t">
            <a:normAutofit/>
          </a:bodyPr>
          <a:lstStyle/>
          <a:p>
            <a:pPr algn="l"/>
            <a:r>
              <a:rPr lang="en-US" sz="2000" b="0" i="0" dirty="0">
                <a:effectLst/>
                <a:latin typeface="Bahnschrift Light" pitchFamily="34" charset="0"/>
                <a:cs typeface="Times New Roman" panose="02020603050405020304" pitchFamily="18" charset="0"/>
              </a:rPr>
              <a:t>1.Reduce paperwork and save time and money with mobile and cloud-based attendance management system.</a:t>
            </a:r>
            <a:br>
              <a:rPr lang="en-US" sz="2000" b="0" i="0" dirty="0">
                <a:effectLst/>
                <a:latin typeface="Bahnschrift Light" pitchFamily="34" charset="0"/>
                <a:cs typeface="Times New Roman" panose="02020603050405020304" pitchFamily="18" charset="0"/>
              </a:rPr>
            </a:br>
            <a:r>
              <a:rPr lang="en-US" sz="2000" b="0" i="0" dirty="0">
                <a:effectLst/>
                <a:latin typeface="Bahnschrift Light" pitchFamily="34" charset="0"/>
                <a:cs typeface="Times New Roman" panose="02020603050405020304" pitchFamily="18" charset="0"/>
              </a:rPr>
              <a:t/>
            </a:r>
            <a:br>
              <a:rPr lang="en-US" sz="2000" b="0" i="0" dirty="0">
                <a:effectLst/>
                <a:latin typeface="Bahnschrift Light" pitchFamily="34" charset="0"/>
                <a:cs typeface="Times New Roman" panose="02020603050405020304" pitchFamily="18" charset="0"/>
              </a:rPr>
            </a:br>
            <a:r>
              <a:rPr lang="en-US" sz="2000" b="0" i="0" dirty="0">
                <a:effectLst/>
                <a:latin typeface="Bahnschrift Light" pitchFamily="34" charset="0"/>
                <a:cs typeface="Times New Roman" panose="02020603050405020304" pitchFamily="18" charset="0"/>
              </a:rPr>
              <a:t>2.Eliminate duplicate data entry and errors in time and attendance entries.</a:t>
            </a:r>
            <a:br>
              <a:rPr lang="en-US" sz="2000" b="0" i="0" dirty="0">
                <a:effectLst/>
                <a:latin typeface="Bahnschrift Light" pitchFamily="34" charset="0"/>
                <a:cs typeface="Times New Roman" panose="02020603050405020304" pitchFamily="18" charset="0"/>
              </a:rPr>
            </a:br>
            <a:r>
              <a:rPr lang="en-US" sz="2000" b="0" i="0" dirty="0">
                <a:effectLst/>
                <a:latin typeface="Bahnschrift Light" pitchFamily="34" charset="0"/>
                <a:cs typeface="Times New Roman" panose="02020603050405020304" pitchFamily="18" charset="0"/>
              </a:rPr>
              <a:t/>
            </a:r>
            <a:br>
              <a:rPr lang="en-US" sz="2000" b="0" i="0" dirty="0">
                <a:effectLst/>
                <a:latin typeface="Bahnschrift Light" pitchFamily="34" charset="0"/>
                <a:cs typeface="Times New Roman" panose="02020603050405020304" pitchFamily="18" charset="0"/>
              </a:rPr>
            </a:br>
            <a:r>
              <a:rPr lang="en-US" sz="2000" b="0" i="0" dirty="0">
                <a:effectLst/>
                <a:latin typeface="Bahnschrift Light" pitchFamily="34" charset="0"/>
                <a:cs typeface="Times New Roman" panose="02020603050405020304" pitchFamily="18" charset="0"/>
              </a:rPr>
              <a:t>3.Improve visibility to track and manage student attendance &amp; absenteeism across multiple campuses.</a:t>
            </a:r>
          </a:p>
        </p:txBody>
      </p:sp>
    </p:spTree>
    <p:extLst>
      <p:ext uri="{BB962C8B-B14F-4D97-AF65-F5344CB8AC3E}">
        <p14:creationId xmlns:p14="http://schemas.microsoft.com/office/powerpoint/2010/main" xmlns="" val="126750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0"/>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PROBLEM   IDENTIFICATION</a:t>
            </a:r>
            <a:endParaRPr lang="x-none"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AA165D07-A071-49CB-85F5-6FE64FB4FDA3}"/>
              </a:ext>
            </a:extLst>
          </p:cNvPr>
          <p:cNvSpPr>
            <a:spLocks noGrp="1"/>
          </p:cNvSpPr>
          <p:nvPr>
            <p:ph type="title"/>
          </p:nvPr>
        </p:nvSpPr>
        <p:spPr>
          <a:xfrm>
            <a:off x="838200" y="1455313"/>
            <a:ext cx="10515600" cy="5112912"/>
          </a:xfrm>
        </p:spPr>
        <p:txBody>
          <a:bodyPr>
            <a:noAutofit/>
          </a:bodyPr>
          <a:lstStyle/>
          <a:p>
            <a:r>
              <a:rPr lang="en-US" sz="2000" b="0" i="0" dirty="0">
                <a:effectLst/>
                <a:latin typeface="Bahnschrift Light" pitchFamily="34" charset="0"/>
                <a:cs typeface="Times New Roman" panose="02020603050405020304" pitchFamily="18" charset="0"/>
              </a:rPr>
              <a:t>Attendance Management System is software developed for daily student attendance in schools, colleges and institutes. It facilitates to access the attendance information of a particular student in a particular class. This system will also help in evaluating attendance eligibility criteria of a student. By just a click on the mouse, the system will be able to produce the students' attendance report thus reducing the need for manual </a:t>
            </a:r>
            <a:r>
              <a:rPr lang="en-US" sz="2000" b="0" i="0" dirty="0" err="1">
                <a:effectLst/>
                <a:latin typeface="Bahnschrift Light" pitchFamily="34" charset="0"/>
                <a:cs typeface="Times New Roman" panose="02020603050405020304" pitchFamily="18" charset="0"/>
              </a:rPr>
              <a:t>labour</a:t>
            </a:r>
            <a:r>
              <a:rPr lang="en-US" sz="2000" b="0" i="0" dirty="0">
                <a:effectLst/>
                <a:latin typeface="Bahnschrift Light" pitchFamily="34" charset="0"/>
                <a:cs typeface="Times New Roman" panose="02020603050405020304" pitchFamily="18" charset="0"/>
              </a:rPr>
              <a:t> which is prone to human errors and time consuming.</a:t>
            </a:r>
            <a:br>
              <a:rPr lang="en-US" sz="2000" b="0" i="0" dirty="0">
                <a:effectLst/>
                <a:latin typeface="Bahnschrift Light" pitchFamily="34" charset="0"/>
                <a:cs typeface="Times New Roman" panose="02020603050405020304" pitchFamily="18" charset="0"/>
              </a:rPr>
            </a:br>
            <a:r>
              <a:rPr lang="en-US" sz="2000" b="0" i="0" dirty="0">
                <a:effectLst/>
                <a:latin typeface="Bahnschrift Light" pitchFamily="34" charset="0"/>
                <a:cs typeface="Times New Roman" panose="02020603050405020304" pitchFamily="18" charset="0"/>
              </a:rPr>
              <a:t>This application is built for automating the processing of attendance. It also enhances the speed of performing attendance task easily.</a:t>
            </a:r>
            <a:br>
              <a:rPr lang="en-US" sz="2000" b="0" i="0" dirty="0">
                <a:effectLst/>
                <a:latin typeface="Bahnschrift Light" pitchFamily="34" charset="0"/>
                <a:cs typeface="Times New Roman" panose="02020603050405020304" pitchFamily="18" charset="0"/>
              </a:rPr>
            </a:br>
            <a:r>
              <a:rPr lang="en-US" sz="2000" dirty="0">
                <a:latin typeface="Bahnschrift Light" pitchFamily="34" charset="0"/>
                <a:cs typeface="Times New Roman" panose="02020603050405020304" pitchFamily="18" charset="0"/>
              </a:rPr>
              <a:t/>
            </a:r>
            <a:br>
              <a:rPr lang="en-US" sz="2000" dirty="0">
                <a:latin typeface="Bahnschrift Light" pitchFamily="34" charset="0"/>
                <a:cs typeface="Times New Roman" panose="02020603050405020304" pitchFamily="18" charset="0"/>
              </a:rPr>
            </a:br>
            <a:r>
              <a:rPr lang="en-US" sz="2000" b="0" i="0" dirty="0">
                <a:effectLst/>
                <a:latin typeface="Bahnschrift Light" pitchFamily="34" charset="0"/>
                <a:cs typeface="Times New Roman" panose="02020603050405020304" pitchFamily="18" charset="0"/>
              </a:rPr>
              <a:t>The student can only view the attendance record on weekly, monthly, and whole semester basis. The staff can view as well as modify the attendance record. Printing facility for attendance record is available for both students and staff.</a:t>
            </a:r>
            <a:endParaRPr lang="x-none" sz="2000" dirty="0">
              <a:latin typeface="Bahnschrift Light" pitchFamily="34" charset="0"/>
              <a:cs typeface="Times New Roman" panose="02020603050405020304" pitchFamily="18" charset="0"/>
            </a:endParaRPr>
          </a:p>
        </p:txBody>
      </p:sp>
    </p:spTree>
    <p:extLst>
      <p:ext uri="{BB962C8B-B14F-4D97-AF65-F5344CB8AC3E}">
        <p14:creationId xmlns:p14="http://schemas.microsoft.com/office/powerpoint/2010/main" xmlns="" val="254570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0"/>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SOLUTION</a:t>
            </a:r>
            <a:endParaRPr lang="x-none"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00D442C0-6CF4-44AB-8E1A-7ADAB7DDD89F}"/>
              </a:ext>
            </a:extLst>
          </p:cNvPr>
          <p:cNvPicPr>
            <a:picLocks noChangeAspect="1"/>
          </p:cNvPicPr>
          <p:nvPr/>
        </p:nvPicPr>
        <p:blipFill>
          <a:blip r:embed="rId2"/>
          <a:stretch>
            <a:fillRect/>
          </a:stretch>
        </p:blipFill>
        <p:spPr>
          <a:xfrm>
            <a:off x="2878268" y="1655689"/>
            <a:ext cx="5991225" cy="4422121"/>
          </a:xfrm>
          <a:prstGeom prst="rect">
            <a:avLst/>
          </a:prstGeom>
        </p:spPr>
      </p:pic>
    </p:spTree>
    <p:extLst>
      <p:ext uri="{BB962C8B-B14F-4D97-AF65-F5344CB8AC3E}">
        <p14:creationId xmlns:p14="http://schemas.microsoft.com/office/powerpoint/2010/main" xmlns="" val="367543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0"/>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What We Use</a:t>
            </a:r>
            <a:endParaRPr lang="x-none"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85F7429F-F928-44F9-9BD7-59EAF0CD260A}"/>
              </a:ext>
            </a:extLst>
          </p:cNvPr>
          <p:cNvSpPr>
            <a:spLocks noGrp="1"/>
          </p:cNvSpPr>
          <p:nvPr>
            <p:ph type="title"/>
          </p:nvPr>
        </p:nvSpPr>
        <p:spPr>
          <a:xfrm>
            <a:off x="760563" y="1399301"/>
            <a:ext cx="10515600" cy="5125791"/>
          </a:xfrm>
        </p:spPr>
        <p:txBody>
          <a:bodyPr>
            <a:normAutofit fontScale="90000"/>
          </a:bodyPr>
          <a:lstStyle/>
          <a:p>
            <a:r>
              <a:rPr lang="en-US" sz="2400" dirty="0">
                <a:latin typeface="Times New Roman" panose="02020603050405020304" pitchFamily="18" charset="0"/>
                <a:cs typeface="Times New Roman" panose="02020603050405020304" pitchFamily="18" charset="0"/>
              </a:rPr>
              <a:t>1. HTML</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0" i="0" dirty="0">
                <a:solidFill>
                  <a:srgbClr val="222222"/>
                </a:solidFill>
                <a:effectLst/>
                <a:latin typeface="Bahnschrift Light" pitchFamily="34" charset="0"/>
                <a:cs typeface="Times New Roman" panose="02020603050405020304" pitchFamily="18" charset="0"/>
              </a:rPr>
              <a:t>The </a:t>
            </a:r>
            <a:r>
              <a:rPr lang="en-US" sz="2400" b="0" i="0" dirty="0" err="1">
                <a:solidFill>
                  <a:srgbClr val="222222"/>
                </a:solidFill>
                <a:effectLst/>
                <a:latin typeface="Bahnschrift Light" pitchFamily="34" charset="0"/>
                <a:cs typeface="Times New Roman" panose="02020603050405020304" pitchFamily="18" charset="0"/>
              </a:rPr>
              <a:t>HyperText</a:t>
            </a:r>
            <a:r>
              <a:rPr lang="en-US" sz="2400" b="0" i="0" dirty="0">
                <a:solidFill>
                  <a:srgbClr val="222222"/>
                </a:solidFill>
                <a:effectLst/>
                <a:latin typeface="Bahnschrift Light" pitchFamily="34" charset="0"/>
                <a:cs typeface="Times New Roman" panose="02020603050405020304" pitchFamily="18" charset="0"/>
              </a:rPr>
              <a:t> Markup Language, or HTML is the standard markup language for documents designed to be displayed in a web browser. It can be assisted by technologies such as Cascading Style Sheets and scripting languages such as JavaScript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CSS</a:t>
            </a:r>
            <a:br>
              <a:rPr lang="en-US" sz="2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b="0" i="0" dirty="0">
                <a:solidFill>
                  <a:srgbClr val="222222"/>
                </a:solidFill>
                <a:effectLst/>
                <a:latin typeface="Bahnschrift Light" pitchFamily="34" charset="0"/>
                <a:cs typeface="Times New Roman" panose="02020603050405020304" pitchFamily="18" charset="0"/>
              </a:rPr>
              <a:t>Cascading Style Sheets is a style sheet language used for describing the presentation of a document written in a markup language such as HTML. CSS is a cornerstone technology of the World Wide Web, alongside HTML and JavaScript. CSS is designed to enable the separation of presentation and content, including layout, colors, and fonts.</a:t>
            </a:r>
            <a:r>
              <a:rPr lang="en-US" sz="2400" dirty="0">
                <a:latin typeface="Bahnschrift Light" pitchFamily="34" charset="0"/>
                <a:cs typeface="Times New Roman" panose="02020603050405020304" pitchFamily="18" charset="0"/>
              </a:rPr>
              <a:t/>
            </a:r>
            <a:br>
              <a:rPr lang="en-US" sz="2400" dirty="0">
                <a:latin typeface="Bahnschrift Light" pitchFamily="34"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5134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589C175-9DE6-4C35-B0E9-46D46EFCB62C}"/>
              </a:ext>
            </a:extLst>
          </p:cNvPr>
          <p:cNvSpPr/>
          <p:nvPr/>
        </p:nvSpPr>
        <p:spPr>
          <a:xfrm>
            <a:off x="0" y="-14067"/>
            <a:ext cx="12192000" cy="13007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 </a:t>
            </a:r>
            <a:endParaRPr lang="x-none"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17AC8EA4-F105-4B7C-9CC7-64100C0371D0}"/>
              </a:ext>
            </a:extLst>
          </p:cNvPr>
          <p:cNvSpPr/>
          <p:nvPr/>
        </p:nvSpPr>
        <p:spPr>
          <a:xfrm>
            <a:off x="0" y="6568225"/>
            <a:ext cx="12192000" cy="2897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rgbClr val="FF000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85F7429F-F928-44F9-9BD7-59EAF0CD260A}"/>
              </a:ext>
            </a:extLst>
          </p:cNvPr>
          <p:cNvSpPr>
            <a:spLocks noGrp="1"/>
          </p:cNvSpPr>
          <p:nvPr>
            <p:ph type="title"/>
          </p:nvPr>
        </p:nvSpPr>
        <p:spPr>
          <a:xfrm>
            <a:off x="926977" y="1661188"/>
            <a:ext cx="10515600" cy="4748578"/>
          </a:xfrm>
        </p:spPr>
        <p:txBody>
          <a:bodyPr anchor="b">
            <a:normAutofit fontScale="90000"/>
          </a:bodyPr>
          <a:lstStyle/>
          <a:p>
            <a:pPr algn="l" fontAlgn="base"/>
            <a:r>
              <a:rPr lang="en-US" sz="3200" dirty="0">
                <a:latin typeface="Times New Roman" panose="02020603050405020304" pitchFamily="18" charset="0"/>
                <a:cs typeface="Times New Roman" panose="02020603050405020304" pitchFamily="18" charset="0"/>
              </a:rPr>
              <a:t>3.</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PHP</a:t>
            </a:r>
            <a:br>
              <a:rPr lang="en-US" sz="3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3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3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dirty="0">
                <a:latin typeface="Bahnschrift Light" pitchFamily="34" charset="0"/>
                <a:cs typeface="Times New Roman" panose="02020603050405020304" pitchFamily="18" charset="0"/>
              </a:rPr>
              <a:t>PHP</a:t>
            </a:r>
            <a:r>
              <a:rPr lang="en-US" sz="2200" b="0" i="0" dirty="0">
                <a:effectLst/>
                <a:latin typeface="Bahnschrift Light" pitchFamily="34" charset="0"/>
                <a:cs typeface="Times New Roman" panose="02020603050405020304" pitchFamily="18" charset="0"/>
              </a:rPr>
              <a:t> is a programming language used to script websites that are dynamic and interactive. You'll find it in various types of web applications, from e-commerce websites to CRM systems like HubSpot and Salesforce.</a:t>
            </a:r>
            <a:br>
              <a:rPr lang="en-US" sz="2200" b="0" i="0" dirty="0">
                <a:effectLst/>
                <a:latin typeface="Bahnschrift Light" pitchFamily="34" charset="0"/>
                <a:cs typeface="Times New Roman" panose="02020603050405020304" pitchFamily="18" charset="0"/>
              </a:rPr>
            </a:br>
            <a:r>
              <a:rPr lang="en-US" sz="2200" b="0" i="0" dirty="0">
                <a:effectLst/>
                <a:latin typeface="Bahnschrift Light" pitchFamily="34" charset="0"/>
                <a:cs typeface="Times New Roman" panose="02020603050405020304" pitchFamily="18" charset="0"/>
              </a:rPr>
              <a:t>The term PHP stands for PHP Hypertext Preprocessor. Originally, the "PHP" within the acronym stood for Personal Home Page. But, as the language evolved and caught on, it ended up being used for more than just personal home pages. So, that acronym, in turn, became just the "P" within </a:t>
            </a:r>
            <a:r>
              <a:rPr lang="en-US" sz="2200" b="0" i="0" dirty="0">
                <a:effectLst/>
                <a:latin typeface="Times New Roman" panose="02020603050405020304" pitchFamily="18" charset="0"/>
                <a:cs typeface="Times New Roman" panose="02020603050405020304" pitchFamily="18" charset="0"/>
              </a:rPr>
              <a:t>PHP.</a:t>
            </a:r>
            <a:r>
              <a:rPr lang="en-US" sz="2200" b="0" i="0" dirty="0">
                <a:solidFill>
                  <a:srgbClr val="3C484E"/>
                </a:solidFill>
                <a:effectLst/>
                <a:latin typeface="Times New Roman" panose="02020603050405020304" pitchFamily="18" charset="0"/>
                <a:cs typeface="Times New Roman" panose="02020603050405020304" pitchFamily="18" charset="0"/>
              </a:rPr>
              <a:t/>
            </a:r>
            <a:br>
              <a:rPr lang="en-US" sz="2200" b="0" i="0" dirty="0">
                <a:solidFill>
                  <a:srgbClr val="3C484E"/>
                </a:solidFill>
                <a:effectLst/>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x-non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597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392</Words>
  <Application>Microsoft Office PowerPoint</Application>
  <PresentationFormat>Custom</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 1) INTRODUCTION  2) ABOUT STUDENT ATTENDENCE SYSTEM  3) WHY STUDENT ATTENDENCE SYSTEM IS IMPORTANT  4) PROBLEM IDENTIFICATION  5) SOLUTION  6) CONCLUSION      </vt:lpstr>
      <vt:lpstr>Attendance Management System is a software developed for daily student attendance in schools, colleges, and institutes. It facilitates to access the attendance information of a particular student in a particular class. The information is sorted by the operator, which will be provided by the lecturer or teacher for the particular class. This will also help in evaluating the attendance eligibility criteria of the student for exams. As for system development and implementation is concerned, it should help teachers or lecturers in managing their student attendance systematically. The system must have a database that contains a student or student information and it must help the lecturer or teacher to manipulate data, update the database, alert the manager as and when needed. The developed system considers as an  alternative to the traditional one, it is easy, fast and reliable than the traditional one, especially after the development of information technology and its usage by educational institutions. Therefore, the design of student attendance system has a significant reality meaning.    </vt:lpstr>
      <vt:lpstr>Attendance is one of those administrative tasks that must be done at the start of each class. It can take up valuable time at the beginning of class and sometimes be difficult to manage. Attendance books traditionally are big grids with tiny squares that are hard to read and can be easy to make errors in. With QuickSchools' Online Student Information System (also known as Online School Management System), taking and managing attendance is no longer a hassle with our easy to use and robust school attendance system. The easy to use online student attendance system designed by QuickSchools make taking attendance quick and less prone to errors. Record a student’s attendance on the colored chart with a click of the mouse. The information pertaining to the student attendance can then be immediately shared with parents via cloud (i.e., online) to help them keep track of their students via our online school management system. With our online school management system, working with an attendance chart has never been so easy. Colorful headers; wide, shaded rows; and a clean, large font make reading your class attendance rooster easier than ever. Online attendance is more efficient for teachers, too. Simply click a button to indicate a student’s presence or absence. No more trying to make a small mark in an even smaller square. The bright and clean pages make managing and maintaining your attendance records a breeze.</vt:lpstr>
      <vt:lpstr>1.Reduce paperwork and save time and money with mobile and cloud-based attendance management system.  2.Eliminate duplicate data entry and errors in time and attendance entries.  3.Improve visibility to track and manage student attendance &amp; absenteeism across multiple campuses.</vt:lpstr>
      <vt:lpstr>Attendance Management System is software developed for daily student attendance in schools, colleges and institutes. It facilitates to access the attendance information of a particular student in a particular class. This system will also help in evaluating attendance eligibility criteria of a student. By just a click on the mouse, the system will be able to produce the students' attendance report thus reducing the need for manual labour which is prone to human errors and time consuming. This application is built for automating the processing of attendance. It also enhances the speed of performing attendance task easily.  The student can only view the attendance record on weekly, monthly, and whole semester basis. The staff can view as well as modify the attendance record. Printing facility for attendance record is available for both students and staff.</vt:lpstr>
      <vt:lpstr>Slide 7</vt:lpstr>
      <vt:lpstr>1. HTML   The HyperText Markup Language, or HTML is the standard markup language for documents designed to be displayed in a web browser. It can be assisted by technologies such as Cascading Style Sheets and scripting languages such as JavaScript    2. CSS  Cascading Style Sheets is a style sheet language used for describing the presentation of a document written in a markup language such as HTML. CSS is a cornerstone technology of the World Wide Web, alongside HTML and JavaScript. CSS is designed to enable the separation of presentation and content, including layout, colors, and fonts.  </vt:lpstr>
      <vt:lpstr>3.PHP   PHP is a programming language used to script websites that are dynamic and interactive. You'll find it in various types of web applications, from e-commerce websites to CRM systems like HubSpot and Salesforce. The term PHP stands for PHP Hypertext Preprocessor. Originally, the "PHP" within the acronym stood for Personal Home Page. But, as the language evolved and caught on, it ended up being used for more than just personal home pages. So, that acronym, in turn, became just the "P" within PHP.     </vt:lpstr>
      <vt:lpstr>Finally, in the student attendance management system, the outcome of all the hard work done for the attendance management system is here. It is software that helps the user to work with the attendance, fees update, course update, and messages, etc. This software reduces the amount of manual data entry and gives greater efficiency. The User Interface of it is very friendly and can be easily used by anyone. It also decreases the amount of time taken to write details and other modules. All the details about students, teachers, and their other tasks can only be seen by the verified users. This Attendance Management System is a solution to all the problems related to the attendance, message, fee status, courses taken by the teachers and the students, etc. In the end, we can say that this software is performing all the tasks accurately and is doing the work for which it is made and this system can be implemented in N number of colleges and schools.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Sharma</dc:creator>
  <cp:lastModifiedBy>asus</cp:lastModifiedBy>
  <cp:revision>29</cp:revision>
  <dcterms:created xsi:type="dcterms:W3CDTF">2021-10-10T15:53:07Z</dcterms:created>
  <dcterms:modified xsi:type="dcterms:W3CDTF">2022-02-28T04:40:42Z</dcterms:modified>
</cp:coreProperties>
</file>