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  <p:sldId id="267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06E89A-32CA-4A54-B38F-247C51C73E1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116DB0-E0E1-4A5B-AEF1-2175E5F45DA4}">
      <dgm:prSet phldrT="[Text]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Hadoop Common</a:t>
          </a:r>
        </a:p>
      </dgm:t>
    </dgm:pt>
    <dgm:pt modelId="{69AFA98B-47B1-46DE-92FA-6F31B9EC1E2A}" type="parTrans" cxnId="{ABFD704A-8C8F-412C-A863-FC9A44240C80}">
      <dgm:prSet/>
      <dgm:spPr/>
      <dgm:t>
        <a:bodyPr/>
        <a:lstStyle/>
        <a:p>
          <a:endParaRPr lang="en-US"/>
        </a:p>
      </dgm:t>
    </dgm:pt>
    <dgm:pt modelId="{281CB081-6C7E-4D97-9028-D3D8424BCE47}" type="sibTrans" cxnId="{ABFD704A-8C8F-412C-A863-FC9A44240C80}">
      <dgm:prSet/>
      <dgm:spPr/>
      <dgm:t>
        <a:bodyPr/>
        <a:lstStyle/>
        <a:p>
          <a:endParaRPr lang="en-US"/>
        </a:p>
      </dgm:t>
    </dgm:pt>
    <dgm:pt modelId="{A349EA2A-CD2A-418F-ACFD-40CE4037EFFC}">
      <dgm:prSet phldrT="[Text]"/>
      <dgm:spPr/>
      <dgm:t>
        <a:bodyPr/>
        <a:lstStyle/>
        <a:p>
          <a:r>
            <a:rPr lang="en-US" dirty="0"/>
            <a:t>Contains  Java Libraries and utilities used by other modules</a:t>
          </a:r>
        </a:p>
      </dgm:t>
    </dgm:pt>
    <dgm:pt modelId="{14F97902-8348-4EC5-ADC5-68FF88B5578B}" type="parTrans" cxnId="{97D913B6-1231-4294-906D-685DFD98699D}">
      <dgm:prSet/>
      <dgm:spPr/>
      <dgm:t>
        <a:bodyPr/>
        <a:lstStyle/>
        <a:p>
          <a:endParaRPr lang="en-US"/>
        </a:p>
      </dgm:t>
    </dgm:pt>
    <dgm:pt modelId="{9CA11288-440E-4FA2-A6BE-72215BAB64D6}" type="sibTrans" cxnId="{97D913B6-1231-4294-906D-685DFD98699D}">
      <dgm:prSet/>
      <dgm:spPr/>
      <dgm:t>
        <a:bodyPr/>
        <a:lstStyle/>
        <a:p>
          <a:endParaRPr lang="en-US"/>
        </a:p>
      </dgm:t>
    </dgm:pt>
    <dgm:pt modelId="{C90F8D27-AC8B-4584-AD9A-759F3196600A}">
      <dgm:prSet phldrT="[Text]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HDFS</a:t>
          </a:r>
        </a:p>
      </dgm:t>
    </dgm:pt>
    <dgm:pt modelId="{FFC2B20B-F2A6-4BAC-9EFF-DAB95700FA27}" type="parTrans" cxnId="{548D41FD-99BB-4A7D-8CE8-FEA982B2F5F0}">
      <dgm:prSet/>
      <dgm:spPr/>
      <dgm:t>
        <a:bodyPr/>
        <a:lstStyle/>
        <a:p>
          <a:endParaRPr lang="en-US"/>
        </a:p>
      </dgm:t>
    </dgm:pt>
    <dgm:pt modelId="{6ABCB1C7-A433-498A-A730-1303504E1AD7}" type="sibTrans" cxnId="{548D41FD-99BB-4A7D-8CE8-FEA982B2F5F0}">
      <dgm:prSet/>
      <dgm:spPr/>
      <dgm:t>
        <a:bodyPr/>
        <a:lstStyle/>
        <a:p>
          <a:endParaRPr lang="en-US"/>
        </a:p>
      </dgm:t>
    </dgm:pt>
    <dgm:pt modelId="{8B7BBF7C-F99F-4C8A-889A-401F273FCA66}">
      <dgm:prSet phldrT="[Text]"/>
      <dgm:spPr/>
      <dgm:t>
        <a:bodyPr/>
        <a:lstStyle/>
        <a:p>
          <a:r>
            <a:rPr lang="en-US" dirty="0"/>
            <a:t>Hadoop Distributed File System</a:t>
          </a:r>
        </a:p>
      </dgm:t>
    </dgm:pt>
    <dgm:pt modelId="{F479B675-B8A6-438F-9DCE-DF9306076CC8}" type="parTrans" cxnId="{47B618D7-EF3A-4510-B83B-EC61A9025B35}">
      <dgm:prSet/>
      <dgm:spPr/>
      <dgm:t>
        <a:bodyPr/>
        <a:lstStyle/>
        <a:p>
          <a:endParaRPr lang="en-US"/>
        </a:p>
      </dgm:t>
    </dgm:pt>
    <dgm:pt modelId="{6504F211-F642-49A8-9FC8-443665D1D5D1}" type="sibTrans" cxnId="{47B618D7-EF3A-4510-B83B-EC61A9025B35}">
      <dgm:prSet/>
      <dgm:spPr/>
      <dgm:t>
        <a:bodyPr/>
        <a:lstStyle/>
        <a:p>
          <a:endParaRPr lang="en-US"/>
        </a:p>
      </dgm:t>
    </dgm:pt>
    <dgm:pt modelId="{D0258C0A-3B8F-4C44-8C19-EFB0CE0442B0}">
      <dgm:prSet phldrT="[Text]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Hadoop YARN</a:t>
          </a:r>
        </a:p>
      </dgm:t>
    </dgm:pt>
    <dgm:pt modelId="{2846E75B-D218-4A16-B1F8-E81A9D62E335}" type="parTrans" cxnId="{5E2C344A-CB14-4359-AFAD-BA74D9C46530}">
      <dgm:prSet/>
      <dgm:spPr/>
      <dgm:t>
        <a:bodyPr/>
        <a:lstStyle/>
        <a:p>
          <a:endParaRPr lang="en-US"/>
        </a:p>
      </dgm:t>
    </dgm:pt>
    <dgm:pt modelId="{D75635C6-DCC6-4AB3-90E5-2446DD64B800}" type="sibTrans" cxnId="{5E2C344A-CB14-4359-AFAD-BA74D9C46530}">
      <dgm:prSet/>
      <dgm:spPr/>
      <dgm:t>
        <a:bodyPr/>
        <a:lstStyle/>
        <a:p>
          <a:endParaRPr lang="en-US"/>
        </a:p>
      </dgm:t>
    </dgm:pt>
    <dgm:pt modelId="{52768E26-43A4-485B-BB14-35C7C3611AFE}">
      <dgm:prSet phldrT="[Text]"/>
      <dgm:spPr/>
      <dgm:t>
        <a:bodyPr/>
        <a:lstStyle/>
        <a:p>
          <a:r>
            <a:rPr lang="en-US" dirty="0"/>
            <a:t>Yet Another Resource Negotiator</a:t>
          </a:r>
        </a:p>
      </dgm:t>
    </dgm:pt>
    <dgm:pt modelId="{9B0BFB7D-43A4-4D19-9FDD-D525853DC62E}" type="parTrans" cxnId="{7965B62D-CE9D-4745-8241-223B29C29CEE}">
      <dgm:prSet/>
      <dgm:spPr/>
      <dgm:t>
        <a:bodyPr/>
        <a:lstStyle/>
        <a:p>
          <a:endParaRPr lang="en-US"/>
        </a:p>
      </dgm:t>
    </dgm:pt>
    <dgm:pt modelId="{D454B627-EE18-4C4D-B2D9-80A3B383B438}" type="sibTrans" cxnId="{7965B62D-CE9D-4745-8241-223B29C29CEE}">
      <dgm:prSet/>
      <dgm:spPr/>
      <dgm:t>
        <a:bodyPr/>
        <a:lstStyle/>
        <a:p>
          <a:endParaRPr lang="en-US"/>
        </a:p>
      </dgm:t>
    </dgm:pt>
    <dgm:pt modelId="{64574D07-BF79-47BE-B4ED-97BC4BBA3DC7}">
      <dgm:prSet phldrT="[Text]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Hadoop MapReduce</a:t>
          </a:r>
        </a:p>
      </dgm:t>
    </dgm:pt>
    <dgm:pt modelId="{48F1E327-C254-418B-A83D-8D77B6F453C9}" type="parTrans" cxnId="{7227B989-3F97-4B3B-A2C4-449370786533}">
      <dgm:prSet/>
      <dgm:spPr/>
      <dgm:t>
        <a:bodyPr/>
        <a:lstStyle/>
        <a:p>
          <a:endParaRPr lang="en-US"/>
        </a:p>
      </dgm:t>
    </dgm:pt>
    <dgm:pt modelId="{AFC3E2BD-BD38-48DD-AE2C-AED9E650A216}" type="sibTrans" cxnId="{7227B989-3F97-4B3B-A2C4-449370786533}">
      <dgm:prSet/>
      <dgm:spPr/>
      <dgm:t>
        <a:bodyPr/>
        <a:lstStyle/>
        <a:p>
          <a:endParaRPr lang="en-US"/>
        </a:p>
      </dgm:t>
    </dgm:pt>
    <dgm:pt modelId="{836C2B49-D2D6-4BD3-8121-90D03140A5F9}">
      <dgm:prSet phldrT="[Text]"/>
      <dgm:spPr/>
      <dgm:t>
        <a:bodyPr/>
        <a:lstStyle/>
        <a:p>
          <a:r>
            <a:rPr lang="en-US" dirty="0"/>
            <a:t>A YARN based programming model for processing large sets.</a:t>
          </a:r>
        </a:p>
      </dgm:t>
    </dgm:pt>
    <dgm:pt modelId="{FBAFE935-0D98-4E98-A46E-C60E40A12C39}" type="parTrans" cxnId="{CC018863-B741-48FD-885C-23ACF4462346}">
      <dgm:prSet/>
      <dgm:spPr/>
      <dgm:t>
        <a:bodyPr/>
        <a:lstStyle/>
        <a:p>
          <a:endParaRPr lang="en-US"/>
        </a:p>
      </dgm:t>
    </dgm:pt>
    <dgm:pt modelId="{F76FCE88-8CF0-4B20-94BA-4B7247D48651}" type="sibTrans" cxnId="{CC018863-B741-48FD-885C-23ACF4462346}">
      <dgm:prSet/>
      <dgm:spPr/>
      <dgm:t>
        <a:bodyPr/>
        <a:lstStyle/>
        <a:p>
          <a:endParaRPr lang="en-US"/>
        </a:p>
      </dgm:t>
    </dgm:pt>
    <dgm:pt modelId="{3A6354F8-2B5E-469E-A1D1-1783243FAB63}" type="pres">
      <dgm:prSet presAssocID="{C106E89A-32CA-4A54-B38F-247C51C73E1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10CB24-B566-4696-8F38-E4034032F1F1}" type="pres">
      <dgm:prSet presAssocID="{12116DB0-E0E1-4A5B-AEF1-2175E5F45DA4}" presName="linNode" presStyleCnt="0"/>
      <dgm:spPr/>
    </dgm:pt>
    <dgm:pt modelId="{E8F5BE23-4549-4B32-87D4-8E287827B347}" type="pres">
      <dgm:prSet presAssocID="{12116DB0-E0E1-4A5B-AEF1-2175E5F45DA4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BC2483-0556-4B4C-917B-2C27B4686336}" type="pres">
      <dgm:prSet presAssocID="{12116DB0-E0E1-4A5B-AEF1-2175E5F45DA4}" presName="descendantText" presStyleLbl="alignAccFollowNode1" presStyleIdx="0" presStyleCnt="4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49DE76-E488-4766-AF9F-1D2A55316C85}" type="pres">
      <dgm:prSet presAssocID="{281CB081-6C7E-4D97-9028-D3D8424BCE47}" presName="sp" presStyleCnt="0"/>
      <dgm:spPr/>
    </dgm:pt>
    <dgm:pt modelId="{964761B7-591A-4F11-8527-A570C1AB5D57}" type="pres">
      <dgm:prSet presAssocID="{C90F8D27-AC8B-4584-AD9A-759F3196600A}" presName="linNode" presStyleCnt="0"/>
      <dgm:spPr/>
    </dgm:pt>
    <dgm:pt modelId="{6E92EC51-7096-4AA7-9CE0-3704595FDE88}" type="pres">
      <dgm:prSet presAssocID="{C90F8D27-AC8B-4584-AD9A-759F3196600A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C733F-8FD2-4FE9-BE58-1234E64C33F2}" type="pres">
      <dgm:prSet presAssocID="{C90F8D27-AC8B-4584-AD9A-759F3196600A}" presName="descendantText" presStyleLbl="alignAccFollowNode1" presStyleIdx="1" presStyleCnt="4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971DFD-0A25-4D05-BDA3-CC8DE31F52AD}" type="pres">
      <dgm:prSet presAssocID="{6ABCB1C7-A433-498A-A730-1303504E1AD7}" presName="sp" presStyleCnt="0"/>
      <dgm:spPr/>
    </dgm:pt>
    <dgm:pt modelId="{59D09330-5D5B-4DE8-979F-C1676AEA54BB}" type="pres">
      <dgm:prSet presAssocID="{D0258C0A-3B8F-4C44-8C19-EFB0CE0442B0}" presName="linNode" presStyleCnt="0"/>
      <dgm:spPr/>
    </dgm:pt>
    <dgm:pt modelId="{346B94E6-7F4C-44CE-80B9-7FD0FFD4B43B}" type="pres">
      <dgm:prSet presAssocID="{D0258C0A-3B8F-4C44-8C19-EFB0CE0442B0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4138BB-472F-4460-BB10-948E06DA3DF8}" type="pres">
      <dgm:prSet presAssocID="{D0258C0A-3B8F-4C44-8C19-EFB0CE0442B0}" presName="descendantText" presStyleLbl="alignAccFollowNode1" presStyleIdx="2" presStyleCnt="4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CB93DE-61B4-4794-8273-10E1E6125A2D}" type="pres">
      <dgm:prSet presAssocID="{D75635C6-DCC6-4AB3-90E5-2446DD64B800}" presName="sp" presStyleCnt="0"/>
      <dgm:spPr/>
    </dgm:pt>
    <dgm:pt modelId="{0B61B5CA-570E-4D51-B218-B7D082993D19}" type="pres">
      <dgm:prSet presAssocID="{64574D07-BF79-47BE-B4ED-97BC4BBA3DC7}" presName="linNode" presStyleCnt="0"/>
      <dgm:spPr/>
    </dgm:pt>
    <dgm:pt modelId="{6F53F66B-A55D-4F62-9BF6-9E112A70C184}" type="pres">
      <dgm:prSet presAssocID="{64574D07-BF79-47BE-B4ED-97BC4BBA3DC7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418A8A-64AD-492F-8CA3-DC5FB36B5CDF}" type="pres">
      <dgm:prSet presAssocID="{64574D07-BF79-47BE-B4ED-97BC4BBA3DC7}" presName="descendantText" presStyleLbl="alignAccFollowNode1" presStyleIdx="3" presStyleCnt="4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27B989-3F97-4B3B-A2C4-449370786533}" srcId="{C106E89A-32CA-4A54-B38F-247C51C73E18}" destId="{64574D07-BF79-47BE-B4ED-97BC4BBA3DC7}" srcOrd="3" destOrd="0" parTransId="{48F1E327-C254-418B-A83D-8D77B6F453C9}" sibTransId="{AFC3E2BD-BD38-48DD-AE2C-AED9E650A216}"/>
    <dgm:cxn modelId="{BF658795-B936-4238-B278-03FA22E5E0F8}" type="presOf" srcId="{52768E26-43A4-485B-BB14-35C7C3611AFE}" destId="{E94138BB-472F-4460-BB10-948E06DA3DF8}" srcOrd="0" destOrd="0" presId="urn:microsoft.com/office/officeart/2005/8/layout/vList5"/>
    <dgm:cxn modelId="{3FBAAA92-4F71-4587-8E09-2641E2A78210}" type="presOf" srcId="{D0258C0A-3B8F-4C44-8C19-EFB0CE0442B0}" destId="{346B94E6-7F4C-44CE-80B9-7FD0FFD4B43B}" srcOrd="0" destOrd="0" presId="urn:microsoft.com/office/officeart/2005/8/layout/vList5"/>
    <dgm:cxn modelId="{CC018863-B741-48FD-885C-23ACF4462346}" srcId="{64574D07-BF79-47BE-B4ED-97BC4BBA3DC7}" destId="{836C2B49-D2D6-4BD3-8121-90D03140A5F9}" srcOrd="0" destOrd="0" parTransId="{FBAFE935-0D98-4E98-A46E-C60E40A12C39}" sibTransId="{F76FCE88-8CF0-4B20-94BA-4B7247D48651}"/>
    <dgm:cxn modelId="{EC948845-FA13-44FD-9904-969B5C2A6F23}" type="presOf" srcId="{C90F8D27-AC8B-4584-AD9A-759F3196600A}" destId="{6E92EC51-7096-4AA7-9CE0-3704595FDE88}" srcOrd="0" destOrd="0" presId="urn:microsoft.com/office/officeart/2005/8/layout/vList5"/>
    <dgm:cxn modelId="{ABFD704A-8C8F-412C-A863-FC9A44240C80}" srcId="{C106E89A-32CA-4A54-B38F-247C51C73E18}" destId="{12116DB0-E0E1-4A5B-AEF1-2175E5F45DA4}" srcOrd="0" destOrd="0" parTransId="{69AFA98B-47B1-46DE-92FA-6F31B9EC1E2A}" sibTransId="{281CB081-6C7E-4D97-9028-D3D8424BCE47}"/>
    <dgm:cxn modelId="{0A7461D2-9FAB-4E66-88DB-DEB07EBC4042}" type="presOf" srcId="{A349EA2A-CD2A-418F-ACFD-40CE4037EFFC}" destId="{73BC2483-0556-4B4C-917B-2C27B4686336}" srcOrd="0" destOrd="0" presId="urn:microsoft.com/office/officeart/2005/8/layout/vList5"/>
    <dgm:cxn modelId="{548D41FD-99BB-4A7D-8CE8-FEA982B2F5F0}" srcId="{C106E89A-32CA-4A54-B38F-247C51C73E18}" destId="{C90F8D27-AC8B-4584-AD9A-759F3196600A}" srcOrd="1" destOrd="0" parTransId="{FFC2B20B-F2A6-4BAC-9EFF-DAB95700FA27}" sibTransId="{6ABCB1C7-A433-498A-A730-1303504E1AD7}"/>
    <dgm:cxn modelId="{1E7E61CC-A674-4736-A048-0B2FE5EDA322}" type="presOf" srcId="{12116DB0-E0E1-4A5B-AEF1-2175E5F45DA4}" destId="{E8F5BE23-4549-4B32-87D4-8E287827B347}" srcOrd="0" destOrd="0" presId="urn:microsoft.com/office/officeart/2005/8/layout/vList5"/>
    <dgm:cxn modelId="{97D913B6-1231-4294-906D-685DFD98699D}" srcId="{12116DB0-E0E1-4A5B-AEF1-2175E5F45DA4}" destId="{A349EA2A-CD2A-418F-ACFD-40CE4037EFFC}" srcOrd="0" destOrd="0" parTransId="{14F97902-8348-4EC5-ADC5-68FF88B5578B}" sibTransId="{9CA11288-440E-4FA2-A6BE-72215BAB64D6}"/>
    <dgm:cxn modelId="{7965B62D-CE9D-4745-8241-223B29C29CEE}" srcId="{D0258C0A-3B8F-4C44-8C19-EFB0CE0442B0}" destId="{52768E26-43A4-485B-BB14-35C7C3611AFE}" srcOrd="0" destOrd="0" parTransId="{9B0BFB7D-43A4-4D19-9FDD-D525853DC62E}" sibTransId="{D454B627-EE18-4C4D-B2D9-80A3B383B438}"/>
    <dgm:cxn modelId="{CC72ECFB-62FB-4E8B-9151-61312568A99A}" type="presOf" srcId="{64574D07-BF79-47BE-B4ED-97BC4BBA3DC7}" destId="{6F53F66B-A55D-4F62-9BF6-9E112A70C184}" srcOrd="0" destOrd="0" presId="urn:microsoft.com/office/officeart/2005/8/layout/vList5"/>
    <dgm:cxn modelId="{BAD9EBFD-3D55-48ED-895C-E4C5F4A89F7E}" type="presOf" srcId="{8B7BBF7C-F99F-4C8A-889A-401F273FCA66}" destId="{C75C733F-8FD2-4FE9-BE58-1234E64C33F2}" srcOrd="0" destOrd="0" presId="urn:microsoft.com/office/officeart/2005/8/layout/vList5"/>
    <dgm:cxn modelId="{47B618D7-EF3A-4510-B83B-EC61A9025B35}" srcId="{C90F8D27-AC8B-4584-AD9A-759F3196600A}" destId="{8B7BBF7C-F99F-4C8A-889A-401F273FCA66}" srcOrd="0" destOrd="0" parTransId="{F479B675-B8A6-438F-9DCE-DF9306076CC8}" sibTransId="{6504F211-F642-49A8-9FC8-443665D1D5D1}"/>
    <dgm:cxn modelId="{0E576527-1F79-4E43-92B4-40E4EB5BA404}" type="presOf" srcId="{C106E89A-32CA-4A54-B38F-247C51C73E18}" destId="{3A6354F8-2B5E-469E-A1D1-1783243FAB63}" srcOrd="0" destOrd="0" presId="urn:microsoft.com/office/officeart/2005/8/layout/vList5"/>
    <dgm:cxn modelId="{5E2C344A-CB14-4359-AFAD-BA74D9C46530}" srcId="{C106E89A-32CA-4A54-B38F-247C51C73E18}" destId="{D0258C0A-3B8F-4C44-8C19-EFB0CE0442B0}" srcOrd="2" destOrd="0" parTransId="{2846E75B-D218-4A16-B1F8-E81A9D62E335}" sibTransId="{D75635C6-DCC6-4AB3-90E5-2446DD64B800}"/>
    <dgm:cxn modelId="{385D1CD9-C725-4BA2-9B6D-12B6574E007B}" type="presOf" srcId="{836C2B49-D2D6-4BD3-8121-90D03140A5F9}" destId="{A6418A8A-64AD-492F-8CA3-DC5FB36B5CDF}" srcOrd="0" destOrd="0" presId="urn:microsoft.com/office/officeart/2005/8/layout/vList5"/>
    <dgm:cxn modelId="{59AA7C01-1732-4FFD-B2D9-4A7500619068}" type="presParOf" srcId="{3A6354F8-2B5E-469E-A1D1-1783243FAB63}" destId="{7C10CB24-B566-4696-8F38-E4034032F1F1}" srcOrd="0" destOrd="0" presId="urn:microsoft.com/office/officeart/2005/8/layout/vList5"/>
    <dgm:cxn modelId="{C3F3F336-CD9C-4323-A891-1614B457DBE2}" type="presParOf" srcId="{7C10CB24-B566-4696-8F38-E4034032F1F1}" destId="{E8F5BE23-4549-4B32-87D4-8E287827B347}" srcOrd="0" destOrd="0" presId="urn:microsoft.com/office/officeart/2005/8/layout/vList5"/>
    <dgm:cxn modelId="{7BB3F092-4E71-4B03-9C36-F616CD2F9FC1}" type="presParOf" srcId="{7C10CB24-B566-4696-8F38-E4034032F1F1}" destId="{73BC2483-0556-4B4C-917B-2C27B4686336}" srcOrd="1" destOrd="0" presId="urn:microsoft.com/office/officeart/2005/8/layout/vList5"/>
    <dgm:cxn modelId="{B217B248-501C-4509-BF48-18C2D0113FD7}" type="presParOf" srcId="{3A6354F8-2B5E-469E-A1D1-1783243FAB63}" destId="{6C49DE76-E488-4766-AF9F-1D2A55316C85}" srcOrd="1" destOrd="0" presId="urn:microsoft.com/office/officeart/2005/8/layout/vList5"/>
    <dgm:cxn modelId="{2A072D59-0667-4E6E-9896-51ADE9521101}" type="presParOf" srcId="{3A6354F8-2B5E-469E-A1D1-1783243FAB63}" destId="{964761B7-591A-4F11-8527-A570C1AB5D57}" srcOrd="2" destOrd="0" presId="urn:microsoft.com/office/officeart/2005/8/layout/vList5"/>
    <dgm:cxn modelId="{AD58B246-66AA-462C-A72C-2312F137E4E7}" type="presParOf" srcId="{964761B7-591A-4F11-8527-A570C1AB5D57}" destId="{6E92EC51-7096-4AA7-9CE0-3704595FDE88}" srcOrd="0" destOrd="0" presId="urn:microsoft.com/office/officeart/2005/8/layout/vList5"/>
    <dgm:cxn modelId="{99CA934F-5663-4664-8D61-CB3BE581AD68}" type="presParOf" srcId="{964761B7-591A-4F11-8527-A570C1AB5D57}" destId="{C75C733F-8FD2-4FE9-BE58-1234E64C33F2}" srcOrd="1" destOrd="0" presId="urn:microsoft.com/office/officeart/2005/8/layout/vList5"/>
    <dgm:cxn modelId="{B58BFE35-219F-40A5-9D8F-6CC485D033CA}" type="presParOf" srcId="{3A6354F8-2B5E-469E-A1D1-1783243FAB63}" destId="{04971DFD-0A25-4D05-BDA3-CC8DE31F52AD}" srcOrd="3" destOrd="0" presId="urn:microsoft.com/office/officeart/2005/8/layout/vList5"/>
    <dgm:cxn modelId="{D9D7AB8F-65C4-4FA9-8F47-99767EC719CE}" type="presParOf" srcId="{3A6354F8-2B5E-469E-A1D1-1783243FAB63}" destId="{59D09330-5D5B-4DE8-979F-C1676AEA54BB}" srcOrd="4" destOrd="0" presId="urn:microsoft.com/office/officeart/2005/8/layout/vList5"/>
    <dgm:cxn modelId="{A515504C-C3CA-43C1-AF52-2289C1F55978}" type="presParOf" srcId="{59D09330-5D5B-4DE8-979F-C1676AEA54BB}" destId="{346B94E6-7F4C-44CE-80B9-7FD0FFD4B43B}" srcOrd="0" destOrd="0" presId="urn:microsoft.com/office/officeart/2005/8/layout/vList5"/>
    <dgm:cxn modelId="{8FC9EF8B-664F-4E99-9D59-8F6A08F04C41}" type="presParOf" srcId="{59D09330-5D5B-4DE8-979F-C1676AEA54BB}" destId="{E94138BB-472F-4460-BB10-948E06DA3DF8}" srcOrd="1" destOrd="0" presId="urn:microsoft.com/office/officeart/2005/8/layout/vList5"/>
    <dgm:cxn modelId="{E998BA73-1B40-45CE-9B25-AA770DD1F392}" type="presParOf" srcId="{3A6354F8-2B5E-469E-A1D1-1783243FAB63}" destId="{73CB93DE-61B4-4794-8273-10E1E6125A2D}" srcOrd="5" destOrd="0" presId="urn:microsoft.com/office/officeart/2005/8/layout/vList5"/>
    <dgm:cxn modelId="{B03DECAF-597C-41A6-A79C-D9B62C544578}" type="presParOf" srcId="{3A6354F8-2B5E-469E-A1D1-1783243FAB63}" destId="{0B61B5CA-570E-4D51-B218-B7D082993D19}" srcOrd="6" destOrd="0" presId="urn:microsoft.com/office/officeart/2005/8/layout/vList5"/>
    <dgm:cxn modelId="{444884B0-E843-4B1F-959B-333DA16E0299}" type="presParOf" srcId="{0B61B5CA-570E-4D51-B218-B7D082993D19}" destId="{6F53F66B-A55D-4F62-9BF6-9E112A70C184}" srcOrd="0" destOrd="0" presId="urn:microsoft.com/office/officeart/2005/8/layout/vList5"/>
    <dgm:cxn modelId="{5250A855-3C05-4BDD-9360-2361E1DFD859}" type="presParOf" srcId="{0B61B5CA-570E-4D51-B218-B7D082993D19}" destId="{A6418A8A-64AD-492F-8CA3-DC5FB36B5CDF}" srcOrd="1" destOrd="0" presId="urn:microsoft.com/office/officeart/2005/8/layout/vList5"/>
  </dgm:cxnLst>
  <dgm:bg>
    <a:solidFill>
      <a:schemeClr val="tx1">
        <a:lumMod val="9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H1b visa data </a:t>
            </a:r>
            <a:r>
              <a:rPr lang="en-US" sz="7200" dirty="0"/>
              <a:t>analysis</a:t>
            </a:r>
            <a:endParaRPr lang="en-IN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USING HADOOP FRAMEWORK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6" name="Picture 8" descr="Image result for NII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168" y="5349876"/>
            <a:ext cx="1456697" cy="87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537791" y="5388146"/>
            <a:ext cx="242637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BY: </a:t>
            </a:r>
            <a:r>
              <a:rPr lang="en-US" alt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SACHIN CHHARIA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ID: S180020200176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877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57199" y="274638"/>
            <a:ext cx="10926417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MapReduce Overview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1805607" y="1719868"/>
            <a:ext cx="9259958" cy="42966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A method for distributing computation across multiple nodes</a:t>
            </a:r>
          </a:p>
          <a:p>
            <a:r>
              <a:rPr lang="en-US" sz="3600" dirty="0"/>
              <a:t>Each node processes the data that is stored at that node</a:t>
            </a:r>
          </a:p>
          <a:p>
            <a:r>
              <a:rPr lang="en-US" sz="3600" dirty="0"/>
              <a:t>Consists of two main phases</a:t>
            </a:r>
          </a:p>
          <a:p>
            <a:pPr marL="457200" lvl="1" indent="0">
              <a:buNone/>
            </a:pPr>
            <a:r>
              <a:rPr lang="en-US" sz="3600" dirty="0"/>
              <a:t>1.Map</a:t>
            </a:r>
          </a:p>
          <a:p>
            <a:pPr marL="457200" lvl="1" indent="0">
              <a:buNone/>
            </a:pPr>
            <a:r>
              <a:rPr lang="en-US" sz="3600" dirty="0"/>
              <a:t>2.Reduce</a:t>
            </a:r>
          </a:p>
        </p:txBody>
      </p:sp>
    </p:spTree>
    <p:extLst>
      <p:ext uri="{BB962C8B-B14F-4D97-AF65-F5344CB8AC3E}">
        <p14:creationId xmlns:p14="http://schemas.microsoft.com/office/powerpoint/2010/main" val="167218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Image result for mapredu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1457738"/>
            <a:ext cx="8971859" cy="491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266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1172818" y="367403"/>
            <a:ext cx="3001617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Mapper</a:t>
            </a: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8428383" y="376998"/>
            <a:ext cx="3001617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REDUCER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492488" y="367403"/>
            <a:ext cx="3001617" cy="9574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SORT AND SHUFFLE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904462" y="1519998"/>
            <a:ext cx="2922105" cy="388688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Reads data as key/value pairs</a:t>
            </a:r>
          </a:p>
          <a:p>
            <a:pPr lvl="1"/>
            <a:r>
              <a:rPr lang="en-US" dirty="0"/>
              <a:t>The key is often discarded</a:t>
            </a:r>
          </a:p>
          <a:p>
            <a:r>
              <a:rPr lang="en-US" dirty="0"/>
              <a:t>Outputs zero or more key/value pairs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74435" y="0"/>
            <a:ext cx="0" cy="685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169426" y="31142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772400" y="0"/>
            <a:ext cx="39757" cy="685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"/>
          <p:cNvSpPr txBox="1">
            <a:spLocks/>
          </p:cNvSpPr>
          <p:nvPr/>
        </p:nvSpPr>
        <p:spPr>
          <a:xfrm>
            <a:off x="4442791" y="1510402"/>
            <a:ext cx="3051314" cy="389648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 from the mapper is sorted by key</a:t>
            </a:r>
          </a:p>
          <a:p>
            <a:r>
              <a:rPr lang="en-US" dirty="0"/>
              <a:t>All values with the same key are guaranteed to go to the same machine</a:t>
            </a:r>
          </a:p>
          <a:p>
            <a:endParaRPr lang="en-US" dirty="0"/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7971182" y="1510402"/>
            <a:ext cx="3438939" cy="389648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 Reducer code reads the outputs generated by the different mappers as pairs and emits key value pairs.</a:t>
            </a:r>
          </a:p>
          <a:p>
            <a:r>
              <a:rPr lang="en-US" dirty="0"/>
              <a:t>The reducer outputs zero or more final key/value pair.</a:t>
            </a:r>
          </a:p>
        </p:txBody>
      </p:sp>
    </p:spTree>
    <p:extLst>
      <p:ext uri="{BB962C8B-B14F-4D97-AF65-F5344CB8AC3E}">
        <p14:creationId xmlns:p14="http://schemas.microsoft.com/office/powerpoint/2010/main" val="428060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6696" y="967409"/>
            <a:ext cx="659958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 </a:t>
            </a:r>
            <a:r>
              <a:rPr lang="en-IN" sz="4400" b="1" dirty="0"/>
              <a:t>Project Prerequisites: </a:t>
            </a:r>
          </a:p>
          <a:p>
            <a:endParaRPr lang="en-IN" sz="4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3200" dirty="0"/>
              <a:t>The </a:t>
            </a:r>
            <a:r>
              <a:rPr lang="en-IN" sz="3200" dirty="0" smtClean="0"/>
              <a:t>H1B </a:t>
            </a:r>
            <a:r>
              <a:rPr lang="en-IN" sz="3200" dirty="0"/>
              <a:t>data is in </a:t>
            </a:r>
            <a:r>
              <a:rPr lang="en-IN" sz="3200" dirty="0" smtClean="0"/>
              <a:t>CSV </a:t>
            </a:r>
            <a:r>
              <a:rPr lang="en-IN" sz="3200" dirty="0"/>
              <a:t>format and </a:t>
            </a:r>
            <a:r>
              <a:rPr lang="en-IN" sz="3200" dirty="0" smtClean="0"/>
              <a:t>hence </a:t>
            </a:r>
            <a:r>
              <a:rPr lang="en-IN" sz="3200" dirty="0"/>
              <a:t>needs to be converted in </a:t>
            </a:r>
            <a:r>
              <a:rPr lang="en-IN" sz="3200" dirty="0" smtClean="0"/>
              <a:t>TEXT </a:t>
            </a:r>
            <a:r>
              <a:rPr lang="en-IN" sz="3200" dirty="0"/>
              <a:t>format in  Hadoop file system.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3200" dirty="0"/>
              <a:t> For that we use HIVE.</a:t>
            </a:r>
          </a:p>
          <a:p>
            <a:r>
              <a:rPr lang="en-IN" sz="3200" dirty="0"/>
              <a:t>We have a hive built-in function to convert </a:t>
            </a:r>
            <a:r>
              <a:rPr lang="en-IN" sz="3200" dirty="0" smtClean="0"/>
              <a:t>CSV </a:t>
            </a:r>
            <a:r>
              <a:rPr lang="en-IN" sz="3200" dirty="0"/>
              <a:t>data  to </a:t>
            </a:r>
            <a:r>
              <a:rPr lang="en-IN" sz="3200" dirty="0" smtClean="0"/>
              <a:t>TEXT </a:t>
            </a:r>
            <a:r>
              <a:rPr lang="en-IN" sz="3200" dirty="0"/>
              <a:t>format.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25433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5548" y="2319130"/>
            <a:ext cx="8494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8000" dirty="0"/>
              <a:t>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66128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Some of the reasons why big data is generating: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NEW TECHNOLOGIES</a:t>
            </a:r>
          </a:p>
          <a:p>
            <a:pPr marL="0" indent="0">
              <a:buNone/>
            </a:pPr>
            <a:r>
              <a:rPr lang="en-IN" dirty="0"/>
              <a:t>NEW DEVICES</a:t>
            </a:r>
          </a:p>
          <a:p>
            <a:pPr marL="0" indent="0">
              <a:buNone/>
            </a:pPr>
            <a:r>
              <a:rPr lang="en-IN" dirty="0"/>
              <a:t>COMMUNICATION MEANS-SOCIAL NETWORKING SITES</a:t>
            </a:r>
          </a:p>
        </p:txBody>
      </p:sp>
      <p:pic>
        <p:nvPicPr>
          <p:cNvPr id="1026" name="Picture 2" descr="Image result for big dat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326" y="134938"/>
            <a:ext cx="4207363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110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1965" y="649357"/>
            <a:ext cx="8070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FIELDS THAT COME UNDER BIGDATA:</a:t>
            </a:r>
          </a:p>
        </p:txBody>
      </p:sp>
      <p:pic>
        <p:nvPicPr>
          <p:cNvPr id="2050" name="Picture 2" descr="Image result for BIG DAT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802" y="2859163"/>
            <a:ext cx="1969520" cy="148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5632174" y="3048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Right 3"/>
          <p:cNvSpPr/>
          <p:nvPr/>
        </p:nvSpPr>
        <p:spPr>
          <a:xfrm>
            <a:off x="6849514" y="3378015"/>
            <a:ext cx="1048781" cy="271328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898295" y="2897452"/>
            <a:ext cx="2305878" cy="123245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AVIATION DATA</a:t>
            </a:r>
          </a:p>
        </p:txBody>
      </p:sp>
      <p:sp>
        <p:nvSpPr>
          <p:cNvPr id="8" name="Arrow: Down 7"/>
          <p:cNvSpPr/>
          <p:nvPr/>
        </p:nvSpPr>
        <p:spPr>
          <a:xfrm>
            <a:off x="5800159" y="4347754"/>
            <a:ext cx="323478" cy="816320"/>
          </a:xfrm>
          <a:prstGeom prst="down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4885802" y="5164074"/>
            <a:ext cx="2305878" cy="123245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SOCIAL MEDIA DATA</a:t>
            </a:r>
          </a:p>
        </p:txBody>
      </p:sp>
      <p:sp>
        <p:nvSpPr>
          <p:cNvPr id="9" name="Arrow: Left 8"/>
          <p:cNvSpPr/>
          <p:nvPr/>
        </p:nvSpPr>
        <p:spPr>
          <a:xfrm>
            <a:off x="3659464" y="3432203"/>
            <a:ext cx="1222927" cy="291828"/>
          </a:xfrm>
          <a:prstGeom prst="left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/>
          <p:cNvSpPr/>
          <p:nvPr/>
        </p:nvSpPr>
        <p:spPr>
          <a:xfrm rot="18942260">
            <a:off x="7137897" y="4154586"/>
            <a:ext cx="323478" cy="1246700"/>
          </a:xfrm>
          <a:prstGeom prst="down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/>
          <p:cNvSpPr/>
          <p:nvPr/>
        </p:nvSpPr>
        <p:spPr>
          <a:xfrm rot="2654915">
            <a:off x="4256372" y="4094141"/>
            <a:ext cx="323478" cy="1316831"/>
          </a:xfrm>
          <a:prstGeom prst="down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1635367" y="1505417"/>
            <a:ext cx="2305878" cy="123245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SEARCH ENGINE DATA</a:t>
            </a:r>
          </a:p>
        </p:txBody>
      </p:sp>
      <p:sp>
        <p:nvSpPr>
          <p:cNvPr id="19" name="Oval 18"/>
          <p:cNvSpPr/>
          <p:nvPr/>
        </p:nvSpPr>
        <p:spPr>
          <a:xfrm>
            <a:off x="1873366" y="4965038"/>
            <a:ext cx="2305878" cy="123245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STOCK EXCHANGE DATA</a:t>
            </a:r>
          </a:p>
        </p:txBody>
      </p:sp>
      <p:sp>
        <p:nvSpPr>
          <p:cNvPr id="20" name="Oval 19"/>
          <p:cNvSpPr/>
          <p:nvPr/>
        </p:nvSpPr>
        <p:spPr>
          <a:xfrm>
            <a:off x="1344251" y="2987231"/>
            <a:ext cx="2305878" cy="123245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BLACKBOX DATA</a:t>
            </a:r>
          </a:p>
        </p:txBody>
      </p:sp>
      <p:sp>
        <p:nvSpPr>
          <p:cNvPr id="21" name="Arrow: Right 20"/>
          <p:cNvSpPr/>
          <p:nvPr/>
        </p:nvSpPr>
        <p:spPr>
          <a:xfrm rot="19732508">
            <a:off x="6753026" y="2507749"/>
            <a:ext cx="1048781" cy="271328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2" name="Arrow: Right 21"/>
          <p:cNvSpPr/>
          <p:nvPr/>
        </p:nvSpPr>
        <p:spPr>
          <a:xfrm rot="12557187">
            <a:off x="3921335" y="2476723"/>
            <a:ext cx="1048781" cy="271328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77194" y="1580306"/>
            <a:ext cx="2305878" cy="123245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BANK DATA</a:t>
            </a:r>
          </a:p>
        </p:txBody>
      </p:sp>
      <p:sp>
        <p:nvSpPr>
          <p:cNvPr id="24" name="Oval 23"/>
          <p:cNvSpPr/>
          <p:nvPr/>
        </p:nvSpPr>
        <p:spPr>
          <a:xfrm>
            <a:off x="7512369" y="4965037"/>
            <a:ext cx="2305878" cy="123245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SECURITY DATA</a:t>
            </a:r>
          </a:p>
        </p:txBody>
      </p:sp>
    </p:spTree>
    <p:extLst>
      <p:ext uri="{BB962C8B-B14F-4D97-AF65-F5344CB8AC3E}">
        <p14:creationId xmlns:p14="http://schemas.microsoft.com/office/powerpoint/2010/main" val="120183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5 V'S IN BI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7111" y="1789041"/>
            <a:ext cx="8107462" cy="468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H="1">
            <a:off x="6453810" y="0"/>
            <a:ext cx="13251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>
          <a:xfrm>
            <a:off x="7089913" y="198783"/>
            <a:ext cx="3935895" cy="153725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TYPES OF DATA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1139688" y="172278"/>
            <a:ext cx="4691270" cy="153725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/>
              <a:t>BIG DATA INCLUDES 5 Vs</a:t>
            </a:r>
            <a:endParaRPr lang="en-IN" sz="3200" dirty="0"/>
          </a:p>
        </p:txBody>
      </p:sp>
      <p:sp>
        <p:nvSpPr>
          <p:cNvPr id="15" name="Oval 14"/>
          <p:cNvSpPr/>
          <p:nvPr/>
        </p:nvSpPr>
        <p:spPr>
          <a:xfrm>
            <a:off x="7434470" y="2279374"/>
            <a:ext cx="2994991" cy="1166191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STRUCTURED DATA</a:t>
            </a:r>
          </a:p>
        </p:txBody>
      </p:sp>
      <p:sp>
        <p:nvSpPr>
          <p:cNvPr id="18" name="Oval 17"/>
          <p:cNvSpPr/>
          <p:nvPr/>
        </p:nvSpPr>
        <p:spPr>
          <a:xfrm>
            <a:off x="7560364" y="3549923"/>
            <a:ext cx="2994991" cy="1166191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UNSTRUCTURED DATA</a:t>
            </a:r>
          </a:p>
        </p:txBody>
      </p:sp>
      <p:sp>
        <p:nvSpPr>
          <p:cNvPr id="19" name="Oval 18"/>
          <p:cNvSpPr/>
          <p:nvPr/>
        </p:nvSpPr>
        <p:spPr>
          <a:xfrm>
            <a:off x="7560364" y="4936435"/>
            <a:ext cx="2994991" cy="1166191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SEMI 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95894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27583" y="1748909"/>
            <a:ext cx="7328453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Cost reductions and Time reduction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New product development and optimized offerings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Smart decision making.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Determining root causes of failures, issues and defects in near-real time.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Generating coupons at the point of sale, based on the customer’s buying habits.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Detecting fraudulent behaviour before it affects the organization.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b="1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027583" y="583096"/>
            <a:ext cx="6056243" cy="64633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/>
              <a:t>IMPORTANCE OF BIG DATA:</a:t>
            </a:r>
          </a:p>
        </p:txBody>
      </p:sp>
    </p:spTree>
    <p:extLst>
      <p:ext uri="{BB962C8B-B14F-4D97-AF65-F5344CB8AC3E}">
        <p14:creationId xmlns:p14="http://schemas.microsoft.com/office/powerpoint/2010/main" val="236630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HAD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608" y="719507"/>
            <a:ext cx="3360563" cy="1200701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" name="Rectangle 2"/>
          <p:cNvSpPr/>
          <p:nvPr/>
        </p:nvSpPr>
        <p:spPr>
          <a:xfrm>
            <a:off x="983441" y="719507"/>
            <a:ext cx="66763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/>
              <a:t>What is Apache Hadoop?</a:t>
            </a:r>
            <a:endParaRPr lang="en-IN" sz="48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42959" y="254306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Open source software framework designed for storage and processing of large scale data on clusters of commodity hardware</a:t>
            </a:r>
          </a:p>
          <a:p>
            <a:r>
              <a:rPr lang="en-US" dirty="0"/>
              <a:t>Created by Doug Cutting and Mike </a:t>
            </a:r>
            <a:r>
              <a:rPr lang="en-US" dirty="0" err="1"/>
              <a:t>Carafella</a:t>
            </a:r>
            <a:r>
              <a:rPr lang="en-US" dirty="0"/>
              <a:t> in 2005.</a:t>
            </a:r>
          </a:p>
          <a:p>
            <a:r>
              <a:rPr lang="en-US" dirty="0"/>
              <a:t>Cutting named the program after his son’s toy elephant.</a:t>
            </a:r>
          </a:p>
        </p:txBody>
      </p:sp>
    </p:spTree>
    <p:extLst>
      <p:ext uri="{BB962C8B-B14F-4D97-AF65-F5344CB8AC3E}">
        <p14:creationId xmlns:p14="http://schemas.microsoft.com/office/powerpoint/2010/main" val="86638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312558"/>
              </p:ext>
            </p:extLst>
          </p:nvPr>
        </p:nvGraphicFramePr>
        <p:xfrm>
          <a:off x="1484242" y="1987482"/>
          <a:ext cx="9157254" cy="4019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 txBox="1">
            <a:spLocks/>
          </p:cNvSpPr>
          <p:nvPr/>
        </p:nvSpPr>
        <p:spPr>
          <a:xfrm>
            <a:off x="1331844" y="844482"/>
            <a:ext cx="7255565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Hadoop Ecosystem</a:t>
            </a:r>
          </a:p>
        </p:txBody>
      </p:sp>
      <p:pic>
        <p:nvPicPr>
          <p:cNvPr id="4" name="Picture 4" descr="Image result for HADOO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09" y="345931"/>
            <a:ext cx="2790719" cy="997101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26431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0992" y="567395"/>
            <a:ext cx="898497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HDFS(</a:t>
            </a:r>
            <a:r>
              <a:rPr lang="en-IN" sz="4400" dirty="0"/>
              <a:t>Hadoop distributed file system)</a:t>
            </a:r>
          </a:p>
          <a:p>
            <a:pPr algn="ctr"/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1802296" y="2345635"/>
            <a:ext cx="86536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HDFS is a file system written in Java based on the Google’s GFS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/>
              <a:t>Runs on commodity hardware.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/>
              <a:t> HDFS is highly fault tolerant and designed using low-cost hardware.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/>
              <a:t>HDFS holds very large amount of data and provides easier access.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/>
              <a:t>Files are stored in redundant fashion to rescue the system from possible data losses in case of failure. 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9088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6149" name="Picture 5" descr="Image result for hdfs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845" y="1749287"/>
            <a:ext cx="9057860" cy="455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1331844" y="844482"/>
            <a:ext cx="8381999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HDFS ARCHITECTURE</a:t>
            </a:r>
          </a:p>
        </p:txBody>
      </p:sp>
    </p:spTree>
    <p:extLst>
      <p:ext uri="{BB962C8B-B14F-4D97-AF65-F5344CB8AC3E}">
        <p14:creationId xmlns:p14="http://schemas.microsoft.com/office/powerpoint/2010/main" val="3640782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417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Wingdings</vt:lpstr>
      <vt:lpstr>Circuit</vt:lpstr>
      <vt:lpstr>H1b visa data analysis</vt:lpstr>
      <vt:lpstr>      Some of the reasons why big data is generating: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census data analysis</dc:title>
  <dc:creator>PRASAD R KOTTURU</dc:creator>
  <cp:lastModifiedBy>lenovo</cp:lastModifiedBy>
  <cp:revision>32</cp:revision>
  <dcterms:created xsi:type="dcterms:W3CDTF">2017-02-28T07:10:04Z</dcterms:created>
  <dcterms:modified xsi:type="dcterms:W3CDTF">2017-10-26T08:10:01Z</dcterms:modified>
</cp:coreProperties>
</file>