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397" r:id="rId4"/>
    <p:sldId id="398" r:id="rId5"/>
    <p:sldId id="399" r:id="rId6"/>
    <p:sldId id="401" r:id="rId7"/>
    <p:sldId id="298" r:id="rId8"/>
    <p:sldId id="400" r:id="rId9"/>
    <p:sldId id="291" r:id="rId10"/>
    <p:sldId id="402" r:id="rId11"/>
    <p:sldId id="293" r:id="rId12"/>
    <p:sldId id="320" r:id="rId13"/>
    <p:sldId id="403" r:id="rId14"/>
    <p:sldId id="349" r:id="rId15"/>
    <p:sldId id="345" r:id="rId16"/>
    <p:sldId id="357" r:id="rId17"/>
    <p:sldId id="396" r:id="rId18"/>
    <p:sldId id="292" r:id="rId19"/>
  </p:sldIdLst>
  <p:sldSz cx="9144000" cy="5149850"/>
  <p:notesSz cx="9144000" cy="51498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7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F2A998"/>
    <a:srgbClr val="FEF6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94660"/>
  </p:normalViewPr>
  <p:slideViewPr>
    <p:cSldViewPr>
      <p:cViewPr>
        <p:scale>
          <a:sx n="100" d="100"/>
          <a:sy n="100" d="100"/>
        </p:scale>
        <p:origin x="370" y="115"/>
      </p:cViewPr>
      <p:guideLst>
        <p:guide orient="horz" pos="2887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8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8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2BCDB-DCC7-4789-8CBE-3ADD2D825D45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30538" y="644525"/>
            <a:ext cx="3082925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8088"/>
            <a:ext cx="7315200" cy="20288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91088"/>
            <a:ext cx="3962400" cy="258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91088"/>
            <a:ext cx="3962400" cy="258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B3C35-AAEA-4EF2-A1E9-9430C9D5CC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746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B3C35-AAEA-4EF2-A1E9-9430C9D5CC91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397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62524"/>
                </a:solidFill>
                <a:effectLst/>
                <a:latin typeface="Geekflare"/>
              </a:rPr>
              <a:t>It is a simple text file with a set of command or instruction. These commands/instructions are executed successively to perform actions on the base image to create a new docker image.</a:t>
            </a:r>
          </a:p>
          <a:p>
            <a:pPr algn="l"/>
            <a:r>
              <a:rPr lang="en-US" b="0" i="1" dirty="0">
                <a:solidFill>
                  <a:srgbClr val="262524"/>
                </a:solidFill>
                <a:effectLst/>
                <a:latin typeface="Geekflare"/>
              </a:rPr>
              <a:t>comments</a:t>
            </a:r>
            <a:r>
              <a:rPr lang="en-US" b="0" i="0" dirty="0">
                <a:solidFill>
                  <a:srgbClr val="262524"/>
                </a:solidFill>
                <a:effectLst/>
                <a:latin typeface="Geekflare"/>
              </a:rPr>
              <a:t> and </a:t>
            </a:r>
            <a:r>
              <a:rPr lang="en-US" b="0" i="1" dirty="0">
                <a:solidFill>
                  <a:srgbClr val="262524"/>
                </a:solidFill>
                <a:effectLst/>
                <a:latin typeface="Geekflare"/>
              </a:rPr>
              <a:t>commands + arguments are </a:t>
            </a:r>
            <a:r>
              <a:rPr lang="en-US" b="0" i="0" dirty="0">
                <a:solidFill>
                  <a:srgbClr val="262524"/>
                </a:solidFill>
                <a:effectLst/>
                <a:latin typeface="Geekflare"/>
              </a:rPr>
              <a:t>two kinds of main line blocks in </a:t>
            </a:r>
            <a:r>
              <a:rPr lang="en-US" b="0" i="0" dirty="0" err="1">
                <a:solidFill>
                  <a:srgbClr val="262524"/>
                </a:solidFill>
                <a:effectLst/>
                <a:latin typeface="Geekflare"/>
              </a:rPr>
              <a:t>Dockerfile</a:t>
            </a:r>
            <a:r>
              <a:rPr lang="en-US" b="0" i="0" dirty="0">
                <a:solidFill>
                  <a:srgbClr val="262524"/>
                </a:solidFill>
                <a:effectLst/>
                <a:latin typeface="Geekflare"/>
              </a:rPr>
              <a:t> syntax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73C4DF-C8EF-4FF0-A05F-C4EC624FE0BC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34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95427" y="96773"/>
            <a:ext cx="8353145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/>
              <a:t>12-01-2021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pPr marL="38100">
              <a:lnSpc>
                <a:spcPct val="100000"/>
              </a:lnSpc>
              <a:spcBef>
                <a:spcPts val="115"/>
              </a:spcBef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5333E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/>
              <a:t>12-01-2021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pPr marL="38100">
              <a:lnSpc>
                <a:spcPct val="100000"/>
              </a:lnSpc>
              <a:spcBef>
                <a:spcPts val="115"/>
              </a:spcBef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5333E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/>
              <a:t>12-01-2021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pPr marL="38100">
              <a:lnSpc>
                <a:spcPct val="100000"/>
              </a:lnSpc>
              <a:spcBef>
                <a:spcPts val="115"/>
              </a:spcBef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930895" y="210311"/>
            <a:ext cx="813816" cy="216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5333E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/>
              <a:t>12-01-2021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pPr marL="38100">
              <a:lnSpc>
                <a:spcPct val="100000"/>
              </a:lnSpc>
              <a:spcBef>
                <a:spcPts val="115"/>
              </a:spcBef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930895" y="210311"/>
            <a:ext cx="813816" cy="216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/>
              <a:t>12-01-2021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pPr marL="38100">
              <a:lnSpc>
                <a:spcPct val="100000"/>
              </a:lnSpc>
              <a:spcBef>
                <a:spcPts val="115"/>
              </a:spcBef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930895" y="210311"/>
            <a:ext cx="813816" cy="2164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637540"/>
          </a:xfrm>
          <a:custGeom>
            <a:avLst/>
            <a:gdLst/>
            <a:ahLst/>
            <a:cxnLst/>
            <a:rect l="l" t="t" r="r" b="b"/>
            <a:pathLst>
              <a:path w="9144000" h="637540">
                <a:moveTo>
                  <a:pt x="9144000" y="0"/>
                </a:moveTo>
                <a:lnTo>
                  <a:pt x="0" y="0"/>
                </a:lnTo>
                <a:lnTo>
                  <a:pt x="0" y="637032"/>
                </a:lnTo>
                <a:lnTo>
                  <a:pt x="9144000" y="637032"/>
                </a:lnTo>
                <a:lnTo>
                  <a:pt x="9144000" y="0"/>
                </a:lnTo>
                <a:close/>
              </a:path>
            </a:pathLst>
          </a:custGeom>
          <a:solidFill>
            <a:srgbClr val="F533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927847" y="210311"/>
            <a:ext cx="813816" cy="2164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44342" y="2122754"/>
            <a:ext cx="2655315" cy="695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F5333E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7542" y="1018108"/>
            <a:ext cx="7728915" cy="257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07542" y="4822285"/>
            <a:ext cx="613410" cy="165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88888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/>
              <a:t>12-01-2021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60715" y="4822285"/>
            <a:ext cx="204470" cy="165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88888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pPr marL="38100">
              <a:lnSpc>
                <a:spcPct val="100000"/>
              </a:lnSpc>
              <a:spcBef>
                <a:spcPts val="115"/>
              </a:spcBef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hyperlink" Target="https://www.linkedin.com/in/aditya-bhattacharya-b59155b6/" TargetMode="Externa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AWSEC2/latest/UserGuide/EC2_GetStarted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jpe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reamlit.io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hitphx-streamlit-stt-app-app-deepspeech-m6tt1k.streamlit.app/" TargetMode="External"/><Relationship Id="rId5" Type="http://schemas.openxmlformats.org/officeDocument/2006/relationships/hyperlink" Target="https://bgremoval.streamlit.app/" TargetMode="External"/><Relationship Id="rId4" Type="http://schemas.openxmlformats.org/officeDocument/2006/relationships/hyperlink" Target="https://www.streamlit.io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bgremoval.streamlit.app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python.langchain.com/docs/get_started/introduction" TargetMode="Externa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3447" y="1276771"/>
            <a:ext cx="1724025" cy="213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75"/>
              </a:lnSpc>
            </a:pPr>
            <a:r>
              <a:rPr sz="1400" spc="-20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EEdiditt </a:t>
            </a:r>
            <a:r>
              <a:rPr sz="1400" spc="-3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MMaaststeerr tteexxtt  </a:t>
            </a:r>
            <a:r>
              <a:rPr sz="1400" spc="-3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ststyleyless</a:t>
            </a:r>
            <a:endParaRPr sz="1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7887" y="545591"/>
            <a:ext cx="3261360" cy="4035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4000" cy="5142889"/>
            <a:chOff x="0" y="0"/>
            <a:chExt cx="9144000" cy="5142889"/>
          </a:xfrm>
        </p:grpSpPr>
        <p:sp>
          <p:nvSpPr>
            <p:cNvPr id="5" name="object 5"/>
            <p:cNvSpPr/>
            <p:nvPr/>
          </p:nvSpPr>
          <p:spPr>
            <a:xfrm>
              <a:off x="0" y="24"/>
              <a:ext cx="9144000" cy="514286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3982" y="0"/>
              <a:ext cx="3633218" cy="404164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96851" y="784328"/>
            <a:ext cx="3404617" cy="1200329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400" b="1" spc="-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Course </a:t>
            </a:r>
            <a:r>
              <a:rPr sz="1400" b="1" spc="-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: </a:t>
            </a:r>
            <a:r>
              <a:rPr lang="en-IN" sz="1400" spc="-10" dirty="0" err="1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GenAI</a:t>
            </a:r>
            <a:endParaRPr sz="1400" dirty="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845"/>
              </a:spcBef>
            </a:pPr>
            <a:r>
              <a:rPr sz="1400" b="1" spc="-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Lecture </a:t>
            </a:r>
            <a:r>
              <a:rPr sz="1400" b="1" spc="-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On : </a:t>
            </a:r>
            <a:r>
              <a:rPr lang="en-GB" sz="1400" spc="-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Scaling and Deploying Generative AI Systems</a:t>
            </a:r>
            <a:endParaRPr sz="1400" dirty="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400" b="1" spc="-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Instructor :</a:t>
            </a:r>
            <a:r>
              <a:rPr lang="en-IN" sz="1400" b="1" spc="-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400" b="1" spc="-10" dirty="0">
                <a:solidFill>
                  <a:schemeClr val="bg1"/>
                </a:solidFill>
                <a:latin typeface="Tahoma" panose="020B0604030504040204"/>
                <a:cs typeface="Tahoma" panose="020B0604030504040204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Aditya Bhattacharya</a:t>
            </a:r>
            <a:endParaRPr lang="en-IN" sz="1400" b="1" spc="-10" dirty="0">
              <a:solidFill>
                <a:schemeClr val="bg1"/>
              </a:solidFill>
              <a:latin typeface="Tahoma" panose="020B0604030504040204"/>
              <a:cs typeface="Tahom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927847" y="210311"/>
            <a:ext cx="813816" cy="2164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17295" y="4822285"/>
            <a:ext cx="613410" cy="15303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dirty="0">
                <a:solidFill>
                  <a:srgbClr val="E72C40"/>
                </a:solidFill>
                <a:latin typeface="Tahoma" panose="020B0604030504040204"/>
                <a:cs typeface="Tahoma" panose="020B0604030504040204"/>
                <a:sym typeface="+mn-ea"/>
              </a:rPr>
              <a:t>1</a:t>
            </a:r>
            <a:r>
              <a:rPr lang="en-IN" sz="900" dirty="0">
                <a:solidFill>
                  <a:srgbClr val="E72C40"/>
                </a:solidFill>
                <a:latin typeface="Tahoma" panose="020B0604030504040204"/>
                <a:cs typeface="Tahoma" panose="020B0604030504040204"/>
                <a:sym typeface="+mn-ea"/>
              </a:rPr>
              <a:t>6</a:t>
            </a:r>
            <a:r>
              <a:rPr sz="900" dirty="0">
                <a:solidFill>
                  <a:srgbClr val="E72C40"/>
                </a:solidFill>
                <a:latin typeface="Tahoma" panose="020B0604030504040204"/>
                <a:cs typeface="Tahoma" panose="020B0604030504040204"/>
                <a:sym typeface="+mn-ea"/>
              </a:rPr>
              <a:t>-0</a:t>
            </a:r>
            <a:r>
              <a:rPr lang="en-IN" sz="900" dirty="0">
                <a:solidFill>
                  <a:srgbClr val="E72C40"/>
                </a:solidFill>
                <a:latin typeface="Tahoma" panose="020B0604030504040204"/>
                <a:cs typeface="Tahoma" panose="020B0604030504040204"/>
                <a:sym typeface="+mn-ea"/>
              </a:rPr>
              <a:t>5</a:t>
            </a:r>
            <a:r>
              <a:rPr sz="900" dirty="0">
                <a:solidFill>
                  <a:srgbClr val="E72C40"/>
                </a:solidFill>
                <a:latin typeface="Tahoma" panose="020B0604030504040204"/>
                <a:cs typeface="Tahoma" panose="020B0604030504040204"/>
                <a:sym typeface="+mn-ea"/>
              </a:rPr>
              <a:t>-2021</a:t>
            </a:r>
            <a:endParaRPr sz="900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59520" y="4822285"/>
            <a:ext cx="88900" cy="16573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00" spc="5" dirty="0">
                <a:solidFill>
                  <a:srgbClr val="E72C3E"/>
                </a:solidFill>
                <a:latin typeface="Tahoma" panose="020B0604030504040204"/>
                <a:cs typeface="Tahoma" panose="020B0604030504040204"/>
              </a:rPr>
              <a:t>2</a:t>
            </a:r>
            <a:endParaRPr sz="90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7A7CF-D904-3156-DA0A-2FA27CA5F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0540-1D0A-FEB6-97B6-CE4CE9E03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42" y="1018108"/>
            <a:ext cx="7728915" cy="276999"/>
          </a:xfrm>
        </p:spPr>
        <p:txBody>
          <a:bodyPr/>
          <a:lstStyle/>
          <a:p>
            <a:endParaRPr lang="en-IN"/>
          </a:p>
        </p:txBody>
      </p:sp>
      <p:pic>
        <p:nvPicPr>
          <p:cNvPr id="1026" name="Picture 2" descr="Image from  Chroma">
            <a:extLst>
              <a:ext uri="{FF2B5EF4-FFF2-40B4-BE49-F238E27FC236}">
                <a16:creationId xmlns:a16="http://schemas.microsoft.com/office/drawing/2014/main" id="{79ADB63D-18D0-199B-AC12-1DF75990B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528"/>
            <a:ext cx="9144000" cy="4826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27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8E85-6C21-C7F4-3789-2DE297ED3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352" y="175029"/>
            <a:ext cx="5048273" cy="1354217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RAG Pipeline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5F55EC9-5614-CCDC-4D3F-CB42E920802B}"/>
              </a:ext>
            </a:extLst>
          </p:cNvPr>
          <p:cNvGrpSpPr/>
          <p:nvPr/>
        </p:nvGrpSpPr>
        <p:grpSpPr>
          <a:xfrm>
            <a:off x="2561665" y="1663887"/>
            <a:ext cx="4020671" cy="726142"/>
            <a:chOff x="3415554" y="2214282"/>
            <a:chExt cx="5360894" cy="968189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9C88BD87-29FC-E6C6-509A-946FFF151382}"/>
                </a:ext>
              </a:extLst>
            </p:cNvPr>
            <p:cNvSpPr/>
            <p:nvPr/>
          </p:nvSpPr>
          <p:spPr>
            <a:xfrm>
              <a:off x="3415554" y="2214282"/>
              <a:ext cx="5360894" cy="968189"/>
            </a:xfrm>
            <a:prstGeom prst="round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Embedding Layer</a:t>
              </a:r>
            </a:p>
          </p:txBody>
        </p:sp>
        <p:pic>
          <p:nvPicPr>
            <p:cNvPr id="8" name="Graphic 7" descr="Scroll outline">
              <a:extLst>
                <a:ext uri="{FF2B5EF4-FFF2-40B4-BE49-F238E27FC236}">
                  <a16:creationId xmlns:a16="http://schemas.microsoft.com/office/drawing/2014/main" id="{71E9E9FE-1D0D-7877-DF22-E6303F020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85986" y="2296604"/>
              <a:ext cx="785530" cy="78553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15E4560-4F5A-12F2-CAA6-0D01740B80C5}"/>
              </a:ext>
            </a:extLst>
          </p:cNvPr>
          <p:cNvGrpSpPr/>
          <p:nvPr/>
        </p:nvGrpSpPr>
        <p:grpSpPr>
          <a:xfrm>
            <a:off x="2561665" y="3384235"/>
            <a:ext cx="4020671" cy="726142"/>
            <a:chOff x="3415552" y="4508079"/>
            <a:chExt cx="5360895" cy="968189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31052933-D4F1-BFE1-6BA7-BAC425C4CF6B}"/>
                </a:ext>
              </a:extLst>
            </p:cNvPr>
            <p:cNvSpPr/>
            <p:nvPr/>
          </p:nvSpPr>
          <p:spPr>
            <a:xfrm>
              <a:off x="3415552" y="4508079"/>
              <a:ext cx="5360895" cy="968189"/>
            </a:xfrm>
            <a:prstGeom prst="round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Generation Layer</a:t>
              </a:r>
            </a:p>
          </p:txBody>
        </p:sp>
        <p:pic>
          <p:nvPicPr>
            <p:cNvPr id="18" name="Graphic 17" descr="Quill outline">
              <a:extLst>
                <a:ext uri="{FF2B5EF4-FFF2-40B4-BE49-F238E27FC236}">
                  <a16:creationId xmlns:a16="http://schemas.microsoft.com/office/drawing/2014/main" id="{BC1D6EFB-249B-FE3A-1864-5AA456461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85986" y="4599408"/>
              <a:ext cx="785530" cy="78553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C0B5C19-F3EF-FA69-3BC8-BD0C569F656B}"/>
              </a:ext>
            </a:extLst>
          </p:cNvPr>
          <p:cNvGrpSpPr/>
          <p:nvPr/>
        </p:nvGrpSpPr>
        <p:grpSpPr>
          <a:xfrm>
            <a:off x="2561665" y="2524061"/>
            <a:ext cx="4020671" cy="726142"/>
            <a:chOff x="3415552" y="3303633"/>
            <a:chExt cx="5360895" cy="968189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B2481683-C11D-F7DF-58BC-973D2335F6A9}"/>
                </a:ext>
              </a:extLst>
            </p:cNvPr>
            <p:cNvSpPr/>
            <p:nvPr/>
          </p:nvSpPr>
          <p:spPr>
            <a:xfrm>
              <a:off x="3415552" y="3303633"/>
              <a:ext cx="5360895" cy="968189"/>
            </a:xfrm>
            <a:prstGeom prst="roundRect">
              <a:avLst/>
            </a:prstGeom>
            <a:gradFill flip="none" rotWithShape="1">
              <a:gsLst>
                <a:gs pos="0">
                  <a:srgbClr val="0070C0">
                    <a:tint val="66000"/>
                    <a:satMod val="160000"/>
                  </a:srgbClr>
                </a:gs>
                <a:gs pos="50000">
                  <a:srgbClr val="0070C0">
                    <a:tint val="44500"/>
                    <a:satMod val="160000"/>
                  </a:srgbClr>
                </a:gs>
                <a:gs pos="100000">
                  <a:srgbClr val="0070C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Search &amp; Rank Layer</a:t>
              </a:r>
            </a:p>
          </p:txBody>
        </p:sp>
        <p:grpSp>
          <p:nvGrpSpPr>
            <p:cNvPr id="26" name="Graphic 20" descr="Priorities outline">
              <a:extLst>
                <a:ext uri="{FF2B5EF4-FFF2-40B4-BE49-F238E27FC236}">
                  <a16:creationId xmlns:a16="http://schemas.microsoft.com/office/drawing/2014/main" id="{0E88FC82-279E-5F82-4B68-B9304D3CC180}"/>
                </a:ext>
              </a:extLst>
            </p:cNvPr>
            <p:cNvGrpSpPr/>
            <p:nvPr/>
          </p:nvGrpSpPr>
          <p:grpSpPr>
            <a:xfrm>
              <a:off x="3800542" y="3475745"/>
              <a:ext cx="572782" cy="540051"/>
              <a:chOff x="5387295" y="3323345"/>
              <a:chExt cx="572782" cy="540051"/>
            </a:xfrm>
            <a:solidFill>
              <a:srgbClr val="000000"/>
            </a:solidFill>
          </p:grpSpPr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DAB7EABA-34B6-4CE7-A0D7-3AF005D0E660}"/>
                  </a:ext>
                </a:extLst>
              </p:cNvPr>
              <p:cNvSpPr/>
              <p:nvPr/>
            </p:nvSpPr>
            <p:spPr>
              <a:xfrm>
                <a:off x="5640956" y="3536092"/>
                <a:ext cx="310938" cy="130921"/>
              </a:xfrm>
              <a:custGeom>
                <a:avLst/>
                <a:gdLst>
                  <a:gd name="connsiteX0" fmla="*/ 0 w 310938"/>
                  <a:gd name="connsiteY0" fmla="*/ 130922 h 130921"/>
                  <a:gd name="connsiteX1" fmla="*/ 310939 w 310938"/>
                  <a:gd name="connsiteY1" fmla="*/ 130922 h 130921"/>
                  <a:gd name="connsiteX2" fmla="*/ 310939 w 310938"/>
                  <a:gd name="connsiteY2" fmla="*/ 0 h 130921"/>
                  <a:gd name="connsiteX3" fmla="*/ 0 w 310938"/>
                  <a:gd name="connsiteY3" fmla="*/ 0 h 130921"/>
                  <a:gd name="connsiteX4" fmla="*/ 16365 w 310938"/>
                  <a:gd name="connsiteY4" fmla="*/ 16365 h 130921"/>
                  <a:gd name="connsiteX5" fmla="*/ 294574 w 310938"/>
                  <a:gd name="connsiteY5" fmla="*/ 16365 h 130921"/>
                  <a:gd name="connsiteX6" fmla="*/ 294574 w 310938"/>
                  <a:gd name="connsiteY6" fmla="*/ 114556 h 130921"/>
                  <a:gd name="connsiteX7" fmla="*/ 16365 w 310938"/>
                  <a:gd name="connsiteY7" fmla="*/ 114556 h 130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0938" h="130921">
                    <a:moveTo>
                      <a:pt x="0" y="130922"/>
                    </a:moveTo>
                    <a:lnTo>
                      <a:pt x="310939" y="130922"/>
                    </a:lnTo>
                    <a:lnTo>
                      <a:pt x="310939" y="0"/>
                    </a:lnTo>
                    <a:lnTo>
                      <a:pt x="0" y="0"/>
                    </a:lnTo>
                    <a:close/>
                    <a:moveTo>
                      <a:pt x="16365" y="16365"/>
                    </a:moveTo>
                    <a:lnTo>
                      <a:pt x="294574" y="16365"/>
                    </a:lnTo>
                    <a:lnTo>
                      <a:pt x="294574" y="114556"/>
                    </a:lnTo>
                    <a:lnTo>
                      <a:pt x="16365" y="114556"/>
                    </a:lnTo>
                    <a:close/>
                  </a:path>
                </a:pathLst>
              </a:custGeom>
              <a:solidFill>
                <a:srgbClr val="000000"/>
              </a:solidFill>
              <a:ln w="8136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98DE43A0-49E9-27C2-340F-EE9D9C23E04C}"/>
                  </a:ext>
                </a:extLst>
              </p:cNvPr>
              <p:cNvSpPr/>
              <p:nvPr/>
            </p:nvSpPr>
            <p:spPr>
              <a:xfrm>
                <a:off x="5640956" y="3732475"/>
                <a:ext cx="310938" cy="130921"/>
              </a:xfrm>
              <a:custGeom>
                <a:avLst/>
                <a:gdLst>
                  <a:gd name="connsiteX0" fmla="*/ 0 w 310938"/>
                  <a:gd name="connsiteY0" fmla="*/ 130922 h 130921"/>
                  <a:gd name="connsiteX1" fmla="*/ 310939 w 310938"/>
                  <a:gd name="connsiteY1" fmla="*/ 130922 h 130921"/>
                  <a:gd name="connsiteX2" fmla="*/ 310939 w 310938"/>
                  <a:gd name="connsiteY2" fmla="*/ 0 h 130921"/>
                  <a:gd name="connsiteX3" fmla="*/ 0 w 310938"/>
                  <a:gd name="connsiteY3" fmla="*/ 0 h 130921"/>
                  <a:gd name="connsiteX4" fmla="*/ 16365 w 310938"/>
                  <a:gd name="connsiteY4" fmla="*/ 16365 h 130921"/>
                  <a:gd name="connsiteX5" fmla="*/ 294574 w 310938"/>
                  <a:gd name="connsiteY5" fmla="*/ 16365 h 130921"/>
                  <a:gd name="connsiteX6" fmla="*/ 294574 w 310938"/>
                  <a:gd name="connsiteY6" fmla="*/ 114556 h 130921"/>
                  <a:gd name="connsiteX7" fmla="*/ 16365 w 310938"/>
                  <a:gd name="connsiteY7" fmla="*/ 114556 h 130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0938" h="130921">
                    <a:moveTo>
                      <a:pt x="0" y="130922"/>
                    </a:moveTo>
                    <a:lnTo>
                      <a:pt x="310939" y="130922"/>
                    </a:lnTo>
                    <a:lnTo>
                      <a:pt x="310939" y="0"/>
                    </a:lnTo>
                    <a:lnTo>
                      <a:pt x="0" y="0"/>
                    </a:lnTo>
                    <a:close/>
                    <a:moveTo>
                      <a:pt x="16365" y="16365"/>
                    </a:moveTo>
                    <a:lnTo>
                      <a:pt x="294574" y="16365"/>
                    </a:lnTo>
                    <a:lnTo>
                      <a:pt x="294574" y="114556"/>
                    </a:lnTo>
                    <a:lnTo>
                      <a:pt x="16365" y="114556"/>
                    </a:lnTo>
                    <a:close/>
                  </a:path>
                </a:pathLst>
              </a:custGeom>
              <a:solidFill>
                <a:srgbClr val="000000"/>
              </a:solidFill>
              <a:ln w="8136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2EAFEA32-3DA8-EE32-738E-13A0C97CC36E}"/>
                  </a:ext>
                </a:extLst>
              </p:cNvPr>
              <p:cNvSpPr/>
              <p:nvPr/>
            </p:nvSpPr>
            <p:spPr>
              <a:xfrm>
                <a:off x="5632773" y="3323345"/>
                <a:ext cx="327304" cy="147286"/>
              </a:xfrm>
              <a:custGeom>
                <a:avLst/>
                <a:gdLst>
                  <a:gd name="connsiteX0" fmla="*/ 0 w 327304"/>
                  <a:gd name="connsiteY0" fmla="*/ 147287 h 147286"/>
                  <a:gd name="connsiteX1" fmla="*/ 327304 w 327304"/>
                  <a:gd name="connsiteY1" fmla="*/ 147287 h 147286"/>
                  <a:gd name="connsiteX2" fmla="*/ 327304 w 327304"/>
                  <a:gd name="connsiteY2" fmla="*/ 0 h 147286"/>
                  <a:gd name="connsiteX3" fmla="*/ 0 w 327304"/>
                  <a:gd name="connsiteY3" fmla="*/ 0 h 147286"/>
                  <a:gd name="connsiteX4" fmla="*/ 32730 w 327304"/>
                  <a:gd name="connsiteY4" fmla="*/ 32730 h 147286"/>
                  <a:gd name="connsiteX5" fmla="*/ 294574 w 327304"/>
                  <a:gd name="connsiteY5" fmla="*/ 32730 h 147286"/>
                  <a:gd name="connsiteX6" fmla="*/ 294574 w 327304"/>
                  <a:gd name="connsiteY6" fmla="*/ 114556 h 147286"/>
                  <a:gd name="connsiteX7" fmla="*/ 32730 w 327304"/>
                  <a:gd name="connsiteY7" fmla="*/ 114556 h 147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7304" h="147286">
                    <a:moveTo>
                      <a:pt x="0" y="147287"/>
                    </a:moveTo>
                    <a:lnTo>
                      <a:pt x="327304" y="147287"/>
                    </a:lnTo>
                    <a:lnTo>
                      <a:pt x="327304" y="0"/>
                    </a:lnTo>
                    <a:lnTo>
                      <a:pt x="0" y="0"/>
                    </a:lnTo>
                    <a:close/>
                    <a:moveTo>
                      <a:pt x="32730" y="32730"/>
                    </a:moveTo>
                    <a:lnTo>
                      <a:pt x="294574" y="32730"/>
                    </a:lnTo>
                    <a:lnTo>
                      <a:pt x="294574" y="114556"/>
                    </a:lnTo>
                    <a:lnTo>
                      <a:pt x="32730" y="114556"/>
                    </a:lnTo>
                    <a:close/>
                  </a:path>
                </a:pathLst>
              </a:custGeom>
              <a:solidFill>
                <a:srgbClr val="C00000"/>
              </a:solidFill>
              <a:ln w="8136" cap="flat">
                <a:solidFill>
                  <a:srgbClr val="C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856B3C4E-BEF7-3D50-DB39-A0C5841D7085}"/>
                  </a:ext>
                </a:extLst>
              </p:cNvPr>
              <p:cNvSpPr/>
              <p:nvPr/>
            </p:nvSpPr>
            <p:spPr>
              <a:xfrm>
                <a:off x="5387295" y="3331527"/>
                <a:ext cx="180033" cy="435232"/>
              </a:xfrm>
              <a:custGeom>
                <a:avLst/>
                <a:gdLst>
                  <a:gd name="connsiteX0" fmla="*/ 0 w 180033"/>
                  <a:gd name="connsiteY0" fmla="*/ 16365 h 435232"/>
                  <a:gd name="connsiteX1" fmla="*/ 149742 w 180033"/>
                  <a:gd name="connsiteY1" fmla="*/ 16365 h 435232"/>
                  <a:gd name="connsiteX2" fmla="*/ 149814 w 180033"/>
                  <a:gd name="connsiteY2" fmla="*/ 16455 h 435232"/>
                  <a:gd name="connsiteX3" fmla="*/ 149791 w 180033"/>
                  <a:gd name="connsiteY3" fmla="*/ 16504 h 435232"/>
                  <a:gd name="connsiteX4" fmla="*/ 99826 w 180033"/>
                  <a:gd name="connsiteY4" fmla="*/ 387309 h 435232"/>
                  <a:gd name="connsiteX5" fmla="*/ 140651 w 180033"/>
                  <a:gd name="connsiteY5" fmla="*/ 429979 h 435232"/>
                  <a:gd name="connsiteX6" fmla="*/ 146927 w 180033"/>
                  <a:gd name="connsiteY6" fmla="*/ 435233 h 435232"/>
                  <a:gd name="connsiteX7" fmla="*/ 157417 w 180033"/>
                  <a:gd name="connsiteY7" fmla="*/ 422681 h 435232"/>
                  <a:gd name="connsiteX8" fmla="*/ 151149 w 180033"/>
                  <a:gd name="connsiteY8" fmla="*/ 417427 h 435232"/>
                  <a:gd name="connsiteX9" fmla="*/ 119671 w 180033"/>
                  <a:gd name="connsiteY9" fmla="*/ 67830 h 435232"/>
                  <a:gd name="connsiteX10" fmla="*/ 163538 w 180033"/>
                  <a:gd name="connsiteY10" fmla="*/ 26659 h 435232"/>
                  <a:gd name="connsiteX11" fmla="*/ 163652 w 180033"/>
                  <a:gd name="connsiteY11" fmla="*/ 26675 h 435232"/>
                  <a:gd name="connsiteX12" fmla="*/ 163668 w 180033"/>
                  <a:gd name="connsiteY12" fmla="*/ 26724 h 435232"/>
                  <a:gd name="connsiteX13" fmla="*/ 163668 w 180033"/>
                  <a:gd name="connsiteY13" fmla="*/ 180017 h 435232"/>
                  <a:gd name="connsiteX14" fmla="*/ 180034 w 180033"/>
                  <a:gd name="connsiteY14" fmla="*/ 180017 h 435232"/>
                  <a:gd name="connsiteX15" fmla="*/ 180034 w 180033"/>
                  <a:gd name="connsiteY15" fmla="*/ 0 h 435232"/>
                  <a:gd name="connsiteX16" fmla="*/ 0 w 180033"/>
                  <a:gd name="connsiteY16" fmla="*/ 0 h 435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80033" h="435232">
                    <a:moveTo>
                      <a:pt x="0" y="16365"/>
                    </a:moveTo>
                    <a:lnTo>
                      <a:pt x="149742" y="16365"/>
                    </a:lnTo>
                    <a:cubicBezTo>
                      <a:pt x="149787" y="16370"/>
                      <a:pt x="149819" y="16410"/>
                      <a:pt x="149814" y="16455"/>
                    </a:cubicBezTo>
                    <a:cubicBezTo>
                      <a:pt x="149812" y="16474"/>
                      <a:pt x="149804" y="16491"/>
                      <a:pt x="149791" y="16504"/>
                    </a:cubicBezTo>
                    <a:cubicBezTo>
                      <a:pt x="33599" y="105101"/>
                      <a:pt x="11228" y="271117"/>
                      <a:pt x="99826" y="387309"/>
                    </a:cubicBezTo>
                    <a:cubicBezTo>
                      <a:pt x="111799" y="403011"/>
                      <a:pt x="125493" y="417324"/>
                      <a:pt x="140651" y="429979"/>
                    </a:cubicBezTo>
                    <a:lnTo>
                      <a:pt x="146927" y="435233"/>
                    </a:lnTo>
                    <a:lnTo>
                      <a:pt x="157417" y="422681"/>
                    </a:lnTo>
                    <a:lnTo>
                      <a:pt x="151149" y="417427"/>
                    </a:lnTo>
                    <a:cubicBezTo>
                      <a:pt x="45918" y="329581"/>
                      <a:pt x="31825" y="173061"/>
                      <a:pt x="119671" y="67830"/>
                    </a:cubicBezTo>
                    <a:cubicBezTo>
                      <a:pt x="132570" y="52378"/>
                      <a:pt x="147300" y="38553"/>
                      <a:pt x="163538" y="26659"/>
                    </a:cubicBezTo>
                    <a:cubicBezTo>
                      <a:pt x="163574" y="26632"/>
                      <a:pt x="163625" y="26639"/>
                      <a:pt x="163652" y="26675"/>
                    </a:cubicBezTo>
                    <a:cubicBezTo>
                      <a:pt x="163663" y="26689"/>
                      <a:pt x="163668" y="26706"/>
                      <a:pt x="163668" y="26724"/>
                    </a:cubicBezTo>
                    <a:lnTo>
                      <a:pt x="163668" y="180017"/>
                    </a:lnTo>
                    <a:lnTo>
                      <a:pt x="180034" y="180017"/>
                    </a:lnTo>
                    <a:lnTo>
                      <a:pt x="18003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8136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0527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F47822-9B23-EC61-79AF-E69FE75A1507}"/>
              </a:ext>
            </a:extLst>
          </p:cNvPr>
          <p:cNvSpPr/>
          <p:nvPr/>
        </p:nvSpPr>
        <p:spPr>
          <a:xfrm>
            <a:off x="256233" y="304007"/>
            <a:ext cx="3286523" cy="1153049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BCD256-A3DE-FAD4-CF02-3BE56A30FF5C}"/>
              </a:ext>
            </a:extLst>
          </p:cNvPr>
          <p:cNvSpPr/>
          <p:nvPr/>
        </p:nvSpPr>
        <p:spPr>
          <a:xfrm>
            <a:off x="269092" y="1887451"/>
            <a:ext cx="8463224" cy="115304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ACD536-2912-1A5C-788A-B0722440F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803" y="2156479"/>
            <a:ext cx="499473" cy="614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E36FE316-7F7E-0B1C-86FC-5E7E27F94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40" y="522437"/>
            <a:ext cx="499473" cy="60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BD385C0-A71D-2047-5A1E-C0D2EB9674D4}"/>
              </a:ext>
            </a:extLst>
          </p:cNvPr>
          <p:cNvSpPr/>
          <p:nvPr/>
        </p:nvSpPr>
        <p:spPr>
          <a:xfrm>
            <a:off x="256232" y="3645620"/>
            <a:ext cx="5755170" cy="1153049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8A7F32-D4E7-2DF4-768D-5853B6A10B34}"/>
              </a:ext>
            </a:extLst>
          </p:cNvPr>
          <p:cNvSpPr/>
          <p:nvPr/>
        </p:nvSpPr>
        <p:spPr>
          <a:xfrm>
            <a:off x="954406" y="93121"/>
            <a:ext cx="1890176" cy="164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1: Build the Vector Store</a:t>
            </a:r>
            <a:endParaRPr lang="en-IN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707524-FECB-1431-CC9F-7D878E180125}"/>
              </a:ext>
            </a:extLst>
          </p:cNvPr>
          <p:cNvSpPr/>
          <p:nvPr/>
        </p:nvSpPr>
        <p:spPr>
          <a:xfrm>
            <a:off x="3261081" y="1542014"/>
            <a:ext cx="3133774" cy="349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2: Embed the Query and Perform Semantic Search</a:t>
            </a:r>
            <a:endParaRPr lang="en-IN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E57EF0-E2FE-4292-12D0-85CED9E0CD89}"/>
              </a:ext>
            </a:extLst>
          </p:cNvPr>
          <p:cNvSpPr/>
          <p:nvPr/>
        </p:nvSpPr>
        <p:spPr>
          <a:xfrm>
            <a:off x="1516006" y="3337211"/>
            <a:ext cx="3638641" cy="349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3: Pass Prompt with Query and Relevant Document to LLM</a:t>
            </a:r>
            <a:endParaRPr lang="en-IN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03A649-7ED8-8F43-47CD-DBAF99006508}"/>
              </a:ext>
            </a:extLst>
          </p:cNvPr>
          <p:cNvSpPr/>
          <p:nvPr/>
        </p:nvSpPr>
        <p:spPr>
          <a:xfrm>
            <a:off x="573831" y="2236725"/>
            <a:ext cx="988733" cy="454501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Helvetica" panose="020B0604020202020204" pitchFamily="34" charset="0"/>
              </a:rPr>
              <a:t>Query</a:t>
            </a:r>
            <a:endParaRPr lang="en-IN" sz="9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6E490D-B956-7827-E1B6-83F4E5C34592}"/>
              </a:ext>
            </a:extLst>
          </p:cNvPr>
          <p:cNvSpPr/>
          <p:nvPr/>
        </p:nvSpPr>
        <p:spPr>
          <a:xfrm>
            <a:off x="6011402" y="2236725"/>
            <a:ext cx="1595477" cy="45450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Helvetica" panose="020B0604020202020204" pitchFamily="34" charset="0"/>
              </a:rPr>
              <a:t>Indexes of top-k closest documents/chunks for the query</a:t>
            </a:r>
            <a:endParaRPr lang="en-IN" sz="9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CA9804-2969-2C28-EE4B-A7ED3D90232B}"/>
              </a:ext>
            </a:extLst>
          </p:cNvPr>
          <p:cNvSpPr/>
          <p:nvPr/>
        </p:nvSpPr>
        <p:spPr>
          <a:xfrm>
            <a:off x="1686395" y="625212"/>
            <a:ext cx="1225136" cy="402527"/>
          </a:xfrm>
          <a:prstGeom prst="rect">
            <a:avLst/>
          </a:prstGeom>
          <a:solidFill>
            <a:srgbClr val="FD535C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Helvetica" panose="020B0604020202020204" pitchFamily="34" charset="0"/>
              </a:rPr>
              <a:t>Embedding Model</a:t>
            </a:r>
            <a:endParaRPr lang="en-IN" sz="9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A5C7DA-291B-9165-2D7C-6F981076FB07}"/>
              </a:ext>
            </a:extLst>
          </p:cNvPr>
          <p:cNvSpPr/>
          <p:nvPr/>
        </p:nvSpPr>
        <p:spPr>
          <a:xfrm>
            <a:off x="2244099" y="3756265"/>
            <a:ext cx="1080919" cy="301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Helvetica" panose="020B0604020202020204" pitchFamily="34" charset="0"/>
              </a:rPr>
              <a:t>Query</a:t>
            </a:r>
            <a:endParaRPr lang="en-IN" sz="9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F31CC4-6B63-A042-FC86-FDCFA178542D}"/>
              </a:ext>
            </a:extLst>
          </p:cNvPr>
          <p:cNvSpPr/>
          <p:nvPr/>
        </p:nvSpPr>
        <p:spPr>
          <a:xfrm>
            <a:off x="3125222" y="3756265"/>
            <a:ext cx="1080919" cy="301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Helvetica" panose="020B0604020202020204" pitchFamily="34" charset="0"/>
              </a:rPr>
              <a:t>Prompt</a:t>
            </a:r>
            <a:endParaRPr lang="en-IN" sz="9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7B43B8-2EA3-59CA-4F2A-1B3C0A174FA0}"/>
              </a:ext>
            </a:extLst>
          </p:cNvPr>
          <p:cNvSpPr/>
          <p:nvPr/>
        </p:nvSpPr>
        <p:spPr>
          <a:xfrm>
            <a:off x="4093946" y="3756265"/>
            <a:ext cx="1920366" cy="301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Helvetica" panose="020B0604020202020204" pitchFamily="34" charset="0"/>
              </a:rPr>
              <a:t>Retrieved Relevant Documents</a:t>
            </a:r>
            <a:endParaRPr lang="en-IN" sz="9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061E6E-FBC6-EB84-3A1F-09D1564C45AC}"/>
              </a:ext>
            </a:extLst>
          </p:cNvPr>
          <p:cNvCxnSpPr>
            <a:cxnSpLocks/>
          </p:cNvCxnSpPr>
          <p:nvPr/>
        </p:nvCxnSpPr>
        <p:spPr>
          <a:xfrm>
            <a:off x="1058314" y="823194"/>
            <a:ext cx="618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C854D17-977B-4E11-2EE5-9B404B599CB2}"/>
              </a:ext>
            </a:extLst>
          </p:cNvPr>
          <p:cNvSpPr/>
          <p:nvPr/>
        </p:nvSpPr>
        <p:spPr>
          <a:xfrm>
            <a:off x="3119765" y="4278760"/>
            <a:ext cx="1080919" cy="301291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Helvetica" panose="020B0604020202020204" pitchFamily="34" charset="0"/>
              </a:rPr>
              <a:t>LLM</a:t>
            </a:r>
            <a:endParaRPr lang="en-IN" sz="900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E26A433-4A9C-F6E7-F445-44528BC806AB}"/>
              </a:ext>
            </a:extLst>
          </p:cNvPr>
          <p:cNvCxnSpPr>
            <a:stCxn id="13" idx="3"/>
          </p:cNvCxnSpPr>
          <p:nvPr/>
        </p:nvCxnSpPr>
        <p:spPr>
          <a:xfrm flipV="1">
            <a:off x="1562564" y="1027739"/>
            <a:ext cx="652233" cy="143623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D8FAC65-8677-7516-53ED-F674087FE2FF}"/>
              </a:ext>
            </a:extLst>
          </p:cNvPr>
          <p:cNvCxnSpPr>
            <a:cxnSpLocks/>
          </p:cNvCxnSpPr>
          <p:nvPr/>
        </p:nvCxnSpPr>
        <p:spPr>
          <a:xfrm>
            <a:off x="2571803" y="1027739"/>
            <a:ext cx="0" cy="1295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BAFC44F-CEC1-9A7C-4D55-86356F54E7F6}"/>
              </a:ext>
            </a:extLst>
          </p:cNvPr>
          <p:cNvCxnSpPr>
            <a:cxnSpLocks/>
          </p:cNvCxnSpPr>
          <p:nvPr/>
        </p:nvCxnSpPr>
        <p:spPr>
          <a:xfrm>
            <a:off x="3720148" y="2469806"/>
            <a:ext cx="555245" cy="2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E713C58-4306-9750-BA94-5315CBE4DF70}"/>
              </a:ext>
            </a:extLst>
          </p:cNvPr>
          <p:cNvCxnSpPr>
            <a:cxnSpLocks/>
          </p:cNvCxnSpPr>
          <p:nvPr/>
        </p:nvCxnSpPr>
        <p:spPr>
          <a:xfrm>
            <a:off x="5418652" y="2471613"/>
            <a:ext cx="555245" cy="2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9A0F2C3B-276F-A281-09F3-5C5845C4A7B5}"/>
              </a:ext>
            </a:extLst>
          </p:cNvPr>
          <p:cNvCxnSpPr>
            <a:cxnSpLocks/>
            <a:stCxn id="13" idx="2"/>
            <a:endCxn id="16" idx="1"/>
          </p:cNvCxnSpPr>
          <p:nvPr/>
        </p:nvCxnSpPr>
        <p:spPr>
          <a:xfrm rot="16200000" flipH="1">
            <a:off x="1048305" y="2711118"/>
            <a:ext cx="1215686" cy="11759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F3814A1B-58F0-A944-7864-F7CA1DF5CE37}"/>
              </a:ext>
            </a:extLst>
          </p:cNvPr>
          <p:cNvSpPr/>
          <p:nvPr/>
        </p:nvSpPr>
        <p:spPr>
          <a:xfrm>
            <a:off x="3027552" y="3781373"/>
            <a:ext cx="307533" cy="2510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Helvetica" panose="020B0604020202020204" pitchFamily="34" charset="0"/>
              </a:rPr>
              <a:t>+</a:t>
            </a:r>
            <a:endParaRPr lang="en-IN" sz="9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92329F0-E0F1-4113-DD31-CEF0A902E5F9}"/>
              </a:ext>
            </a:extLst>
          </p:cNvPr>
          <p:cNvSpPr/>
          <p:nvPr/>
        </p:nvSpPr>
        <p:spPr>
          <a:xfrm>
            <a:off x="3904172" y="3776984"/>
            <a:ext cx="307533" cy="2510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Helvetica" panose="020B0604020202020204" pitchFamily="34" charset="0"/>
              </a:rPr>
              <a:t>+</a:t>
            </a:r>
            <a:endParaRPr lang="en-IN" sz="9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C46398F-D75C-8E60-5B99-513C36F65DB8}"/>
              </a:ext>
            </a:extLst>
          </p:cNvPr>
          <p:cNvCxnSpPr>
            <a:cxnSpLocks/>
          </p:cNvCxnSpPr>
          <p:nvPr/>
        </p:nvCxnSpPr>
        <p:spPr>
          <a:xfrm flipH="1">
            <a:off x="3658513" y="4004959"/>
            <a:ext cx="1711" cy="226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77D8135-D502-31DA-D83D-FDF091A42AEE}"/>
              </a:ext>
            </a:extLst>
          </p:cNvPr>
          <p:cNvSpPr/>
          <p:nvPr/>
        </p:nvSpPr>
        <p:spPr>
          <a:xfrm>
            <a:off x="7741720" y="2361230"/>
            <a:ext cx="307533" cy="2510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Helvetica" panose="020B0604020202020204" pitchFamily="34" charset="0"/>
              </a:rPr>
              <a:t>+</a:t>
            </a:r>
            <a:endParaRPr lang="en-IN" sz="9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B896206-44BB-2E57-0023-911F1B14BF36}"/>
              </a:ext>
            </a:extLst>
          </p:cNvPr>
          <p:cNvSpPr/>
          <p:nvPr/>
        </p:nvSpPr>
        <p:spPr>
          <a:xfrm>
            <a:off x="6548932" y="4185432"/>
            <a:ext cx="2338836" cy="494675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Model Response </a:t>
            </a:r>
            <a:endParaRPr lang="en-IN" sz="135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57962FA-F84F-50C5-10AB-60F88DE92C67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4200683" y="4429405"/>
            <a:ext cx="2346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0AF5C88-D0B4-B59F-7EF5-C9B1C9EB2086}"/>
              </a:ext>
            </a:extLst>
          </p:cNvPr>
          <p:cNvCxnSpPr>
            <a:cxnSpLocks/>
          </p:cNvCxnSpPr>
          <p:nvPr/>
        </p:nvCxnSpPr>
        <p:spPr>
          <a:xfrm rot="5400000">
            <a:off x="5732839" y="2825807"/>
            <a:ext cx="1238662" cy="953048"/>
          </a:xfrm>
          <a:prstGeom prst="bentConnector3">
            <a:avLst>
              <a:gd name="adj1" fmla="val 9993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B5B55E8-EC7C-CD77-AD1F-F84175AB1AF3}"/>
              </a:ext>
            </a:extLst>
          </p:cNvPr>
          <p:cNvSpPr/>
          <p:nvPr/>
        </p:nvSpPr>
        <p:spPr>
          <a:xfrm>
            <a:off x="4306563" y="2323359"/>
            <a:ext cx="1080919" cy="301291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Helvetica" panose="020B0604020202020204" pitchFamily="34" charset="0"/>
              </a:rPr>
              <a:t>Index search Vector DBs</a:t>
            </a:r>
            <a:endParaRPr lang="en-IN" sz="900" dirty="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pic>
        <p:nvPicPr>
          <p:cNvPr id="4" name="Google Shape;347;p31">
            <a:extLst>
              <a:ext uri="{FF2B5EF4-FFF2-40B4-BE49-F238E27FC236}">
                <a16:creationId xmlns:a16="http://schemas.microsoft.com/office/drawing/2014/main" id="{440CFF10-C5B0-00F1-A2CB-37168C3CE69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79119" y="2332265"/>
            <a:ext cx="1209856" cy="266531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B83FB9-FB4A-2C28-0BFF-8DEF3D1E44C4}"/>
              </a:ext>
            </a:extLst>
          </p:cNvPr>
          <p:cNvSpPr txBox="1"/>
          <p:nvPr/>
        </p:nvSpPr>
        <p:spPr>
          <a:xfrm>
            <a:off x="2671550" y="2321859"/>
            <a:ext cx="13069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Embedding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135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37540"/>
            <a:chOff x="0" y="0"/>
            <a:chExt cx="9144000" cy="63754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37540"/>
            </a:xfrm>
            <a:custGeom>
              <a:avLst/>
              <a:gdLst/>
              <a:ahLst/>
              <a:cxnLst/>
              <a:rect l="l" t="t" r="r" b="b"/>
              <a:pathLst>
                <a:path w="9144000" h="637540">
                  <a:moveTo>
                    <a:pt x="9144000" y="0"/>
                  </a:moveTo>
                  <a:lnTo>
                    <a:pt x="0" y="0"/>
                  </a:lnTo>
                  <a:lnTo>
                    <a:pt x="0" y="637032"/>
                  </a:lnTo>
                  <a:lnTo>
                    <a:pt x="9144000" y="63703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5333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7927847" y="210311"/>
              <a:ext cx="813816" cy="2164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5427" y="96773"/>
            <a:ext cx="2837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spc="-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AWS EC2 Cloud VM</a:t>
            </a:r>
            <a:endParaRPr sz="2400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900" b="0" i="0" u="none" strike="noStrike" kern="1200" cap="none" spc="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Tahoma" panose="020B0604030504040204"/>
                <a:ea typeface="+mn-ea"/>
                <a:cs typeface="Tahoma" panose="020B0604030504040204"/>
              </a:rPr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1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sz="900" b="0" i="0" u="none" strike="noStrike" kern="1200" cap="none" spc="5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Tahoma" panose="020B0604030504040204"/>
              <a:ea typeface="+mn-ea"/>
              <a:cs typeface="Tahoma" panose="020B060403050404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8D645F-DD42-91FF-A246-1132D123F99D}"/>
              </a:ext>
            </a:extLst>
          </p:cNvPr>
          <p:cNvSpPr txBox="1"/>
          <p:nvPr/>
        </p:nvSpPr>
        <p:spPr>
          <a:xfrm>
            <a:off x="685800" y="4403725"/>
            <a:ext cx="6553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hlinkClick r:id="rId3"/>
              </a:rPr>
              <a:t>https://docs.aws.amazon.com/AWSEC2/latest/UserGuide/EC2_GetStarted.html</a:t>
            </a:r>
            <a:r>
              <a:rPr lang="en-IN" sz="1400" dirty="0"/>
              <a:t> </a:t>
            </a:r>
          </a:p>
        </p:txBody>
      </p:sp>
      <p:pic>
        <p:nvPicPr>
          <p:cNvPr id="2050" name="Picture 2" descr="&#10;    An Amazon EBS-backed instance in a security group.&#10;   ">
            <a:extLst>
              <a:ext uri="{FF2B5EF4-FFF2-40B4-BE49-F238E27FC236}">
                <a16:creationId xmlns:a16="http://schemas.microsoft.com/office/drawing/2014/main" id="{DBFBB77D-728E-7208-6727-AC259EE6E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790575"/>
            <a:ext cx="2946112" cy="326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elect the right AWS EC2 instance type for optimal monitoring">
            <a:extLst>
              <a:ext uri="{FF2B5EF4-FFF2-40B4-BE49-F238E27FC236}">
                <a16:creationId xmlns:a16="http://schemas.microsoft.com/office/drawing/2014/main" id="{9ACDE1AE-6F05-58E3-9502-D96DD1449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" y="1555750"/>
            <a:ext cx="38100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373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D8833DF-2881-4425-BD86-FC42C5A43115}"/>
              </a:ext>
            </a:extLst>
          </p:cNvPr>
          <p:cNvSpPr/>
          <p:nvPr/>
        </p:nvSpPr>
        <p:spPr>
          <a:xfrm>
            <a:off x="481677" y="688383"/>
            <a:ext cx="2355297" cy="1462401"/>
          </a:xfrm>
          <a:prstGeom prst="roundRect">
            <a:avLst>
              <a:gd name="adj" fmla="val 10942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26229" t="18444" r="26229" b="18444"/>
            </a:stretch>
          </a:blip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>
              <a:latin typeface="Product Sans" panose="020B050303050204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63343F-8C59-4C08-8456-111C91F676A4}"/>
              </a:ext>
            </a:extLst>
          </p:cNvPr>
          <p:cNvSpPr txBox="1"/>
          <p:nvPr/>
        </p:nvSpPr>
        <p:spPr>
          <a:xfrm>
            <a:off x="2990383" y="729010"/>
            <a:ext cx="5671940" cy="1410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3" indent="-214313" algn="just">
              <a:spcBef>
                <a:spcPts val="75"/>
              </a:spcBef>
              <a:spcAft>
                <a:spcPts val="75"/>
              </a:spcAft>
              <a:buClr>
                <a:schemeClr val="tx2"/>
              </a:buClr>
              <a:buFont typeface="Wingdings" panose="05000000000000000000" pitchFamily="2" charset="2"/>
              <a:buChar char="¢"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Whenever you pass on your model to the testing/deploying stage which is totally on different environment, your model may not work as the entire model working depends on libraries, frameworks, configuration etc. </a:t>
            </a:r>
          </a:p>
          <a:p>
            <a:pPr marL="214313" indent="-214313" algn="just">
              <a:spcBef>
                <a:spcPts val="75"/>
              </a:spcBef>
              <a:spcAft>
                <a:spcPts val="75"/>
              </a:spcAft>
              <a:buClr>
                <a:schemeClr val="tx2"/>
              </a:buClr>
              <a:buFont typeface="Wingdings" panose="05000000000000000000" pitchFamily="2" charset="2"/>
              <a:buChar char="¢"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Docker solves this problem by providing a complete environment where you can </a:t>
            </a:r>
            <a:r>
              <a:rPr lang="en-US" sz="12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develop, ship 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and </a:t>
            </a:r>
            <a:r>
              <a:rPr lang="en-US" sz="12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run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your models anywhere. Therefore it is called as </a:t>
            </a:r>
            <a:r>
              <a:rPr lang="en-US" sz="12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container management service 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 it provides an environment through which lets you run the model easily without any problem of dependencies.</a:t>
            </a:r>
          </a:p>
        </p:txBody>
      </p:sp>
      <p:sp>
        <p:nvSpPr>
          <p:cNvPr id="11" name="Heading">
            <a:extLst>
              <a:ext uri="{FF2B5EF4-FFF2-40B4-BE49-F238E27FC236}">
                <a16:creationId xmlns:a16="http://schemas.microsoft.com/office/drawing/2014/main" id="{61A2FFF6-ECA9-4BCD-8BF5-281349AB0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030" y="154052"/>
            <a:ext cx="5671940" cy="392906"/>
          </a:xfrm>
          <a:prstGeom prst="rect">
            <a:avLst/>
          </a:prstGeom>
          <a:noFill/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Lato Semibold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TO DOCKER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1FEF929-16A9-4BD9-B20E-C6907353FB04}"/>
              </a:ext>
            </a:extLst>
          </p:cNvPr>
          <p:cNvGrpSpPr/>
          <p:nvPr/>
        </p:nvGrpSpPr>
        <p:grpSpPr>
          <a:xfrm>
            <a:off x="481678" y="2372208"/>
            <a:ext cx="2539223" cy="2378448"/>
            <a:chOff x="509917" y="3292060"/>
            <a:chExt cx="3385631" cy="3171264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E37E52E6-3AC9-4A6C-A99E-F4F8125E5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77686" y="3588807"/>
              <a:ext cx="1050092" cy="933462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876BF13-A99D-4E58-A5B9-886565C42FCD}"/>
                </a:ext>
              </a:extLst>
            </p:cNvPr>
            <p:cNvSpPr txBox="1"/>
            <p:nvPr/>
          </p:nvSpPr>
          <p:spPr>
            <a:xfrm>
              <a:off x="742118" y="4742767"/>
              <a:ext cx="2921227" cy="4001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350" b="1" dirty="0">
                  <a:solidFill>
                    <a:schemeClr val="accen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Build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EAC55746-697C-456D-BEB9-D5C280CCAC78}"/>
                </a:ext>
              </a:extLst>
            </p:cNvPr>
            <p:cNvSpPr/>
            <p:nvPr/>
          </p:nvSpPr>
          <p:spPr>
            <a:xfrm>
              <a:off x="509917" y="3292060"/>
              <a:ext cx="3385631" cy="3171264"/>
            </a:xfrm>
            <a:prstGeom prst="roundRect">
              <a:avLst>
                <a:gd name="adj" fmla="val 7342"/>
              </a:avLst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F0FF2EC-037D-4B83-8FBF-4C652D1A634E}"/>
                </a:ext>
              </a:extLst>
            </p:cNvPr>
            <p:cNvSpPr txBox="1"/>
            <p:nvPr/>
          </p:nvSpPr>
          <p:spPr>
            <a:xfrm>
              <a:off x="742118" y="5113393"/>
              <a:ext cx="2921227" cy="861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Develop an app using Docker containers with any language and any toolchain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BB8E62A-38F4-41F8-A481-04A9D8EEE5CF}"/>
              </a:ext>
            </a:extLst>
          </p:cNvPr>
          <p:cNvGrpSpPr/>
          <p:nvPr/>
        </p:nvGrpSpPr>
        <p:grpSpPr>
          <a:xfrm>
            <a:off x="3302389" y="2372209"/>
            <a:ext cx="2539223" cy="2381663"/>
            <a:chOff x="4527546" y="3292060"/>
            <a:chExt cx="3385631" cy="3175550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18DD50A8-387E-4851-8004-85C59C2792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690762" y="3529907"/>
              <a:ext cx="1059198" cy="1013963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759C044-1F10-4EA6-A640-557442AD6096}"/>
                </a:ext>
              </a:extLst>
            </p:cNvPr>
            <p:cNvSpPr txBox="1"/>
            <p:nvPr/>
          </p:nvSpPr>
          <p:spPr>
            <a:xfrm>
              <a:off x="4759747" y="4742767"/>
              <a:ext cx="2921227" cy="4001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350" b="1" dirty="0">
                  <a:solidFill>
                    <a:schemeClr val="accent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Ship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2C9A71EB-121C-4855-B886-D6DF60E372A7}"/>
                </a:ext>
              </a:extLst>
            </p:cNvPr>
            <p:cNvSpPr/>
            <p:nvPr/>
          </p:nvSpPr>
          <p:spPr>
            <a:xfrm>
              <a:off x="4527546" y="3292060"/>
              <a:ext cx="3385631" cy="3171264"/>
            </a:xfrm>
            <a:prstGeom prst="roundRect">
              <a:avLst>
                <a:gd name="adj" fmla="val 7342"/>
              </a:avLst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720FC31-F122-41D9-8F61-07659F6522E4}"/>
                </a:ext>
              </a:extLst>
            </p:cNvPr>
            <p:cNvSpPr txBox="1"/>
            <p:nvPr/>
          </p:nvSpPr>
          <p:spPr>
            <a:xfrm>
              <a:off x="4759747" y="5113393"/>
              <a:ext cx="2921227" cy="13542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Ship the “</a:t>
              </a:r>
              <a:r>
                <a:rPr lang="en-US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Dockerised</a:t>
              </a:r>
              <a:r>
                <a: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” app and dependencies anywhere – to QA, teammates, or the could – without breaking anything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3EAC0F7-E790-4915-B60F-D8AB95F7BD0D}"/>
              </a:ext>
            </a:extLst>
          </p:cNvPr>
          <p:cNvGrpSpPr/>
          <p:nvPr/>
        </p:nvGrpSpPr>
        <p:grpSpPr>
          <a:xfrm>
            <a:off x="6123100" y="2372208"/>
            <a:ext cx="2539223" cy="2378448"/>
            <a:chOff x="8545174" y="3292060"/>
            <a:chExt cx="3385631" cy="3171264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3138F143-5ACA-49F3-BD6E-8DCC53581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642933" y="3538501"/>
              <a:ext cx="1178013" cy="1033932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9363F5B-5387-4AE3-A351-54821D998C07}"/>
                </a:ext>
              </a:extLst>
            </p:cNvPr>
            <p:cNvSpPr txBox="1"/>
            <p:nvPr/>
          </p:nvSpPr>
          <p:spPr>
            <a:xfrm>
              <a:off x="8777375" y="4742767"/>
              <a:ext cx="2921227" cy="4001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350" b="1" dirty="0">
                  <a:solidFill>
                    <a:schemeClr val="accent3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Run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C7835F89-0ED0-4243-BBDF-EE99712CEC36}"/>
                </a:ext>
              </a:extLst>
            </p:cNvPr>
            <p:cNvSpPr/>
            <p:nvPr/>
          </p:nvSpPr>
          <p:spPr>
            <a:xfrm>
              <a:off x="8545174" y="3292060"/>
              <a:ext cx="3385631" cy="3171264"/>
            </a:xfrm>
            <a:prstGeom prst="roundRect">
              <a:avLst>
                <a:gd name="adj" fmla="val 7342"/>
              </a:avLst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6FC7BA2-ED36-4A04-8848-CB71A0195CFA}"/>
                </a:ext>
              </a:extLst>
            </p:cNvPr>
            <p:cNvSpPr txBox="1"/>
            <p:nvPr/>
          </p:nvSpPr>
          <p:spPr>
            <a:xfrm>
              <a:off x="8777375" y="5215773"/>
              <a:ext cx="2921227" cy="11079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Scale to 1000s of nodes, move between data centers and clouds, update with zero downtime and more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729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9" grpId="0" uiExpand="1" build="p"/>
      <p:bldP spid="9" grpId="1" build="allAtOnce"/>
      <p:bldP spid="11" grpId="0"/>
      <p:bldP spid="1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Heading">
            <a:extLst>
              <a:ext uri="{FF2B5EF4-FFF2-40B4-BE49-F238E27FC236}">
                <a16:creationId xmlns:a16="http://schemas.microsoft.com/office/drawing/2014/main" id="{20F1AD09-C418-413C-B993-79663CC22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030" y="154052"/>
            <a:ext cx="5671940" cy="392906"/>
          </a:xfrm>
          <a:prstGeom prst="rect">
            <a:avLst/>
          </a:prstGeom>
          <a:noFill/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Lato Semibold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 Workflow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C36183F-5764-4116-AFEC-2ACCDEA4BF10}"/>
              </a:ext>
            </a:extLst>
          </p:cNvPr>
          <p:cNvGrpSpPr/>
          <p:nvPr/>
        </p:nvGrpSpPr>
        <p:grpSpPr>
          <a:xfrm>
            <a:off x="2006751" y="645639"/>
            <a:ext cx="5130500" cy="3881657"/>
            <a:chOff x="2675667" y="856618"/>
            <a:chExt cx="6840667" cy="517554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5B1356F-071D-4CC7-AC99-7D721212B213}"/>
                </a:ext>
              </a:extLst>
            </p:cNvPr>
            <p:cNvGrpSpPr/>
            <p:nvPr/>
          </p:nvGrpSpPr>
          <p:grpSpPr>
            <a:xfrm>
              <a:off x="2983918" y="856618"/>
              <a:ext cx="6224164" cy="738528"/>
              <a:chOff x="2977893" y="1149742"/>
              <a:chExt cx="6224164" cy="738528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2FCF38-400C-4F48-BB26-11A9BF49053E}"/>
                  </a:ext>
                </a:extLst>
              </p:cNvPr>
              <p:cNvSpPr txBox="1"/>
              <p:nvPr/>
            </p:nvSpPr>
            <p:spPr>
              <a:xfrm>
                <a:off x="5281854" y="1149742"/>
                <a:ext cx="161624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350" b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Docker hub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CE2ADA1-7733-4C83-B034-BA36B97889FC}"/>
                  </a:ext>
                </a:extLst>
              </p:cNvPr>
              <p:cNvSpPr txBox="1"/>
              <p:nvPr/>
            </p:nvSpPr>
            <p:spPr>
              <a:xfrm>
                <a:off x="2977893" y="1518938"/>
                <a:ext cx="6224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A cloud service for sharing applications and automating workflows</a:t>
                </a: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EA80D32-7C39-4D3D-8EB8-69DCAC674EF8}"/>
                </a:ext>
              </a:extLst>
            </p:cNvPr>
            <p:cNvSpPr txBox="1"/>
            <p:nvPr/>
          </p:nvSpPr>
          <p:spPr>
            <a:xfrm>
              <a:off x="2910570" y="5662828"/>
              <a:ext cx="63708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It contains everything you need to run in a container</a:t>
              </a:r>
              <a:endParaRPr lang="en-IN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86AB433-B703-45C6-B896-97EF6F68612A}"/>
                </a:ext>
              </a:extLst>
            </p:cNvPr>
            <p:cNvGrpSpPr/>
            <p:nvPr/>
          </p:nvGrpSpPr>
          <p:grpSpPr>
            <a:xfrm>
              <a:off x="2675667" y="1583768"/>
              <a:ext cx="6840667" cy="3714216"/>
              <a:chOff x="2975485" y="1583768"/>
              <a:chExt cx="6840667" cy="3714216"/>
            </a:xfrm>
          </p:grpSpPr>
          <p:pic>
            <p:nvPicPr>
              <p:cNvPr id="15" name="Picture 4" descr="Questions remain about the integration of containers within cloud virtual  machines - TechRepublic">
                <a:extLst>
                  <a:ext uri="{FF2B5EF4-FFF2-40B4-BE49-F238E27FC236}">
                    <a16:creationId xmlns:a16="http://schemas.microsoft.com/office/drawing/2014/main" id="{C81CDAE3-15E2-40F8-BFBD-320903880F9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4792" y="1583768"/>
                <a:ext cx="1481594" cy="12334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69780902-A8A7-42AE-AB5A-38A89ED2022A}"/>
                  </a:ext>
                </a:extLst>
              </p:cNvPr>
              <p:cNvGrpSpPr/>
              <p:nvPr/>
            </p:nvGrpSpPr>
            <p:grpSpPr>
              <a:xfrm>
                <a:off x="2975485" y="3703818"/>
                <a:ext cx="1616243" cy="1594166"/>
                <a:chOff x="2767254" y="3318077"/>
                <a:chExt cx="1616243" cy="1594166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687246E-D286-4897-937A-4BCF84626391}"/>
                    </a:ext>
                  </a:extLst>
                </p:cNvPr>
                <p:cNvSpPr txBox="1"/>
                <p:nvPr/>
              </p:nvSpPr>
              <p:spPr>
                <a:xfrm>
                  <a:off x="2767254" y="4542911"/>
                  <a:ext cx="16162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1200" b="1" dirty="0">
                      <a:latin typeface="Lato" panose="020F0502020204030203" pitchFamily="34" charset="0"/>
                      <a:ea typeface="Lato" panose="020F0502020204030203" pitchFamily="34" charset="0"/>
                      <a:cs typeface="Lato" panose="020F0502020204030203" pitchFamily="34" charset="0"/>
                    </a:rPr>
                    <a:t>Docker file</a:t>
                  </a:r>
                </a:p>
              </p:txBody>
            </p:sp>
            <p:pic>
              <p:nvPicPr>
                <p:cNvPr id="19" name="Picture 2" descr="Docker – Neil Killen">
                  <a:extLst>
                    <a:ext uri="{FF2B5EF4-FFF2-40B4-BE49-F238E27FC236}">
                      <a16:creationId xmlns:a16="http://schemas.microsoft.com/office/drawing/2014/main" id="{AB709309-1E87-4CC8-8419-1189D1D736B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669" t="15089" r="74925" b="28828"/>
                <a:stretch/>
              </p:blipFill>
              <p:spPr bwMode="auto">
                <a:xfrm>
                  <a:off x="3051242" y="3318077"/>
                  <a:ext cx="1149284" cy="116776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7A3F88EE-8756-4720-BBBE-A5CCC1791A82}"/>
                  </a:ext>
                </a:extLst>
              </p:cNvPr>
              <p:cNvGrpSpPr/>
              <p:nvPr/>
            </p:nvGrpSpPr>
            <p:grpSpPr>
              <a:xfrm>
                <a:off x="5417991" y="3774062"/>
                <a:ext cx="1616243" cy="1523922"/>
                <a:chOff x="5287877" y="3388321"/>
                <a:chExt cx="1616243" cy="1523922"/>
              </a:xfrm>
            </p:grpSpPr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C03F15C-9A29-450C-8410-F243287EFCBF}"/>
                    </a:ext>
                  </a:extLst>
                </p:cNvPr>
                <p:cNvSpPr txBox="1"/>
                <p:nvPr/>
              </p:nvSpPr>
              <p:spPr>
                <a:xfrm>
                  <a:off x="5287877" y="4542911"/>
                  <a:ext cx="16162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1200" b="1" dirty="0">
                      <a:latin typeface="Lato" panose="020F0502020204030203" pitchFamily="34" charset="0"/>
                      <a:ea typeface="Lato" panose="020F0502020204030203" pitchFamily="34" charset="0"/>
                      <a:cs typeface="Lato" panose="020F0502020204030203" pitchFamily="34" charset="0"/>
                    </a:rPr>
                    <a:t>Docker image</a:t>
                  </a:r>
                </a:p>
              </p:txBody>
            </p:sp>
            <p:pic>
              <p:nvPicPr>
                <p:cNvPr id="22" name="Picture 2" descr="Docker – Neil Killen">
                  <a:extLst>
                    <a:ext uri="{FF2B5EF4-FFF2-40B4-BE49-F238E27FC236}">
                      <a16:creationId xmlns:a16="http://schemas.microsoft.com/office/drawing/2014/main" id="{13C44283-7966-404D-8A8F-13EF63132DF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0553" t="22310" r="41041" b="28828"/>
                <a:stretch/>
              </p:blipFill>
              <p:spPr bwMode="auto">
                <a:xfrm>
                  <a:off x="5443865" y="3388321"/>
                  <a:ext cx="1304266" cy="11545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C12B7284-0071-4357-AF45-C14BD7BE3710}"/>
                  </a:ext>
                </a:extLst>
              </p:cNvPr>
              <p:cNvGrpSpPr/>
              <p:nvPr/>
            </p:nvGrpSpPr>
            <p:grpSpPr>
              <a:xfrm>
                <a:off x="7860498" y="3651360"/>
                <a:ext cx="1955654" cy="1646624"/>
                <a:chOff x="7652267" y="3265619"/>
                <a:chExt cx="1955654" cy="1646624"/>
              </a:xfrm>
            </p:grpSpPr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DD82E36-357E-4F8B-AB56-943D25A29CDB}"/>
                    </a:ext>
                  </a:extLst>
                </p:cNvPr>
                <p:cNvSpPr txBox="1"/>
                <p:nvPr/>
              </p:nvSpPr>
              <p:spPr>
                <a:xfrm>
                  <a:off x="7652267" y="4542911"/>
                  <a:ext cx="19556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1200" b="1" dirty="0">
                      <a:latin typeface="Lato" panose="020F0502020204030203" pitchFamily="34" charset="0"/>
                      <a:ea typeface="Lato" panose="020F0502020204030203" pitchFamily="34" charset="0"/>
                      <a:cs typeface="Lato" panose="020F0502020204030203" pitchFamily="34" charset="0"/>
                    </a:rPr>
                    <a:t>Docker container</a:t>
                  </a:r>
                </a:p>
              </p:txBody>
            </p:sp>
            <p:pic>
              <p:nvPicPr>
                <p:cNvPr id="23" name="Picture 2" descr="Docker – Neil Killen">
                  <a:extLst>
                    <a:ext uri="{FF2B5EF4-FFF2-40B4-BE49-F238E27FC236}">
                      <a16:creationId xmlns:a16="http://schemas.microsoft.com/office/drawing/2014/main" id="{568F05A6-B4D5-429E-92A9-5137BF3AA6E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3435" t="22310" r="8159" b="28828"/>
                <a:stretch/>
              </p:blipFill>
              <p:spPr bwMode="auto">
                <a:xfrm>
                  <a:off x="7933408" y="3265619"/>
                  <a:ext cx="1393373" cy="12334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F6F5D84A-4C09-4F0B-8257-766B4AC26D74}"/>
                  </a:ext>
                </a:extLst>
              </p:cNvPr>
              <p:cNvGrpSpPr/>
              <p:nvPr/>
            </p:nvGrpSpPr>
            <p:grpSpPr>
              <a:xfrm>
                <a:off x="6040041" y="2813111"/>
                <a:ext cx="484094" cy="861428"/>
                <a:chOff x="5845629" y="3798712"/>
                <a:chExt cx="484094" cy="548035"/>
              </a:xfrm>
            </p:grpSpPr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61B173D9-542B-4E3F-B199-C3181C7A2378}"/>
                    </a:ext>
                  </a:extLst>
                </p:cNvPr>
                <p:cNvCxnSpPr/>
                <p:nvPr/>
              </p:nvCxnSpPr>
              <p:spPr>
                <a:xfrm>
                  <a:off x="5845629" y="3798712"/>
                  <a:ext cx="0" cy="548035"/>
                </a:xfrm>
                <a:prstGeom prst="straightConnector1">
                  <a:avLst/>
                </a:prstGeom>
                <a:ln w="28575">
                  <a:solidFill>
                    <a:schemeClr val="accent3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965FFF20-01E2-41FC-9F5F-137B5EDDC0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29723" y="3798712"/>
                  <a:ext cx="0" cy="548035"/>
                </a:xfrm>
                <a:prstGeom prst="straightConnector1">
                  <a:avLst/>
                </a:prstGeom>
                <a:ln w="28575">
                  <a:solidFill>
                    <a:schemeClr val="accent3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3D8607-B4E7-43C1-B310-4038BDA0332E}"/>
                  </a:ext>
                </a:extLst>
              </p:cNvPr>
              <p:cNvSpPr txBox="1"/>
              <p:nvPr/>
            </p:nvSpPr>
            <p:spPr>
              <a:xfrm>
                <a:off x="5300570" y="3074548"/>
                <a:ext cx="7291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Pull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75034AF-EEFB-426E-A6EE-4D2F46112C3D}"/>
                  </a:ext>
                </a:extLst>
              </p:cNvPr>
              <p:cNvSpPr txBox="1"/>
              <p:nvPr/>
            </p:nvSpPr>
            <p:spPr>
              <a:xfrm>
                <a:off x="6461499" y="3074548"/>
                <a:ext cx="7291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Push</a:t>
                </a:r>
              </a:p>
            </p:txBody>
          </p: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680765C9-AE65-4330-A392-E84A3619C713}"/>
                  </a:ext>
                </a:extLst>
              </p:cNvPr>
              <p:cNvGrpSpPr/>
              <p:nvPr/>
            </p:nvGrpSpPr>
            <p:grpSpPr>
              <a:xfrm>
                <a:off x="4408757" y="4001600"/>
                <a:ext cx="1165222" cy="474785"/>
                <a:chOff x="4408757" y="4001600"/>
                <a:chExt cx="1165222" cy="474785"/>
              </a:xfrm>
            </p:grpSpPr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50A7A3D-DD6D-45DD-9BE4-DB58C6B470BC}"/>
                    </a:ext>
                  </a:extLst>
                </p:cNvPr>
                <p:cNvSpPr txBox="1"/>
                <p:nvPr/>
              </p:nvSpPr>
              <p:spPr>
                <a:xfrm>
                  <a:off x="4626814" y="4001600"/>
                  <a:ext cx="7291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1200" dirty="0">
                      <a:latin typeface="Lato" panose="020F0502020204030203" pitchFamily="34" charset="0"/>
                      <a:ea typeface="Lato" panose="020F0502020204030203" pitchFamily="34" charset="0"/>
                      <a:cs typeface="Lato" panose="020F0502020204030203" pitchFamily="34" charset="0"/>
                    </a:rPr>
                    <a:t>Build</a:t>
                  </a:r>
                </a:p>
              </p:txBody>
            </p: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7BA55FFE-9110-44D2-B78B-6E9D9BED37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08757" y="4476385"/>
                  <a:ext cx="1165222" cy="0"/>
                </a:xfrm>
                <a:prstGeom prst="straightConnector1">
                  <a:avLst/>
                </a:prstGeom>
                <a:ln w="28575">
                  <a:solidFill>
                    <a:schemeClr val="accent3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506D4FF8-2A2A-4F59-9720-8B7AAC098C20}"/>
                  </a:ext>
                </a:extLst>
              </p:cNvPr>
              <p:cNvGrpSpPr/>
              <p:nvPr/>
            </p:nvGrpSpPr>
            <p:grpSpPr>
              <a:xfrm>
                <a:off x="7037089" y="4001600"/>
                <a:ext cx="1165222" cy="474785"/>
                <a:chOff x="4408757" y="4001600"/>
                <a:chExt cx="1165222" cy="474785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C6CD3DA-7378-44A5-9705-0A521CA786C5}"/>
                    </a:ext>
                  </a:extLst>
                </p:cNvPr>
                <p:cNvSpPr txBox="1"/>
                <p:nvPr/>
              </p:nvSpPr>
              <p:spPr>
                <a:xfrm>
                  <a:off x="4626814" y="4001600"/>
                  <a:ext cx="7291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1200" dirty="0">
                      <a:latin typeface="Lato" panose="020F0502020204030203" pitchFamily="34" charset="0"/>
                      <a:ea typeface="Lato" panose="020F0502020204030203" pitchFamily="34" charset="0"/>
                      <a:cs typeface="Lato" panose="020F0502020204030203" pitchFamily="34" charset="0"/>
                    </a:rPr>
                    <a:t>Run</a:t>
                  </a:r>
                </a:p>
              </p:txBody>
            </p: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542EAA94-692F-4699-9921-88C7ABC8CA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08757" y="4476385"/>
                  <a:ext cx="1165222" cy="0"/>
                </a:xfrm>
                <a:prstGeom prst="straightConnector1">
                  <a:avLst/>
                </a:prstGeom>
                <a:ln w="28575">
                  <a:solidFill>
                    <a:schemeClr val="accent3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422818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01F0CBF-26BB-4861-AF9D-4042A56FAC10}"/>
              </a:ext>
            </a:extLst>
          </p:cNvPr>
          <p:cNvGrpSpPr/>
          <p:nvPr/>
        </p:nvGrpSpPr>
        <p:grpSpPr>
          <a:xfrm>
            <a:off x="6261379" y="2133093"/>
            <a:ext cx="2175188" cy="594000"/>
            <a:chOff x="8348506" y="2839890"/>
            <a:chExt cx="2900250" cy="792000"/>
          </a:xfrm>
        </p:grpSpPr>
        <p:cxnSp>
          <p:nvCxnSpPr>
            <p:cNvPr id="4" name="Google Shape;1171;p25">
              <a:extLst>
                <a:ext uri="{FF2B5EF4-FFF2-40B4-BE49-F238E27FC236}">
                  <a16:creationId xmlns:a16="http://schemas.microsoft.com/office/drawing/2014/main" id="{F6FD7647-CAFB-4BD1-8D88-3BD5C2FE2B50}"/>
                </a:ext>
              </a:extLst>
            </p:cNvPr>
            <p:cNvCxnSpPr>
              <a:cxnSpLocks/>
              <a:stCxn id="39" idx="3"/>
              <a:endCxn id="8" idx="1"/>
            </p:cNvCxnSpPr>
            <p:nvPr/>
          </p:nvCxnSpPr>
          <p:spPr>
            <a:xfrm flipV="1">
              <a:off x="8348506" y="3235890"/>
              <a:ext cx="1100250" cy="1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sp>
          <p:nvSpPr>
            <p:cNvPr id="8" name="Google Shape;1172;p25">
              <a:extLst>
                <a:ext uri="{FF2B5EF4-FFF2-40B4-BE49-F238E27FC236}">
                  <a16:creationId xmlns:a16="http://schemas.microsoft.com/office/drawing/2014/main" id="{26E9CD5F-D326-4BFE-9C5D-F9B2ABAD5AE7}"/>
                </a:ext>
              </a:extLst>
            </p:cNvPr>
            <p:cNvSpPr/>
            <p:nvPr/>
          </p:nvSpPr>
          <p:spPr>
            <a:xfrm>
              <a:off x="9448756" y="2839890"/>
              <a:ext cx="1800000" cy="792000"/>
            </a:xfrm>
            <a:prstGeom prst="roundRect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200" dirty="0">
                  <a:solidFill>
                    <a:sysClr val="windowText" lastClr="00000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/>
                </a:rPr>
                <a:t>Production </a:t>
              </a:r>
              <a:endParaRPr sz="1200" dirty="0">
                <a:solidFill>
                  <a:sysClr val="windowText" lastClr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endParaRPr>
            </a:p>
          </p:txBody>
        </p:sp>
      </p:grpSp>
      <p:sp>
        <p:nvSpPr>
          <p:cNvPr id="10" name="Google Shape;1167;p25">
            <a:extLst>
              <a:ext uri="{FF2B5EF4-FFF2-40B4-BE49-F238E27FC236}">
                <a16:creationId xmlns:a16="http://schemas.microsoft.com/office/drawing/2014/main" id="{97460014-D771-4A1E-A70F-4AD487B0BF05}"/>
              </a:ext>
            </a:extLst>
          </p:cNvPr>
          <p:cNvSpPr/>
          <p:nvPr/>
        </p:nvSpPr>
        <p:spPr>
          <a:xfrm>
            <a:off x="707433" y="2133093"/>
            <a:ext cx="1350000" cy="594000"/>
          </a:xfrm>
          <a:prstGeom prst="roundRect">
            <a:avLst>
              <a:gd name="adj" fmla="val 11353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" tIns="27000" rIns="27000" bIns="27000" anchor="ctr" anchorCtr="0">
            <a:noAutofit/>
          </a:bodyPr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Model Training </a:t>
            </a:r>
          </a:p>
          <a:p>
            <a:pPr algn="ctr"/>
            <a:r>
              <a:rPr lang="en-IN" sz="1200" dirty="0">
                <a:solidFill>
                  <a:sysClr val="windowText" lastClr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(.h5/,</a:t>
            </a:r>
            <a:r>
              <a:rPr lang="en-IN" sz="1200" dirty="0" err="1">
                <a:solidFill>
                  <a:sysClr val="windowText" lastClr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pkl</a:t>
            </a:r>
            <a:r>
              <a:rPr lang="en-IN" sz="1200" dirty="0">
                <a:solidFill>
                  <a:sysClr val="windowText" lastClr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/.</a:t>
            </a:r>
            <a:r>
              <a:rPr lang="en-IN" sz="1200" dirty="0" err="1">
                <a:solidFill>
                  <a:sysClr val="windowText" lastClr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joblib</a:t>
            </a:r>
            <a:r>
              <a:rPr lang="en-IN" sz="1200" dirty="0">
                <a:solidFill>
                  <a:sysClr val="windowText" lastClr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)</a:t>
            </a:r>
            <a:endParaRPr sz="1200" dirty="0">
              <a:solidFill>
                <a:sysClr val="windowText" lastClr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0D58ECA-DAD5-4E6F-ACB9-9ED1C7C83346}"/>
              </a:ext>
            </a:extLst>
          </p:cNvPr>
          <p:cNvGrpSpPr/>
          <p:nvPr/>
        </p:nvGrpSpPr>
        <p:grpSpPr>
          <a:xfrm>
            <a:off x="4288846" y="1978846"/>
            <a:ext cx="2315303" cy="1811436"/>
            <a:chOff x="5718464" y="2634228"/>
            <a:chExt cx="3087072" cy="2415247"/>
          </a:xfrm>
        </p:grpSpPr>
        <p:cxnSp>
          <p:nvCxnSpPr>
            <p:cNvPr id="3" name="Google Shape;1169;p25">
              <a:extLst>
                <a:ext uri="{FF2B5EF4-FFF2-40B4-BE49-F238E27FC236}">
                  <a16:creationId xmlns:a16="http://schemas.microsoft.com/office/drawing/2014/main" id="{A7C2FFD4-85AA-4075-992A-7160601EB3D6}"/>
                </a:ext>
              </a:extLst>
            </p:cNvPr>
            <p:cNvCxnSpPr>
              <a:cxnSpLocks/>
              <a:stCxn id="9" idx="3"/>
              <a:endCxn id="39" idx="1"/>
            </p:cNvCxnSpPr>
            <p:nvPr/>
          </p:nvCxnSpPr>
          <p:spPr>
            <a:xfrm>
              <a:off x="5718464" y="3235890"/>
              <a:ext cx="1175219" cy="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pic>
          <p:nvPicPr>
            <p:cNvPr id="39" name="Picture 2" descr="A practical introduction to Docker containers | Red Hat Developer">
              <a:extLst>
                <a:ext uri="{FF2B5EF4-FFF2-40B4-BE49-F238E27FC236}">
                  <a16:creationId xmlns:a16="http://schemas.microsoft.com/office/drawing/2014/main" id="{9F00C77A-A6B6-413B-B187-EA33E5C284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3684" y="2634228"/>
              <a:ext cx="1454822" cy="1203325"/>
            </a:xfrm>
            <a:prstGeom prst="roundRect">
              <a:avLst>
                <a:gd name="adj" fmla="val 558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DD2C04F-9AB7-47B9-84C0-E983EC1CA1B4}"/>
                </a:ext>
              </a:extLst>
            </p:cNvPr>
            <p:cNvSpPr txBox="1"/>
            <p:nvPr/>
          </p:nvSpPr>
          <p:spPr>
            <a:xfrm>
              <a:off x="6436654" y="4187701"/>
              <a:ext cx="236888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solidFill>
                    <a:sysClr val="windowText" lastClr="00000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Create a docker image to containerize our AI application</a:t>
              </a:r>
            </a:p>
          </p:txBody>
        </p:sp>
      </p:grpSp>
      <p:sp>
        <p:nvSpPr>
          <p:cNvPr id="15" name="Heading">
            <a:extLst>
              <a:ext uri="{FF2B5EF4-FFF2-40B4-BE49-F238E27FC236}">
                <a16:creationId xmlns:a16="http://schemas.microsoft.com/office/drawing/2014/main" id="{99DD218F-C8A2-4EA1-9531-94BDF53F9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3962" y="265085"/>
            <a:ext cx="5671940" cy="392906"/>
          </a:xfrm>
          <a:prstGeom prst="rect">
            <a:avLst/>
          </a:prstGeom>
          <a:noFill/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7000"/>
              </a:lnSpc>
              <a:spcAft>
                <a:spcPts val="150"/>
              </a:spcAft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ML PIPELINES</a:t>
            </a:r>
          </a:p>
        </p:txBody>
      </p:sp>
      <p:sp>
        <p:nvSpPr>
          <p:cNvPr id="9" name="Google Shape;1167;p25">
            <a:extLst>
              <a:ext uri="{FF2B5EF4-FFF2-40B4-BE49-F238E27FC236}">
                <a16:creationId xmlns:a16="http://schemas.microsoft.com/office/drawing/2014/main" id="{EED0C3C1-8F0A-2E79-7457-5D82BDBCBEA7}"/>
              </a:ext>
            </a:extLst>
          </p:cNvPr>
          <p:cNvSpPr/>
          <p:nvPr/>
        </p:nvSpPr>
        <p:spPr>
          <a:xfrm>
            <a:off x="2938847" y="2133093"/>
            <a:ext cx="1350000" cy="594000"/>
          </a:xfrm>
          <a:prstGeom prst="roundRect">
            <a:avLst>
              <a:gd name="adj" fmla="val 11353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" tIns="27000" rIns="27000" bIns="27000" anchor="ctr" anchorCtr="0">
            <a:noAutofit/>
          </a:bodyPr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AI Applications</a:t>
            </a:r>
            <a:endParaRPr sz="1200" dirty="0">
              <a:solidFill>
                <a:sysClr val="windowText" lastClr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6" name="Google Shape;1171;p25">
            <a:extLst>
              <a:ext uri="{FF2B5EF4-FFF2-40B4-BE49-F238E27FC236}">
                <a16:creationId xmlns:a16="http://schemas.microsoft.com/office/drawing/2014/main" id="{5A03272B-58E6-F110-F11D-06FCC932C07B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2057433" y="2430093"/>
            <a:ext cx="881414" cy="0"/>
          </a:xfrm>
          <a:prstGeom prst="straightConnector1">
            <a:avLst/>
          </a:prstGeom>
          <a:noFill/>
          <a:ln w="28575" cap="flat" cmpd="sng">
            <a:solidFill>
              <a:srgbClr val="C0504D"/>
            </a:solidFill>
            <a:prstDash val="solid"/>
            <a:round/>
            <a:headEnd type="none" w="sm" len="sm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2536494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37540"/>
            <a:chOff x="0" y="0"/>
            <a:chExt cx="9144000" cy="63754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37540"/>
            </a:xfrm>
            <a:custGeom>
              <a:avLst/>
              <a:gdLst/>
              <a:ahLst/>
              <a:cxnLst/>
              <a:rect l="l" t="t" r="r" b="b"/>
              <a:pathLst>
                <a:path w="9144000" h="637540">
                  <a:moveTo>
                    <a:pt x="9144000" y="0"/>
                  </a:moveTo>
                  <a:lnTo>
                    <a:pt x="0" y="0"/>
                  </a:lnTo>
                  <a:lnTo>
                    <a:pt x="0" y="637032"/>
                  </a:lnTo>
                  <a:lnTo>
                    <a:pt x="9144000" y="63703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5333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7927847" y="210311"/>
              <a:ext cx="813816" cy="2164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5427" y="96773"/>
            <a:ext cx="2837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Let’s </a:t>
            </a:r>
            <a:r>
              <a:rPr sz="24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see </a:t>
            </a:r>
            <a:r>
              <a:rPr sz="2400" spc="-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an</a:t>
            </a:r>
            <a:r>
              <a:rPr sz="2400" spc="-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example</a:t>
            </a:r>
            <a:endParaRPr sz="2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19910" y="1203325"/>
            <a:ext cx="5254084" cy="32254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900" b="0" i="0" u="none" strike="noStrike" kern="1200" cap="none" spc="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Tahoma" panose="020B0604030504040204"/>
                <a:ea typeface="+mn-ea"/>
                <a:cs typeface="Tahoma" panose="020B0604030504040204"/>
              </a:rPr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1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sz="900" b="0" i="0" u="none" strike="noStrike" kern="1200" cap="none" spc="5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Tahoma" panose="020B0604030504040204"/>
              <a:ea typeface="+mn-ea"/>
              <a:cs typeface="Tahoma" panose="020B0604030504040204"/>
            </a:endParaRPr>
          </a:p>
        </p:txBody>
      </p:sp>
    </p:spTree>
    <p:extLst>
      <p:ext uri="{BB962C8B-B14F-4D97-AF65-F5344CB8AC3E}">
        <p14:creationId xmlns:p14="http://schemas.microsoft.com/office/powerpoint/2010/main" val="2639324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4654550"/>
            <a:chOff x="0" y="0"/>
            <a:chExt cx="9144000" cy="465455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4654550"/>
            </a:xfrm>
            <a:custGeom>
              <a:avLst/>
              <a:gdLst/>
              <a:ahLst/>
              <a:cxnLst/>
              <a:rect l="l" t="t" r="r" b="b"/>
              <a:pathLst>
                <a:path w="9144000" h="4654550">
                  <a:moveTo>
                    <a:pt x="9144000" y="0"/>
                  </a:moveTo>
                  <a:lnTo>
                    <a:pt x="0" y="0"/>
                  </a:lnTo>
                  <a:lnTo>
                    <a:pt x="0" y="4654296"/>
                  </a:lnTo>
                  <a:lnTo>
                    <a:pt x="9144000" y="465429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64463" y="573023"/>
              <a:ext cx="2057400" cy="5486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76600" y="1584325"/>
            <a:ext cx="265303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Thank </a:t>
            </a:r>
            <a:r>
              <a:rPr spc="-210" dirty="0"/>
              <a:t>You</a:t>
            </a:r>
            <a:r>
              <a:rPr spc="-785" dirty="0"/>
              <a:t> </a:t>
            </a:r>
            <a:r>
              <a:rPr spc="-425" dirty="0"/>
              <a:t>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0856" y="210311"/>
            <a:ext cx="1134110" cy="335280"/>
            <a:chOff x="7610856" y="210311"/>
            <a:chExt cx="1134110" cy="335280"/>
          </a:xfrm>
        </p:grpSpPr>
        <p:sp>
          <p:nvSpPr>
            <p:cNvPr id="3" name="object 3"/>
            <p:cNvSpPr/>
            <p:nvPr/>
          </p:nvSpPr>
          <p:spPr>
            <a:xfrm>
              <a:off x="7930896" y="210311"/>
              <a:ext cx="813816" cy="2164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10856" y="304799"/>
              <a:ext cx="911351" cy="24079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0"/>
            <a:ext cx="9144000" cy="5145405"/>
          </a:xfrm>
          <a:custGeom>
            <a:avLst/>
            <a:gdLst/>
            <a:ahLst/>
            <a:cxnLst/>
            <a:rect l="l" t="t" r="r" b="b"/>
            <a:pathLst>
              <a:path w="9144000" h="5145405">
                <a:moveTo>
                  <a:pt x="9144000" y="0"/>
                </a:moveTo>
                <a:lnTo>
                  <a:pt x="0" y="0"/>
                </a:lnTo>
                <a:lnTo>
                  <a:pt x="0" y="5145024"/>
                </a:lnTo>
                <a:lnTo>
                  <a:pt x="9144000" y="5145024"/>
                </a:lnTo>
                <a:lnTo>
                  <a:pt x="9144000" y="0"/>
                </a:lnTo>
                <a:close/>
              </a:path>
            </a:pathLst>
          </a:custGeom>
          <a:solidFill>
            <a:srgbClr val="F033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27847" y="210311"/>
            <a:ext cx="813816" cy="2164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17550" y="664210"/>
            <a:ext cx="3691890" cy="443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55" dirty="0">
                <a:solidFill>
                  <a:srgbClr val="FFFFFF"/>
                </a:solidFill>
                <a:latin typeface="Carlito"/>
                <a:cs typeface="Carlito"/>
              </a:rPr>
              <a:t>Today’s</a:t>
            </a:r>
            <a:r>
              <a:rPr sz="28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Agenda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19022" y="1432166"/>
            <a:ext cx="5486578" cy="1619033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323850" indent="-285750">
              <a:lnSpc>
                <a:spcPct val="100000"/>
              </a:lnSpc>
              <a:spcBef>
                <a:spcPts val="985"/>
              </a:spcBef>
              <a:buFont typeface="Arial" panose="020B0604020202020204" pitchFamily="34" charset="0"/>
              <a:buChar char="•"/>
            </a:pPr>
            <a:r>
              <a:rPr lang="en-IN" spc="-10" dirty="0" err="1">
                <a:solidFill>
                  <a:srgbClr val="FFFFFF"/>
                </a:solidFill>
                <a:latin typeface="+mj-lt"/>
                <a:cs typeface="+mj-lt"/>
              </a:rPr>
              <a:t>Streamlit</a:t>
            </a:r>
            <a:r>
              <a:rPr lang="en-IN" spc="-10" dirty="0">
                <a:solidFill>
                  <a:srgbClr val="FFFFFF"/>
                </a:solidFill>
                <a:latin typeface="+mj-lt"/>
                <a:cs typeface="+mj-lt"/>
              </a:rPr>
              <a:t> and </a:t>
            </a:r>
            <a:r>
              <a:rPr lang="en-IN" spc="-10" dirty="0" err="1">
                <a:solidFill>
                  <a:srgbClr val="FFFFFF"/>
                </a:solidFill>
                <a:latin typeface="+mj-lt"/>
                <a:cs typeface="+mj-lt"/>
              </a:rPr>
              <a:t>LangChain</a:t>
            </a:r>
            <a:r>
              <a:rPr lang="en-IN" spc="-10" dirty="0">
                <a:solidFill>
                  <a:srgbClr val="FFFFFF"/>
                </a:solidFill>
                <a:latin typeface="+mj-lt"/>
                <a:cs typeface="+mj-lt"/>
              </a:rPr>
              <a:t> Application</a:t>
            </a:r>
          </a:p>
          <a:p>
            <a:pPr marL="323850" indent="-285750">
              <a:lnSpc>
                <a:spcPct val="100000"/>
              </a:lnSpc>
              <a:spcBef>
                <a:spcPts val="985"/>
              </a:spcBef>
              <a:buFont typeface="Arial" panose="020B0604020202020204" pitchFamily="34" charset="0"/>
              <a:buChar char="•"/>
            </a:pPr>
            <a:r>
              <a:rPr lang="en-IN" spc="-10" dirty="0">
                <a:solidFill>
                  <a:srgbClr val="FFFFFF"/>
                </a:solidFill>
                <a:latin typeface="+mj-lt"/>
                <a:cs typeface="+mj-lt"/>
              </a:rPr>
              <a:t>AWS EC2 Remote Virtual Machines</a:t>
            </a:r>
          </a:p>
          <a:p>
            <a:pPr marL="323850" indent="-285750">
              <a:lnSpc>
                <a:spcPct val="100000"/>
              </a:lnSpc>
              <a:spcBef>
                <a:spcPts val="985"/>
              </a:spcBef>
              <a:buFont typeface="Arial" panose="020B0604020202020204" pitchFamily="34" charset="0"/>
              <a:buChar char="•"/>
            </a:pPr>
            <a:r>
              <a:rPr lang="en-IN" spc="-10" dirty="0">
                <a:solidFill>
                  <a:srgbClr val="FFFFFF"/>
                </a:solidFill>
                <a:latin typeface="+mj-lt"/>
                <a:cs typeface="+mj-lt"/>
              </a:rPr>
              <a:t>Docker Containers</a:t>
            </a:r>
          </a:p>
          <a:p>
            <a:pPr marL="323850" indent="-285750">
              <a:lnSpc>
                <a:spcPct val="100000"/>
              </a:lnSpc>
              <a:spcBef>
                <a:spcPts val="985"/>
              </a:spcBef>
              <a:buFont typeface="Arial" panose="020B0604020202020204" pitchFamily="34" charset="0"/>
              <a:buChar char="•"/>
            </a:pPr>
            <a:r>
              <a:rPr lang="en-IN" spc="-10" dirty="0">
                <a:solidFill>
                  <a:srgbClr val="FFFFFF"/>
                </a:solidFill>
                <a:latin typeface="+mj-lt"/>
                <a:cs typeface="+mj-lt"/>
              </a:rPr>
              <a:t>LLM App Deployment</a:t>
            </a:r>
            <a:endParaRPr lang="en-IN" dirty="0">
              <a:latin typeface="+mj-lt"/>
              <a:cs typeface="+mj-l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7295" y="4822285"/>
            <a:ext cx="613410" cy="15303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dirty="0">
                <a:solidFill>
                  <a:srgbClr val="E72C40"/>
                </a:solidFill>
                <a:latin typeface="Tahoma" panose="020B0604030504040204"/>
                <a:cs typeface="Tahoma" panose="020B0604030504040204"/>
                <a:sym typeface="+mn-ea"/>
              </a:rPr>
              <a:t>1</a:t>
            </a:r>
            <a:r>
              <a:rPr lang="en-IN" sz="900" dirty="0">
                <a:solidFill>
                  <a:srgbClr val="E72C40"/>
                </a:solidFill>
                <a:latin typeface="Tahoma" panose="020B0604030504040204"/>
                <a:cs typeface="Tahoma" panose="020B0604030504040204"/>
                <a:sym typeface="+mn-ea"/>
              </a:rPr>
              <a:t>6</a:t>
            </a:r>
            <a:r>
              <a:rPr sz="900" dirty="0">
                <a:solidFill>
                  <a:srgbClr val="E72C40"/>
                </a:solidFill>
                <a:latin typeface="Tahoma" panose="020B0604030504040204"/>
                <a:cs typeface="Tahoma" panose="020B0604030504040204"/>
                <a:sym typeface="+mn-ea"/>
              </a:rPr>
              <a:t>-0</a:t>
            </a:r>
            <a:r>
              <a:rPr lang="en-IN" sz="900" dirty="0">
                <a:solidFill>
                  <a:srgbClr val="E72C40"/>
                </a:solidFill>
                <a:latin typeface="Tahoma" panose="020B0604030504040204"/>
                <a:cs typeface="Tahoma" panose="020B0604030504040204"/>
                <a:sym typeface="+mn-ea"/>
              </a:rPr>
              <a:t>5</a:t>
            </a:r>
            <a:r>
              <a:rPr sz="900" dirty="0">
                <a:solidFill>
                  <a:srgbClr val="E72C40"/>
                </a:solidFill>
                <a:latin typeface="Tahoma" panose="020B0604030504040204"/>
                <a:cs typeface="Tahoma" panose="020B0604030504040204"/>
                <a:sym typeface="+mn-ea"/>
              </a:rPr>
              <a:t>-2021</a:t>
            </a:r>
            <a:endParaRPr sz="9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59520" y="4822285"/>
            <a:ext cx="88900" cy="16573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00" spc="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3</a:t>
            </a:r>
            <a:endParaRPr sz="90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37540"/>
            <a:chOff x="0" y="0"/>
            <a:chExt cx="9144000" cy="63754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37540"/>
            </a:xfrm>
            <a:custGeom>
              <a:avLst/>
              <a:gdLst/>
              <a:ahLst/>
              <a:cxnLst/>
              <a:rect l="l" t="t" r="r" b="b"/>
              <a:pathLst>
                <a:path w="9144000" h="637540">
                  <a:moveTo>
                    <a:pt x="9144000" y="0"/>
                  </a:moveTo>
                  <a:lnTo>
                    <a:pt x="0" y="0"/>
                  </a:lnTo>
                  <a:lnTo>
                    <a:pt x="0" y="637032"/>
                  </a:lnTo>
                  <a:lnTo>
                    <a:pt x="9144000" y="63703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5333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7927847" y="210311"/>
              <a:ext cx="813816" cy="2164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5427" y="96773"/>
            <a:ext cx="2837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spc="-10" dirty="0" err="1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StreamLit</a:t>
            </a:r>
            <a:r>
              <a:rPr lang="en-IN" sz="2400" spc="-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Application</a:t>
            </a:r>
            <a:endParaRPr sz="2400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900" b="0" i="0" u="none" strike="noStrike" kern="1200" cap="none" spc="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Tahoma" panose="020B0604030504040204"/>
                <a:ea typeface="+mn-ea"/>
                <a:cs typeface="Tahoma" panose="020B0604030504040204"/>
              </a:rPr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1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sz="900" b="0" i="0" u="none" strike="noStrike" kern="1200" cap="none" spc="5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Tahoma" panose="020B0604030504040204"/>
              <a:ea typeface="+mn-ea"/>
              <a:cs typeface="Tahoma" panose="020B060403050404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B330AC-B7C1-8F7B-63F6-348D9B30D5A7}"/>
              </a:ext>
            </a:extLst>
          </p:cNvPr>
          <p:cNvSpPr txBox="1"/>
          <p:nvPr/>
        </p:nvSpPr>
        <p:spPr>
          <a:xfrm>
            <a:off x="395427" y="456455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https://streamlit.io/</a:t>
            </a:r>
            <a:r>
              <a:rPr lang="en-IN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032C98-ECDE-261D-8D3C-71EBB5499B4B}"/>
              </a:ext>
            </a:extLst>
          </p:cNvPr>
          <p:cNvSpPr txBox="1"/>
          <p:nvPr/>
        </p:nvSpPr>
        <p:spPr>
          <a:xfrm>
            <a:off x="410962" y="1050864"/>
            <a:ext cx="83220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 err="1">
                <a:effectLst/>
                <a:latin typeface="Inter"/>
                <a:hlinkClick r:id="rId4"/>
              </a:rPr>
              <a:t>Streamlit</a:t>
            </a:r>
            <a:r>
              <a:rPr lang="en-GB" b="0" i="0" dirty="0">
                <a:solidFill>
                  <a:srgbClr val="262730"/>
                </a:solidFill>
                <a:effectLst/>
                <a:latin typeface="Inter"/>
              </a:rPr>
              <a:t> is an open-source Python library that makes it easy to create and share beautiful, custom web apps for machine learning and data science. In just a few minutes you can build and deploy powerful data apps. 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B05D64-3A77-20D0-BFD9-3F710977302E}"/>
              </a:ext>
            </a:extLst>
          </p:cNvPr>
          <p:cNvSpPr txBox="1"/>
          <p:nvPr/>
        </p:nvSpPr>
        <p:spPr>
          <a:xfrm>
            <a:off x="397286" y="2474909"/>
            <a:ext cx="76799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Example </a:t>
            </a:r>
            <a:r>
              <a:rPr lang="en-IN" dirty="0" err="1"/>
              <a:t>Streamlit</a:t>
            </a:r>
            <a:r>
              <a:rPr lang="en-IN" dirty="0"/>
              <a:t> Apps:</a:t>
            </a:r>
          </a:p>
          <a:p>
            <a:r>
              <a:rPr lang="en-IN" dirty="0">
                <a:hlinkClick r:id="rId5"/>
              </a:rPr>
              <a:t>https://bgremoval.streamlit.app/</a:t>
            </a:r>
            <a:endParaRPr lang="en-IN" dirty="0"/>
          </a:p>
          <a:p>
            <a:r>
              <a:rPr lang="en-IN" dirty="0">
                <a:hlinkClick r:id="rId6"/>
              </a:rPr>
              <a:t>https://whitphx-streamlit-stt-app-app-deepspeech-m6tt1k.streamlit.app/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8063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37540"/>
            <a:chOff x="0" y="0"/>
            <a:chExt cx="9144000" cy="63754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37540"/>
            </a:xfrm>
            <a:custGeom>
              <a:avLst/>
              <a:gdLst/>
              <a:ahLst/>
              <a:cxnLst/>
              <a:rect l="l" t="t" r="r" b="b"/>
              <a:pathLst>
                <a:path w="9144000" h="637540">
                  <a:moveTo>
                    <a:pt x="9144000" y="0"/>
                  </a:moveTo>
                  <a:lnTo>
                    <a:pt x="0" y="0"/>
                  </a:lnTo>
                  <a:lnTo>
                    <a:pt x="0" y="637032"/>
                  </a:lnTo>
                  <a:lnTo>
                    <a:pt x="9144000" y="63703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5333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7927847" y="210311"/>
              <a:ext cx="813816" cy="2164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5427" y="96773"/>
            <a:ext cx="2837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spc="-10" dirty="0" err="1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StreamLit</a:t>
            </a:r>
            <a:r>
              <a:rPr lang="en-IN" sz="2400" spc="-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Application</a:t>
            </a:r>
            <a:endParaRPr sz="2400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900" b="0" i="0" u="none" strike="noStrike" kern="1200" cap="none" spc="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Tahoma" panose="020B0604030504040204"/>
                <a:ea typeface="+mn-ea"/>
                <a:cs typeface="Tahoma" panose="020B0604030504040204"/>
              </a:rPr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1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sz="900" b="0" i="0" u="none" strike="noStrike" kern="1200" cap="none" spc="5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Tahoma" panose="020B0604030504040204"/>
              <a:ea typeface="+mn-ea"/>
              <a:cs typeface="Tahoma" panose="020B060403050404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D2BC78-AB78-BF71-A21D-A012607EE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990129"/>
            <a:ext cx="6705600" cy="32218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39C359-BC46-7960-BA2B-FCDE22215678}"/>
              </a:ext>
            </a:extLst>
          </p:cNvPr>
          <p:cNvSpPr txBox="1"/>
          <p:nvPr/>
        </p:nvSpPr>
        <p:spPr>
          <a:xfrm>
            <a:off x="395427" y="445295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4"/>
              </a:rPr>
              <a:t>https://bgremoval.streamlit.app/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1963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37540"/>
            <a:chOff x="0" y="0"/>
            <a:chExt cx="9144000" cy="63754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37540"/>
            </a:xfrm>
            <a:custGeom>
              <a:avLst/>
              <a:gdLst/>
              <a:ahLst/>
              <a:cxnLst/>
              <a:rect l="l" t="t" r="r" b="b"/>
              <a:pathLst>
                <a:path w="9144000" h="637540">
                  <a:moveTo>
                    <a:pt x="9144000" y="0"/>
                  </a:moveTo>
                  <a:lnTo>
                    <a:pt x="0" y="0"/>
                  </a:lnTo>
                  <a:lnTo>
                    <a:pt x="0" y="637032"/>
                  </a:lnTo>
                  <a:lnTo>
                    <a:pt x="9144000" y="63703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5333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7927847" y="210311"/>
              <a:ext cx="813816" cy="2164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5427" y="96773"/>
            <a:ext cx="2837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spc="-10" dirty="0" err="1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LangChain</a:t>
            </a:r>
            <a:endParaRPr sz="2400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900" b="0" i="0" u="none" strike="noStrike" kern="1200" cap="none" spc="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Tahoma" panose="020B0604030504040204"/>
                <a:ea typeface="+mn-ea"/>
                <a:cs typeface="Tahoma" panose="020B0604030504040204"/>
              </a:rPr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1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sz="900" b="0" i="0" u="none" strike="noStrike" kern="1200" cap="none" spc="5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Tahoma" panose="020B0604030504040204"/>
              <a:ea typeface="+mn-ea"/>
              <a:cs typeface="Tahoma" panose="020B060403050404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A8EAB6-C58F-16DD-4533-7B729D54EB33}"/>
              </a:ext>
            </a:extLst>
          </p:cNvPr>
          <p:cNvSpPr txBox="1"/>
          <p:nvPr/>
        </p:nvSpPr>
        <p:spPr>
          <a:xfrm>
            <a:off x="495300" y="861887"/>
            <a:ext cx="8153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 err="1">
                <a:solidFill>
                  <a:srgbClr val="1C1E21"/>
                </a:solidFill>
                <a:effectLst/>
                <a:latin typeface="ui-sans-serif"/>
              </a:rPr>
              <a:t>LangChain</a:t>
            </a:r>
            <a:r>
              <a:rPr lang="en-GB" b="0" i="0" dirty="0">
                <a:solidFill>
                  <a:srgbClr val="1C1E21"/>
                </a:solidFill>
                <a:effectLst/>
                <a:latin typeface="ui-sans-serif"/>
              </a:rPr>
              <a:t> is a framework for developing applications powered by language models.</a:t>
            </a:r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5921387-8B8D-8673-8761-4B7CF2F25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315770"/>
            <a:ext cx="4876800" cy="3316556"/>
          </a:xfrm>
          <a:prstGeom prst="rect">
            <a:avLst/>
          </a:prstGeom>
        </p:spPr>
      </p:pic>
      <p:pic>
        <p:nvPicPr>
          <p:cNvPr id="1032" name="Picture 8" descr="Mastering Prompt Engineering for LLM Applications with LangChain">
            <a:extLst>
              <a:ext uri="{FF2B5EF4-FFF2-40B4-BE49-F238E27FC236}">
                <a16:creationId xmlns:a16="http://schemas.microsoft.com/office/drawing/2014/main" id="{ED61B9F6-19D3-3ABF-C0FC-888A2F6C2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34" y="1431925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F812EF1-593D-AF5D-6C52-DA6A83C54FE4}"/>
              </a:ext>
            </a:extLst>
          </p:cNvPr>
          <p:cNvSpPr txBox="1"/>
          <p:nvPr/>
        </p:nvSpPr>
        <p:spPr>
          <a:xfrm>
            <a:off x="304800" y="4720486"/>
            <a:ext cx="7391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5"/>
              </a:rPr>
              <a:t>https://python.langchain.com/docs/get_started/introduction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1436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37540"/>
            <a:chOff x="0" y="0"/>
            <a:chExt cx="9144000" cy="63754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37540"/>
            </a:xfrm>
            <a:custGeom>
              <a:avLst/>
              <a:gdLst/>
              <a:ahLst/>
              <a:cxnLst/>
              <a:rect l="l" t="t" r="r" b="b"/>
              <a:pathLst>
                <a:path w="9144000" h="637540">
                  <a:moveTo>
                    <a:pt x="9144000" y="0"/>
                  </a:moveTo>
                  <a:lnTo>
                    <a:pt x="0" y="0"/>
                  </a:lnTo>
                  <a:lnTo>
                    <a:pt x="0" y="637032"/>
                  </a:lnTo>
                  <a:lnTo>
                    <a:pt x="9144000" y="63703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5333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7927847" y="210311"/>
              <a:ext cx="813816" cy="2164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5427" y="96773"/>
            <a:ext cx="2837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spc="-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Vector Databases</a:t>
            </a:r>
            <a:endParaRPr sz="2400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900" b="0" i="0" u="none" strike="noStrike" kern="1200" cap="none" spc="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Tahoma" panose="020B0604030504040204"/>
                <a:ea typeface="+mn-ea"/>
                <a:cs typeface="Tahoma" panose="020B0604030504040204"/>
              </a:rPr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1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sz="900" b="0" i="0" u="none" strike="noStrike" kern="1200" cap="none" spc="5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Tahoma" panose="020B0604030504040204"/>
              <a:ea typeface="+mn-ea"/>
              <a:cs typeface="Tahoma" panose="020B0604030504040204"/>
            </a:endParaRPr>
          </a:p>
        </p:txBody>
      </p:sp>
      <p:pic>
        <p:nvPicPr>
          <p:cNvPr id="34" name="Picture 10">
            <a:extLst>
              <a:ext uri="{FF2B5EF4-FFF2-40B4-BE49-F238E27FC236}">
                <a16:creationId xmlns:a16="http://schemas.microsoft.com/office/drawing/2014/main" id="{584C42EA-383C-AA6C-C7B3-39436CA4D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746125"/>
            <a:ext cx="3733800" cy="269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A6763E8D-C471-03FD-85F0-D8AB98261544}"/>
              </a:ext>
            </a:extLst>
          </p:cNvPr>
          <p:cNvGrpSpPr/>
          <p:nvPr/>
        </p:nvGrpSpPr>
        <p:grpSpPr>
          <a:xfrm>
            <a:off x="270407" y="1279526"/>
            <a:ext cx="4758794" cy="838200"/>
            <a:chOff x="0" y="2044700"/>
            <a:chExt cx="6605510" cy="1117600"/>
          </a:xfrm>
        </p:grpSpPr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8740BB47-D6D8-9466-0EAB-A410695B0F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210102"/>
              <a:ext cx="1573592" cy="7867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>
              <a:extLst>
                <a:ext uri="{FF2B5EF4-FFF2-40B4-BE49-F238E27FC236}">
                  <a16:creationId xmlns:a16="http://schemas.microsoft.com/office/drawing/2014/main" id="{FEFD6796-78D0-BF5B-ECF2-03315D2F7E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0906" y="2044700"/>
              <a:ext cx="2368645" cy="111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6">
              <a:extLst>
                <a:ext uri="{FF2B5EF4-FFF2-40B4-BE49-F238E27FC236}">
                  <a16:creationId xmlns:a16="http://schemas.microsoft.com/office/drawing/2014/main" id="{0244406C-4C8A-3C6F-FC5D-74F20B161A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9551" y="2044700"/>
              <a:ext cx="2368645" cy="111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8DA958C-3753-246F-7D6E-E797F6F3364E}"/>
                </a:ext>
              </a:extLst>
            </p:cNvPr>
            <p:cNvCxnSpPr>
              <a:stCxn id="36" idx="3"/>
            </p:cNvCxnSpPr>
            <p:nvPr/>
          </p:nvCxnSpPr>
          <p:spPr>
            <a:xfrm>
              <a:off x="1573592" y="2603500"/>
              <a:ext cx="2679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1592117-CC24-1B68-55BD-6C0495996DE8}"/>
                </a:ext>
              </a:extLst>
            </p:cNvPr>
            <p:cNvCxnSpPr/>
            <p:nvPr/>
          </p:nvCxnSpPr>
          <p:spPr>
            <a:xfrm>
              <a:off x="3955597" y="2591102"/>
              <a:ext cx="2679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983355C-1EB0-809B-8462-650E795D5D3B}"/>
                </a:ext>
              </a:extLst>
            </p:cNvPr>
            <p:cNvCxnSpPr/>
            <p:nvPr/>
          </p:nvCxnSpPr>
          <p:spPr>
            <a:xfrm>
              <a:off x="6337602" y="2578704"/>
              <a:ext cx="2679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E1EE4F55-DEBF-9B5A-809E-6B2CC70FCD05}"/>
              </a:ext>
            </a:extLst>
          </p:cNvPr>
          <p:cNvSpPr txBox="1"/>
          <p:nvPr/>
        </p:nvSpPr>
        <p:spPr>
          <a:xfrm>
            <a:off x="457200" y="2521404"/>
            <a:ext cx="42672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Vector stores specializes in storing and retrieving high-dimensional vector embeddings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They are designed to efficiently manage and index high-dimensional vectors allowing for fast similarity searches</a:t>
            </a:r>
          </a:p>
        </p:txBody>
      </p:sp>
    </p:spTree>
    <p:extLst>
      <p:ext uri="{BB962C8B-B14F-4D97-AF65-F5344CB8AC3E}">
        <p14:creationId xmlns:p14="http://schemas.microsoft.com/office/powerpoint/2010/main" val="1369735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07B41D7-F160-92C8-F526-BBF709892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762015"/>
              </p:ext>
            </p:extLst>
          </p:nvPr>
        </p:nvGraphicFramePr>
        <p:xfrm>
          <a:off x="629858" y="898525"/>
          <a:ext cx="7884284" cy="390011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74814">
                  <a:extLst>
                    <a:ext uri="{9D8B030D-6E8A-4147-A177-3AD203B41FA5}">
                      <a16:colId xmlns:a16="http://schemas.microsoft.com/office/drawing/2014/main" val="370973024"/>
                    </a:ext>
                  </a:extLst>
                </a:gridCol>
                <a:gridCol w="2766317">
                  <a:extLst>
                    <a:ext uri="{9D8B030D-6E8A-4147-A177-3AD203B41FA5}">
                      <a16:colId xmlns:a16="http://schemas.microsoft.com/office/drawing/2014/main" val="3712302620"/>
                    </a:ext>
                  </a:extLst>
                </a:gridCol>
                <a:gridCol w="3043153">
                  <a:extLst>
                    <a:ext uri="{9D8B030D-6E8A-4147-A177-3AD203B41FA5}">
                      <a16:colId xmlns:a16="http://schemas.microsoft.com/office/drawing/2014/main" val="3983414969"/>
                    </a:ext>
                  </a:extLst>
                </a:gridCol>
              </a:tblGrid>
              <a:tr h="38859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400" b="1" u="none" strike="noStrike" cap="none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Features</a:t>
                      </a:r>
                      <a:endParaRPr sz="1400" b="1" u="none" strike="noStrike" cap="none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400" b="1" u="none" strike="noStrike" cap="none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Relational Database</a:t>
                      </a:r>
                      <a:endParaRPr sz="1400" b="1" u="none" strike="noStrike" cap="none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400" b="1" u="none" strike="noStrike" cap="none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Vector Store</a:t>
                      </a:r>
                      <a:endParaRPr sz="1400" b="1" u="none" strike="noStrike" cap="none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322350"/>
                  </a:ext>
                </a:extLst>
              </a:tr>
              <a:tr h="9143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Architecture</a:t>
                      </a:r>
                      <a:endParaRPr sz="14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9F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IN" sz="1200" dirty="0"/>
                        <a:t>Traditional </a:t>
                      </a:r>
                      <a:r>
                        <a:rPr lang="en-US" sz="1200" dirty="0"/>
                        <a:t>relational databases are designed for storing and querying structured data</a:t>
                      </a:r>
                      <a:endParaRPr lang="en-IN" sz="1200" dirty="0"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  <a:tabLst/>
                        <a:defRPr/>
                      </a:pPr>
                      <a:r>
                        <a:rPr lang="en-US" sz="1200" dirty="0"/>
                        <a:t>Vector stores are specifically designed for storing unstructured data, such as text or images in the form of vector embeddings</a:t>
                      </a:r>
                      <a:endParaRPr lang="en-IN" sz="12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endParaRPr sz="12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413051"/>
                  </a:ext>
                </a:extLst>
              </a:tr>
              <a:tr h="8375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Storage</a:t>
                      </a:r>
                      <a:endParaRPr sz="14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9F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200" u="none" strike="noStrike" cap="none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Traditional relational databases store data in tables with rows and columns</a:t>
                      </a:r>
                      <a:endParaRPr sz="12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  <a:tabLst/>
                        <a:defRPr/>
                      </a:pPr>
                      <a:r>
                        <a:rPr lang="en-US" sz="1200" u="none" strike="noStrike" cap="none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Vector embeddings are stored as vectors or arrays</a:t>
                      </a:r>
                      <a:endParaRPr lang="en-IN" sz="12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835775"/>
                  </a:ext>
                </a:extLst>
              </a:tr>
              <a:tr h="8375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Querying</a:t>
                      </a:r>
                      <a:endParaRPr sz="14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9F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200" u="none" strike="noStrike" cap="none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Querying traditional databases involves comparing specific values in specific columns.</a:t>
                      </a:r>
                    </a:p>
                  </a:txBody>
                  <a:tcPr marL="91425" marR="91425" marT="91425" marB="91425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  <a:tabLst/>
                        <a:defRPr/>
                      </a:pPr>
                      <a:r>
                        <a:rPr lang="en-US" sz="1200" u="none" strike="noStrike" cap="none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Vector stores are optimized for similarity search, clustering, and classification tasks</a:t>
                      </a:r>
                      <a:endParaRPr lang="en-IN" sz="12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347143"/>
                  </a:ext>
                </a:extLst>
              </a:tr>
              <a:tr h="9143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Information Retrieval</a:t>
                      </a:r>
                      <a:endParaRPr sz="14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9F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  <a:tabLst/>
                        <a:defRPr/>
                      </a:pPr>
                      <a:r>
                        <a:rPr lang="en-IN" sz="1200" dirty="0"/>
                        <a:t>Information retrieval of vector embeddings from a traditional RDBMS is sub-optimal</a:t>
                      </a:r>
                    </a:p>
                  </a:txBody>
                  <a:tcPr marL="91425" marR="91425" marT="91425" marB="91425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IN" sz="120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Information retrieval of vector embeddings is efficient due to </a:t>
                      </a: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vector-specific indexing methods like HNSW or IVF that can retrieve similar vectors quickly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115512"/>
                  </a:ext>
                </a:extLst>
              </a:tr>
            </a:tbl>
          </a:graphicData>
        </a:graphic>
      </p:graphicFrame>
      <p:pic>
        <p:nvPicPr>
          <p:cNvPr id="8" name="Graphic 7" descr="Greek Temple outline">
            <a:extLst>
              <a:ext uri="{FF2B5EF4-FFF2-40B4-BE49-F238E27FC236}">
                <a16:creationId xmlns:a16="http://schemas.microsoft.com/office/drawing/2014/main" id="{635A742B-7667-BBBE-5148-BB0506D6FC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33496" y="1584325"/>
            <a:ext cx="469072" cy="469072"/>
          </a:xfrm>
          <a:prstGeom prst="rect">
            <a:avLst/>
          </a:prstGeom>
        </p:spPr>
      </p:pic>
      <p:pic>
        <p:nvPicPr>
          <p:cNvPr id="10" name="Graphic 9" descr="Database outline">
            <a:extLst>
              <a:ext uri="{FF2B5EF4-FFF2-40B4-BE49-F238E27FC236}">
                <a16:creationId xmlns:a16="http://schemas.microsoft.com/office/drawing/2014/main" id="{74C5AFC5-9204-31E6-95D3-3E269394AF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33496" y="2474277"/>
            <a:ext cx="469072" cy="469072"/>
          </a:xfrm>
          <a:prstGeom prst="rect">
            <a:avLst/>
          </a:prstGeom>
        </p:spPr>
      </p:pic>
      <p:pic>
        <p:nvPicPr>
          <p:cNvPr id="12" name="Graphic 11" descr="Help outline">
            <a:extLst>
              <a:ext uri="{FF2B5EF4-FFF2-40B4-BE49-F238E27FC236}">
                <a16:creationId xmlns:a16="http://schemas.microsoft.com/office/drawing/2014/main" id="{483363A1-179B-FC4A-B5C4-E910E37A43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33496" y="3311344"/>
            <a:ext cx="469072" cy="469072"/>
          </a:xfrm>
          <a:prstGeom prst="rect">
            <a:avLst/>
          </a:prstGeom>
        </p:spPr>
      </p:pic>
      <p:pic>
        <p:nvPicPr>
          <p:cNvPr id="14" name="Graphic 13" descr="Research outline">
            <a:extLst>
              <a:ext uri="{FF2B5EF4-FFF2-40B4-BE49-F238E27FC236}">
                <a16:creationId xmlns:a16="http://schemas.microsoft.com/office/drawing/2014/main" id="{6368706D-033D-39C3-5342-AF763AFDF9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33496" y="4151250"/>
            <a:ext cx="469072" cy="469072"/>
          </a:xfrm>
          <a:prstGeom prst="rect">
            <a:avLst/>
          </a:prstGeom>
        </p:spPr>
      </p:pic>
      <p:sp>
        <p:nvSpPr>
          <p:cNvPr id="2" name="object 5">
            <a:extLst>
              <a:ext uri="{FF2B5EF4-FFF2-40B4-BE49-F238E27FC236}">
                <a16:creationId xmlns:a16="http://schemas.microsoft.com/office/drawing/2014/main" id="{C2EA2C79-7679-09FA-14DF-5E6C80E677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660" y="155633"/>
            <a:ext cx="59933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spc="-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Difference between RDBMS and VDBMS</a:t>
            </a:r>
            <a:endParaRPr sz="2400" dirty="0">
              <a:latin typeface="Tahoma" panose="020B0604030504040204"/>
              <a:cs typeface="Tahoma" panose="020B0604030504040204"/>
            </a:endParaRPr>
          </a:p>
        </p:txBody>
      </p:sp>
    </p:spTree>
    <p:extLst>
      <p:ext uri="{BB962C8B-B14F-4D97-AF65-F5344CB8AC3E}">
        <p14:creationId xmlns:p14="http://schemas.microsoft.com/office/powerpoint/2010/main" val="1300860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37540"/>
            <a:chOff x="0" y="0"/>
            <a:chExt cx="9144000" cy="63754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37540"/>
            </a:xfrm>
            <a:custGeom>
              <a:avLst/>
              <a:gdLst/>
              <a:ahLst/>
              <a:cxnLst/>
              <a:rect l="l" t="t" r="r" b="b"/>
              <a:pathLst>
                <a:path w="9144000" h="637540">
                  <a:moveTo>
                    <a:pt x="9144000" y="0"/>
                  </a:moveTo>
                  <a:lnTo>
                    <a:pt x="0" y="0"/>
                  </a:lnTo>
                  <a:lnTo>
                    <a:pt x="0" y="637032"/>
                  </a:lnTo>
                  <a:lnTo>
                    <a:pt x="9144000" y="63703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5333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7927847" y="210311"/>
              <a:ext cx="813816" cy="2164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5427" y="96773"/>
            <a:ext cx="2837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spc="-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Vector Databases</a:t>
            </a:r>
            <a:endParaRPr sz="2400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900" b="0" i="0" u="none" strike="noStrike" kern="1200" cap="none" spc="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Tahoma" panose="020B0604030504040204"/>
                <a:ea typeface="+mn-ea"/>
                <a:cs typeface="Tahoma" panose="020B0604030504040204"/>
              </a:rPr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1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sz="900" b="0" i="0" u="none" strike="noStrike" kern="1200" cap="none" spc="5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Tahoma" panose="020B0604030504040204"/>
              <a:ea typeface="+mn-ea"/>
              <a:cs typeface="Tahoma" panose="020B0604030504040204"/>
            </a:endParaRPr>
          </a:p>
        </p:txBody>
      </p:sp>
      <p:pic>
        <p:nvPicPr>
          <p:cNvPr id="6" name="Picture 2" descr="Chroma's $18M Seed Round Ushers in a New Era for AI-Native Open-Source  Embedding Databases | by Juan Pasalagua | Medium">
            <a:extLst>
              <a:ext uri="{FF2B5EF4-FFF2-40B4-BE49-F238E27FC236}">
                <a16:creationId xmlns:a16="http://schemas.microsoft.com/office/drawing/2014/main" id="{6DB3B72B-3E8F-3441-7FC7-EA9324BC4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872733"/>
            <a:ext cx="1127429" cy="104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Weaviate – Hasgeek">
            <a:extLst>
              <a:ext uri="{FF2B5EF4-FFF2-40B4-BE49-F238E27FC236}">
                <a16:creationId xmlns:a16="http://schemas.microsoft.com/office/drawing/2014/main" id="{B2675AC3-C5C4-DDF2-0D07-3A0F59E99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877423"/>
            <a:ext cx="1055442" cy="105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Elasticsearch">
            <a:extLst>
              <a:ext uri="{FF2B5EF4-FFF2-40B4-BE49-F238E27FC236}">
                <a16:creationId xmlns:a16="http://schemas.microsoft.com/office/drawing/2014/main" id="{C995F49A-D352-2527-1AFC-1A1F81B33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174" y="974725"/>
            <a:ext cx="2017068" cy="54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Redis - Update logo [#3303487] | Drupal.org">
            <a:extLst>
              <a:ext uri="{FF2B5EF4-FFF2-40B4-BE49-F238E27FC236}">
                <a16:creationId xmlns:a16="http://schemas.microsoft.com/office/drawing/2014/main" id="{6CF56DA1-AE63-7CAD-286B-DF340C112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872733"/>
            <a:ext cx="1055441" cy="1055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B9C31D81-B0A6-4FFC-FE95-1EF71D5FCA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7543688"/>
              </p:ext>
            </p:extLst>
          </p:nvPr>
        </p:nvGraphicFramePr>
        <p:xfrm>
          <a:off x="457200" y="1973594"/>
          <a:ext cx="7249034" cy="2962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938">
                  <a:extLst>
                    <a:ext uri="{9D8B030D-6E8A-4147-A177-3AD203B41FA5}">
                      <a16:colId xmlns:a16="http://schemas.microsoft.com/office/drawing/2014/main" val="4084982485"/>
                    </a:ext>
                  </a:extLst>
                </a:gridCol>
                <a:gridCol w="1454774">
                  <a:extLst>
                    <a:ext uri="{9D8B030D-6E8A-4147-A177-3AD203B41FA5}">
                      <a16:colId xmlns:a16="http://schemas.microsoft.com/office/drawing/2014/main" val="1849458802"/>
                    </a:ext>
                  </a:extLst>
                </a:gridCol>
                <a:gridCol w="1454774">
                  <a:extLst>
                    <a:ext uri="{9D8B030D-6E8A-4147-A177-3AD203B41FA5}">
                      <a16:colId xmlns:a16="http://schemas.microsoft.com/office/drawing/2014/main" val="869190369"/>
                    </a:ext>
                  </a:extLst>
                </a:gridCol>
                <a:gridCol w="1454774">
                  <a:extLst>
                    <a:ext uri="{9D8B030D-6E8A-4147-A177-3AD203B41FA5}">
                      <a16:colId xmlns:a16="http://schemas.microsoft.com/office/drawing/2014/main" val="3091096631"/>
                    </a:ext>
                  </a:extLst>
                </a:gridCol>
                <a:gridCol w="1454774">
                  <a:extLst>
                    <a:ext uri="{9D8B030D-6E8A-4147-A177-3AD203B41FA5}">
                      <a16:colId xmlns:a16="http://schemas.microsoft.com/office/drawing/2014/main" val="3221703242"/>
                    </a:ext>
                  </a:extLst>
                </a:gridCol>
              </a:tblGrid>
              <a:tr h="493691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FAISS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Chroma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Pinecone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Weaviate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4154598"/>
                  </a:ext>
                </a:extLst>
              </a:tr>
              <a:tr h="493691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Open 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2359605"/>
                  </a:ext>
                </a:extLst>
              </a:tr>
              <a:tr h="493691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Cloud-native/Self-hosted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Self-hosted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Self-hosted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/>
                        <a:t>Cloud-native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Both</a:t>
                      </a:r>
                      <a:endParaRPr lang="en-IN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1278330"/>
                  </a:ext>
                </a:extLst>
              </a:tr>
              <a:tr h="493691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Free Tier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541574"/>
                  </a:ext>
                </a:extLst>
              </a:tr>
              <a:tr h="493691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Multiple Distance Metrics Supported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1937930"/>
                  </a:ext>
                </a:extLst>
              </a:tr>
              <a:tr h="49369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Multiple indexing</a:t>
                      </a:r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Not yet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Not yet</a:t>
                      </a:r>
                      <a:endParaRPr lang="en-IN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72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1663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>
            <a:extLst>
              <a:ext uri="{FF2B5EF4-FFF2-40B4-BE49-F238E27FC236}">
                <a16:creationId xmlns:a16="http://schemas.microsoft.com/office/drawing/2014/main" id="{4CD23F36-3B99-E429-E16D-65E94C02D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67" y="1366395"/>
            <a:ext cx="7716467" cy="241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F3C6FA0-A8C9-5DD5-B17F-7AFB9E8EF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767" y="365125"/>
            <a:ext cx="6781800" cy="430887"/>
          </a:xfrm>
        </p:spPr>
        <p:txBody>
          <a:bodyPr/>
          <a:lstStyle/>
          <a:p>
            <a:pPr algn="ctr"/>
            <a:r>
              <a:rPr lang="en-IN" sz="2800" dirty="0">
                <a:solidFill>
                  <a:srgbClr val="FF0000"/>
                </a:solidFill>
              </a:rPr>
              <a:t>Retrieval Augmented Generation (RAG)</a:t>
            </a:r>
          </a:p>
        </p:txBody>
      </p:sp>
    </p:spTree>
    <p:extLst>
      <p:ext uri="{BB962C8B-B14F-4D97-AF65-F5344CB8AC3E}">
        <p14:creationId xmlns:p14="http://schemas.microsoft.com/office/powerpoint/2010/main" val="1978713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714</Words>
  <Application>Microsoft Office PowerPoint</Application>
  <PresentationFormat>Custom</PresentationFormat>
  <Paragraphs>136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2" baseType="lpstr">
      <vt:lpstr>Arial</vt:lpstr>
      <vt:lpstr>Calibri</vt:lpstr>
      <vt:lpstr>Carlito</vt:lpstr>
      <vt:lpstr>Geekflare</vt:lpstr>
      <vt:lpstr>Helvetica</vt:lpstr>
      <vt:lpstr>Inter</vt:lpstr>
      <vt:lpstr>Lato</vt:lpstr>
      <vt:lpstr>Lato Semibold</vt:lpstr>
      <vt:lpstr>Product Sans</vt:lpstr>
      <vt:lpstr>Tahoma</vt:lpstr>
      <vt:lpstr>Trebuchet MS</vt:lpstr>
      <vt:lpstr>ui-sans-serif</vt:lpstr>
      <vt:lpstr>Wingdings</vt:lpstr>
      <vt:lpstr>Office Theme</vt:lpstr>
      <vt:lpstr>PowerPoint Presentation</vt:lpstr>
      <vt:lpstr>Today’s Agenda</vt:lpstr>
      <vt:lpstr>StreamLit Application</vt:lpstr>
      <vt:lpstr>StreamLit Application</vt:lpstr>
      <vt:lpstr>LangChain</vt:lpstr>
      <vt:lpstr>Vector Databases</vt:lpstr>
      <vt:lpstr>Difference between RDBMS and VDBMS</vt:lpstr>
      <vt:lpstr>Vector Databases</vt:lpstr>
      <vt:lpstr>Retrieval Augmented Generation (RAG)</vt:lpstr>
      <vt:lpstr>PowerPoint Presentation</vt:lpstr>
      <vt:lpstr>RAG Pipeline</vt:lpstr>
      <vt:lpstr>PowerPoint Presentation</vt:lpstr>
      <vt:lpstr>AWS EC2 Cloud VM</vt:lpstr>
      <vt:lpstr>PowerPoint Presentation</vt:lpstr>
      <vt:lpstr>PowerPoint Presentation</vt:lpstr>
      <vt:lpstr>PowerPoint Presentation</vt:lpstr>
      <vt:lpstr>Let’s see an example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 Diploma in ML/AI</dc:title>
  <dc:creator>Arihant Jain</dc:creator>
  <cp:lastModifiedBy>Aditya Bhattacharya</cp:lastModifiedBy>
  <cp:revision>154</cp:revision>
  <dcterms:created xsi:type="dcterms:W3CDTF">2021-05-16T09:34:00Z</dcterms:created>
  <dcterms:modified xsi:type="dcterms:W3CDTF">2023-11-25T21:32:31Z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2021-01-12T16:30:00Z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2021-05-16T16:30:00Z</vt:filetime>
  </property>
  <property fmtid="{D5CDD505-2E9C-101B-9397-08002B2CF9AE}" pid="5" name="KSOProductBuildVer">
    <vt:lpwstr>1033-11.2.0.10132</vt:lpwstr>
  </property>
</Properties>
</file>