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66" r:id="rId2"/>
    <p:sldId id="356" r:id="rId3"/>
    <p:sldId id="346" r:id="rId4"/>
    <p:sldId id="357" r:id="rId5"/>
    <p:sldId id="334" r:id="rId6"/>
    <p:sldId id="332" r:id="rId7"/>
    <p:sldId id="368" r:id="rId8"/>
    <p:sldId id="367" r:id="rId9"/>
    <p:sldId id="358" r:id="rId10"/>
    <p:sldId id="345" r:id="rId11"/>
    <p:sldId id="335" r:id="rId12"/>
    <p:sldId id="336" r:id="rId13"/>
    <p:sldId id="337" r:id="rId14"/>
    <p:sldId id="338" r:id="rId15"/>
    <p:sldId id="339" r:id="rId16"/>
    <p:sldId id="340" r:id="rId17"/>
    <p:sldId id="341" r:id="rId18"/>
    <p:sldId id="342" r:id="rId19"/>
    <p:sldId id="343" r:id="rId20"/>
    <p:sldId id="344" r:id="rId21"/>
    <p:sldId id="363" r:id="rId22"/>
    <p:sldId id="347" r:id="rId23"/>
    <p:sldId id="369" r:id="rId24"/>
    <p:sldId id="348" r:id="rId25"/>
    <p:sldId id="349" r:id="rId26"/>
    <p:sldId id="350" r:id="rId27"/>
    <p:sldId id="351" r:id="rId28"/>
    <p:sldId id="352" r:id="rId29"/>
    <p:sldId id="361" r:id="rId30"/>
    <p:sldId id="362" r:id="rId31"/>
    <p:sldId id="353" r:id="rId32"/>
    <p:sldId id="354" r:id="rId33"/>
    <p:sldId id="35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42" autoAdjust="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16130-3B0C-4704-9D18-126B00DA598A}" type="datetimeFigureOut">
              <a:rPr lang="en-US" smtClean="0"/>
              <a:t>10/20/2023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57A8A-3F08-4FE1-BCC5-367007971922}" type="slidenum">
              <a:rPr lang="en-US" smtClean="0"/>
              <a:t>‹#›</a:t>
            </a:fld>
            <a:endParaRPr lang="en-US"/>
          </a:p>
        </p:txBody>
      </p:sp>
    </p:spTree>
    <p:extLst>
      <p:ext uri="{BB962C8B-B14F-4D97-AF65-F5344CB8AC3E}">
        <p14:creationId xmlns:p14="http://schemas.microsoft.com/office/powerpoint/2010/main" val="3970004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F57A8A-3F08-4FE1-BCC5-367007971922}" type="slidenum">
              <a:rPr lang="en-US" smtClean="0"/>
              <a:t>6</a:t>
            </a:fld>
            <a:endParaRPr lang="en-US"/>
          </a:p>
        </p:txBody>
      </p:sp>
    </p:spTree>
    <p:extLst>
      <p:ext uri="{BB962C8B-B14F-4D97-AF65-F5344CB8AC3E}">
        <p14:creationId xmlns:p14="http://schemas.microsoft.com/office/powerpoint/2010/main" val="1361352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AC182DE-0154-4111-AA9F-2D368317A739}"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2C721-F152-4524-97F0-71D27776427B}" type="slidenum">
              <a:rPr lang="en-IN" smtClean="0"/>
              <a:t>‹#›</a:t>
            </a:fld>
            <a:endParaRPr lang="en-IN"/>
          </a:p>
        </p:txBody>
      </p:sp>
    </p:spTree>
    <p:extLst>
      <p:ext uri="{BB962C8B-B14F-4D97-AF65-F5344CB8AC3E}">
        <p14:creationId xmlns:p14="http://schemas.microsoft.com/office/powerpoint/2010/main" val="999670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182DE-0154-4111-AA9F-2D368317A739}"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2C721-F152-4524-97F0-71D27776427B}" type="slidenum">
              <a:rPr lang="en-IN" smtClean="0"/>
              <a:t>‹#›</a:t>
            </a:fld>
            <a:endParaRPr lang="en-IN"/>
          </a:p>
        </p:txBody>
      </p:sp>
    </p:spTree>
    <p:extLst>
      <p:ext uri="{BB962C8B-B14F-4D97-AF65-F5344CB8AC3E}">
        <p14:creationId xmlns:p14="http://schemas.microsoft.com/office/powerpoint/2010/main" val="322025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182DE-0154-4111-AA9F-2D368317A739}"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2C721-F152-4524-97F0-71D27776427B}" type="slidenum">
              <a:rPr lang="en-IN" smtClean="0"/>
              <a:t>‹#›</a:t>
            </a:fld>
            <a:endParaRPr lang="en-IN"/>
          </a:p>
        </p:txBody>
      </p:sp>
    </p:spTree>
    <p:extLst>
      <p:ext uri="{BB962C8B-B14F-4D97-AF65-F5344CB8AC3E}">
        <p14:creationId xmlns:p14="http://schemas.microsoft.com/office/powerpoint/2010/main" val="58479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182DE-0154-4111-AA9F-2D368317A739}"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2C721-F152-4524-97F0-71D27776427B}" type="slidenum">
              <a:rPr lang="en-IN" smtClean="0"/>
              <a:t>‹#›</a:t>
            </a:fld>
            <a:endParaRPr lang="en-IN"/>
          </a:p>
        </p:txBody>
      </p:sp>
    </p:spTree>
    <p:extLst>
      <p:ext uri="{BB962C8B-B14F-4D97-AF65-F5344CB8AC3E}">
        <p14:creationId xmlns:p14="http://schemas.microsoft.com/office/powerpoint/2010/main" val="358103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C182DE-0154-4111-AA9F-2D368317A739}"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2C721-F152-4524-97F0-71D27776427B}" type="slidenum">
              <a:rPr lang="en-IN" smtClean="0"/>
              <a:t>‹#›</a:t>
            </a:fld>
            <a:endParaRPr lang="en-IN"/>
          </a:p>
        </p:txBody>
      </p:sp>
    </p:spTree>
    <p:extLst>
      <p:ext uri="{BB962C8B-B14F-4D97-AF65-F5344CB8AC3E}">
        <p14:creationId xmlns:p14="http://schemas.microsoft.com/office/powerpoint/2010/main" val="197128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AC182DE-0154-4111-AA9F-2D368317A739}"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62C721-F152-4524-97F0-71D27776427B}" type="slidenum">
              <a:rPr lang="en-IN" smtClean="0"/>
              <a:t>‹#›</a:t>
            </a:fld>
            <a:endParaRPr lang="en-IN"/>
          </a:p>
        </p:txBody>
      </p:sp>
    </p:spTree>
    <p:extLst>
      <p:ext uri="{BB962C8B-B14F-4D97-AF65-F5344CB8AC3E}">
        <p14:creationId xmlns:p14="http://schemas.microsoft.com/office/powerpoint/2010/main" val="91161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AC182DE-0154-4111-AA9F-2D368317A739}" type="datetimeFigureOut">
              <a:rPr lang="en-IN" smtClean="0"/>
              <a:t>20-10-2023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62C721-F152-4524-97F0-71D27776427B}" type="slidenum">
              <a:rPr lang="en-IN" smtClean="0"/>
              <a:t>‹#›</a:t>
            </a:fld>
            <a:endParaRPr lang="en-IN"/>
          </a:p>
        </p:txBody>
      </p:sp>
    </p:spTree>
    <p:extLst>
      <p:ext uri="{BB962C8B-B14F-4D97-AF65-F5344CB8AC3E}">
        <p14:creationId xmlns:p14="http://schemas.microsoft.com/office/powerpoint/2010/main" val="758621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AC182DE-0154-4111-AA9F-2D368317A739}" type="datetimeFigureOut">
              <a:rPr lang="en-IN" smtClean="0"/>
              <a:t>20-10-2023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62C721-F152-4524-97F0-71D27776427B}" type="slidenum">
              <a:rPr lang="en-IN" smtClean="0"/>
              <a:t>‹#›</a:t>
            </a:fld>
            <a:endParaRPr lang="en-IN"/>
          </a:p>
        </p:txBody>
      </p:sp>
    </p:spTree>
    <p:extLst>
      <p:ext uri="{BB962C8B-B14F-4D97-AF65-F5344CB8AC3E}">
        <p14:creationId xmlns:p14="http://schemas.microsoft.com/office/powerpoint/2010/main" val="13825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182DE-0154-4111-AA9F-2D368317A739}" type="datetimeFigureOut">
              <a:rPr lang="en-IN" smtClean="0"/>
              <a:t>20-10-2023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62C721-F152-4524-97F0-71D27776427B}" type="slidenum">
              <a:rPr lang="en-IN" smtClean="0"/>
              <a:t>‹#›</a:t>
            </a:fld>
            <a:endParaRPr lang="en-IN"/>
          </a:p>
        </p:txBody>
      </p:sp>
    </p:spTree>
    <p:extLst>
      <p:ext uri="{BB962C8B-B14F-4D97-AF65-F5344CB8AC3E}">
        <p14:creationId xmlns:p14="http://schemas.microsoft.com/office/powerpoint/2010/main" val="10445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182DE-0154-4111-AA9F-2D368317A739}"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62C721-F152-4524-97F0-71D27776427B}" type="slidenum">
              <a:rPr lang="en-IN" smtClean="0"/>
              <a:t>‹#›</a:t>
            </a:fld>
            <a:endParaRPr lang="en-IN"/>
          </a:p>
        </p:txBody>
      </p:sp>
    </p:spTree>
    <p:extLst>
      <p:ext uri="{BB962C8B-B14F-4D97-AF65-F5344CB8AC3E}">
        <p14:creationId xmlns:p14="http://schemas.microsoft.com/office/powerpoint/2010/main" val="9977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182DE-0154-4111-AA9F-2D368317A739}"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62C721-F152-4524-97F0-71D27776427B}" type="slidenum">
              <a:rPr lang="en-IN" smtClean="0"/>
              <a:t>‹#›</a:t>
            </a:fld>
            <a:endParaRPr lang="en-IN"/>
          </a:p>
        </p:txBody>
      </p:sp>
    </p:spTree>
    <p:extLst>
      <p:ext uri="{BB962C8B-B14F-4D97-AF65-F5344CB8AC3E}">
        <p14:creationId xmlns:p14="http://schemas.microsoft.com/office/powerpoint/2010/main" val="80109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182DE-0154-4111-AA9F-2D368317A739}" type="datetimeFigureOut">
              <a:rPr lang="en-IN" smtClean="0"/>
              <a:t>20-10-2023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2C721-F152-4524-97F0-71D27776427B}" type="slidenum">
              <a:rPr lang="en-IN" smtClean="0"/>
              <a:t>‹#›</a:t>
            </a:fld>
            <a:endParaRPr lang="en-IN"/>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08304" y="0"/>
            <a:ext cx="1854324" cy="449772"/>
          </a:xfrm>
          <a:prstGeom prst="rect">
            <a:avLst/>
          </a:prstGeom>
        </p:spPr>
      </p:pic>
    </p:spTree>
    <p:extLst>
      <p:ext uri="{BB962C8B-B14F-4D97-AF65-F5344CB8AC3E}">
        <p14:creationId xmlns:p14="http://schemas.microsoft.com/office/powerpoint/2010/main" val="1319072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you.co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2EC2B-A627-476F-AC83-363388FD79B4}"/>
              </a:ext>
            </a:extLst>
          </p:cNvPr>
          <p:cNvSpPr txBox="1"/>
          <p:nvPr/>
        </p:nvSpPr>
        <p:spPr>
          <a:xfrm>
            <a:off x="183364" y="855876"/>
            <a:ext cx="8709115" cy="5324535"/>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091E42"/>
                </a:solidFill>
                <a:effectLst/>
                <a:latin typeface="+mj-lt"/>
              </a:rPr>
              <a:t>Word embeddings are a way of representing words as vectors in a high-dimensional space, where each dimension corresponds to a feature/set of features representing the word. </a:t>
            </a:r>
          </a:p>
          <a:p>
            <a:pPr marL="342900" indent="-342900">
              <a:buFont typeface="Arial" panose="020B0604020202020204" pitchFamily="34" charset="0"/>
              <a:buChar char="•"/>
            </a:pPr>
            <a:endParaRPr lang="en-US" sz="2000" dirty="0">
              <a:solidFill>
                <a:srgbClr val="091E42"/>
              </a:solidFill>
              <a:latin typeface="+mj-lt"/>
            </a:endParaRPr>
          </a:p>
          <a:p>
            <a:pPr marL="342900" indent="-342900">
              <a:buFont typeface="Arial" panose="020B0604020202020204" pitchFamily="34" charset="0"/>
              <a:buChar char="•"/>
            </a:pPr>
            <a:endParaRPr lang="en-US" sz="2000" b="0" i="0" dirty="0">
              <a:solidFill>
                <a:srgbClr val="091E42"/>
              </a:solidFill>
              <a:effectLst/>
              <a:latin typeface="+mj-lt"/>
            </a:endParaRPr>
          </a:p>
          <a:p>
            <a:pPr marL="342900" indent="-342900">
              <a:buFont typeface="Arial" panose="020B0604020202020204" pitchFamily="34" charset="0"/>
              <a:buChar char="•"/>
            </a:pPr>
            <a:endParaRPr lang="en-US" sz="2000" b="0" i="0" dirty="0">
              <a:solidFill>
                <a:srgbClr val="091E42"/>
              </a:solidFill>
              <a:effectLst/>
              <a:latin typeface="+mj-lt"/>
            </a:endParaRPr>
          </a:p>
          <a:p>
            <a:pPr marL="342900" indent="-342900">
              <a:buFont typeface="Arial" panose="020B0604020202020204" pitchFamily="34" charset="0"/>
              <a:buChar char="•"/>
            </a:pPr>
            <a:r>
              <a:rPr lang="en-US" sz="2000" b="0" i="0" dirty="0">
                <a:solidFill>
                  <a:srgbClr val="091E42"/>
                </a:solidFill>
                <a:effectLst/>
                <a:latin typeface="+mj-lt"/>
              </a:rPr>
              <a:t>These features can be anything from the frequency of the word in a corpus to its semantic meaning. The key idea underlying the principle of word embeddings is that words with similar meanings and contexts tend to be grouped close together in a high-dimensional space. </a:t>
            </a:r>
          </a:p>
          <a:p>
            <a:pPr marL="342900" indent="-342900">
              <a:buFont typeface="Arial" panose="020B0604020202020204" pitchFamily="34" charset="0"/>
              <a:buChar char="•"/>
            </a:pPr>
            <a:endParaRPr lang="en-US" sz="2000" dirty="0">
              <a:solidFill>
                <a:srgbClr val="091E42"/>
              </a:solidFill>
              <a:latin typeface="+mj-lt"/>
            </a:endParaRPr>
          </a:p>
          <a:p>
            <a:pPr marL="342900" indent="-342900">
              <a:buFont typeface="Arial" panose="020B0604020202020204" pitchFamily="34" charset="0"/>
              <a:buChar char="•"/>
            </a:pPr>
            <a:endParaRPr lang="en-US" sz="2000" b="0" i="0" dirty="0">
              <a:solidFill>
                <a:srgbClr val="091E42"/>
              </a:solidFill>
              <a:effectLst/>
              <a:latin typeface="+mj-lt"/>
            </a:endParaRPr>
          </a:p>
          <a:p>
            <a:pPr marL="342900" indent="-342900">
              <a:buFont typeface="Arial" panose="020B0604020202020204" pitchFamily="34" charset="0"/>
              <a:buChar char="•"/>
            </a:pPr>
            <a:endParaRPr lang="en-US" sz="2000" dirty="0">
              <a:solidFill>
                <a:srgbClr val="091E42"/>
              </a:solidFill>
              <a:latin typeface="+mj-lt"/>
            </a:endParaRPr>
          </a:p>
          <a:p>
            <a:pPr marL="342900" indent="-342900">
              <a:buFont typeface="Arial" panose="020B0604020202020204" pitchFamily="34" charset="0"/>
              <a:buChar char="•"/>
            </a:pPr>
            <a:endParaRPr lang="en-US" sz="2000" b="0" i="0" dirty="0">
              <a:solidFill>
                <a:srgbClr val="091E42"/>
              </a:solidFill>
              <a:effectLst/>
              <a:latin typeface="+mj-lt"/>
            </a:endParaRPr>
          </a:p>
          <a:p>
            <a:pPr marL="342900" indent="-342900">
              <a:buFont typeface="Arial" panose="020B0604020202020204" pitchFamily="34" charset="0"/>
              <a:buChar char="•"/>
            </a:pPr>
            <a:r>
              <a:rPr lang="en-US" sz="2000" b="0" i="0" dirty="0">
                <a:solidFill>
                  <a:srgbClr val="091E42"/>
                </a:solidFill>
                <a:effectLst/>
                <a:latin typeface="+mj-lt"/>
              </a:rPr>
              <a:t>They are created using algorithms such as Word2vec and </a:t>
            </a:r>
            <a:r>
              <a:rPr lang="en-US" sz="2000" b="0" i="0" dirty="0" err="1">
                <a:solidFill>
                  <a:srgbClr val="091E42"/>
                </a:solidFill>
                <a:effectLst/>
                <a:latin typeface="+mj-lt"/>
              </a:rPr>
              <a:t>GloVe</a:t>
            </a:r>
            <a:r>
              <a:rPr lang="en-US" sz="2000" b="0" i="0" dirty="0">
                <a:solidFill>
                  <a:srgbClr val="091E42"/>
                </a:solidFill>
                <a:effectLst/>
                <a:latin typeface="+mj-lt"/>
              </a:rPr>
              <a:t> and have many applications in information retrieval, language modelling and other areas of NLP.</a:t>
            </a:r>
            <a:endParaRPr lang="en-IN" sz="2000" dirty="0">
              <a:latin typeface="+mj-lt"/>
            </a:endParaRPr>
          </a:p>
        </p:txBody>
      </p:sp>
      <p:sp>
        <p:nvSpPr>
          <p:cNvPr id="4" name="TextBox 3">
            <a:extLst>
              <a:ext uri="{FF2B5EF4-FFF2-40B4-BE49-F238E27FC236}">
                <a16:creationId xmlns:a16="http://schemas.microsoft.com/office/drawing/2014/main" id="{2946487D-ED11-9D11-D712-1E82D7864546}"/>
              </a:ext>
            </a:extLst>
          </p:cNvPr>
          <p:cNvSpPr txBox="1"/>
          <p:nvPr/>
        </p:nvSpPr>
        <p:spPr>
          <a:xfrm>
            <a:off x="183365" y="332656"/>
            <a:ext cx="4581524" cy="523220"/>
          </a:xfrm>
          <a:prstGeom prst="rect">
            <a:avLst/>
          </a:prstGeom>
          <a:noFill/>
        </p:spPr>
        <p:txBody>
          <a:bodyPr wrap="square">
            <a:spAutoFit/>
          </a:bodyPr>
          <a:lstStyle/>
          <a:p>
            <a:pPr algn="l"/>
            <a:r>
              <a:rPr lang="en-US" sz="2800" b="0" i="0" dirty="0">
                <a:solidFill>
                  <a:srgbClr val="2E2D29"/>
                </a:solidFill>
                <a:effectLst/>
                <a:latin typeface="Source Sans Pro" panose="020B0503030403020204" pitchFamily="34" charset="0"/>
              </a:rPr>
              <a:t>WORD Embeddings </a:t>
            </a:r>
          </a:p>
        </p:txBody>
      </p:sp>
    </p:spTree>
    <p:extLst>
      <p:ext uri="{BB962C8B-B14F-4D97-AF65-F5344CB8AC3E}">
        <p14:creationId xmlns:p14="http://schemas.microsoft.com/office/powerpoint/2010/main" val="2082076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36C21D-85B8-A215-ECA3-A86EEDE4AD7A}"/>
              </a:ext>
            </a:extLst>
          </p:cNvPr>
          <p:cNvPicPr>
            <a:picLocks noChangeAspect="1"/>
          </p:cNvPicPr>
          <p:nvPr/>
        </p:nvPicPr>
        <p:blipFill>
          <a:blip r:embed="rId2"/>
          <a:stretch>
            <a:fillRect/>
          </a:stretch>
        </p:blipFill>
        <p:spPr>
          <a:xfrm>
            <a:off x="0" y="476672"/>
            <a:ext cx="9144000" cy="6264695"/>
          </a:xfrm>
          <a:prstGeom prst="rect">
            <a:avLst/>
          </a:prstGeom>
        </p:spPr>
      </p:pic>
    </p:spTree>
    <p:extLst>
      <p:ext uri="{BB962C8B-B14F-4D97-AF65-F5344CB8AC3E}">
        <p14:creationId xmlns:p14="http://schemas.microsoft.com/office/powerpoint/2010/main" val="53264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BEC997-1A80-B8A1-5ED5-4C599514D921}"/>
              </a:ext>
            </a:extLst>
          </p:cNvPr>
          <p:cNvPicPr>
            <a:picLocks noChangeAspect="1"/>
          </p:cNvPicPr>
          <p:nvPr/>
        </p:nvPicPr>
        <p:blipFill>
          <a:blip r:embed="rId2"/>
          <a:stretch>
            <a:fillRect/>
          </a:stretch>
        </p:blipFill>
        <p:spPr>
          <a:xfrm>
            <a:off x="0" y="908720"/>
            <a:ext cx="9144000" cy="5832648"/>
          </a:xfrm>
          <a:prstGeom prst="rect">
            <a:avLst/>
          </a:prstGeom>
        </p:spPr>
      </p:pic>
    </p:spTree>
    <p:extLst>
      <p:ext uri="{BB962C8B-B14F-4D97-AF65-F5344CB8AC3E}">
        <p14:creationId xmlns:p14="http://schemas.microsoft.com/office/powerpoint/2010/main" val="323419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073089-BB04-C017-D3DB-F9958076DDA2}"/>
              </a:ext>
            </a:extLst>
          </p:cNvPr>
          <p:cNvPicPr>
            <a:picLocks noChangeAspect="1"/>
          </p:cNvPicPr>
          <p:nvPr/>
        </p:nvPicPr>
        <p:blipFill>
          <a:blip r:embed="rId2"/>
          <a:stretch>
            <a:fillRect/>
          </a:stretch>
        </p:blipFill>
        <p:spPr>
          <a:xfrm>
            <a:off x="0" y="404664"/>
            <a:ext cx="9044421" cy="6260579"/>
          </a:xfrm>
          <a:prstGeom prst="rect">
            <a:avLst/>
          </a:prstGeom>
        </p:spPr>
      </p:pic>
    </p:spTree>
    <p:extLst>
      <p:ext uri="{BB962C8B-B14F-4D97-AF65-F5344CB8AC3E}">
        <p14:creationId xmlns:p14="http://schemas.microsoft.com/office/powerpoint/2010/main" val="257922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12304D-BB3E-3CF1-B103-C2B8C910854E}"/>
              </a:ext>
            </a:extLst>
          </p:cNvPr>
          <p:cNvPicPr>
            <a:picLocks noChangeAspect="1"/>
          </p:cNvPicPr>
          <p:nvPr/>
        </p:nvPicPr>
        <p:blipFill>
          <a:blip r:embed="rId2"/>
          <a:stretch>
            <a:fillRect/>
          </a:stretch>
        </p:blipFill>
        <p:spPr>
          <a:xfrm>
            <a:off x="0" y="712713"/>
            <a:ext cx="9144000" cy="6145287"/>
          </a:xfrm>
          <a:prstGeom prst="rect">
            <a:avLst/>
          </a:prstGeom>
        </p:spPr>
      </p:pic>
    </p:spTree>
    <p:extLst>
      <p:ext uri="{BB962C8B-B14F-4D97-AF65-F5344CB8AC3E}">
        <p14:creationId xmlns:p14="http://schemas.microsoft.com/office/powerpoint/2010/main" val="311885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00254C-44DD-F1B5-01D5-B64E32FD535F}"/>
              </a:ext>
            </a:extLst>
          </p:cNvPr>
          <p:cNvPicPr>
            <a:picLocks noChangeAspect="1"/>
          </p:cNvPicPr>
          <p:nvPr/>
        </p:nvPicPr>
        <p:blipFill>
          <a:blip r:embed="rId2"/>
          <a:stretch>
            <a:fillRect/>
          </a:stretch>
        </p:blipFill>
        <p:spPr>
          <a:xfrm>
            <a:off x="152919" y="599753"/>
            <a:ext cx="8960646" cy="6237312"/>
          </a:xfrm>
          <a:prstGeom prst="rect">
            <a:avLst/>
          </a:prstGeom>
        </p:spPr>
      </p:pic>
    </p:spTree>
    <p:extLst>
      <p:ext uri="{BB962C8B-B14F-4D97-AF65-F5344CB8AC3E}">
        <p14:creationId xmlns:p14="http://schemas.microsoft.com/office/powerpoint/2010/main" val="135062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0356FB-A02B-F51E-6ED2-983A37111E5D}"/>
              </a:ext>
            </a:extLst>
          </p:cNvPr>
          <p:cNvPicPr>
            <a:picLocks noChangeAspect="1"/>
          </p:cNvPicPr>
          <p:nvPr/>
        </p:nvPicPr>
        <p:blipFill>
          <a:blip r:embed="rId2"/>
          <a:stretch>
            <a:fillRect/>
          </a:stretch>
        </p:blipFill>
        <p:spPr>
          <a:xfrm>
            <a:off x="179512" y="692696"/>
            <a:ext cx="8928992" cy="5986983"/>
          </a:xfrm>
          <a:prstGeom prst="rect">
            <a:avLst/>
          </a:prstGeom>
        </p:spPr>
      </p:pic>
    </p:spTree>
    <p:extLst>
      <p:ext uri="{BB962C8B-B14F-4D97-AF65-F5344CB8AC3E}">
        <p14:creationId xmlns:p14="http://schemas.microsoft.com/office/powerpoint/2010/main" val="2814117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7CE24D-18AD-1C89-18A9-BDC856550244}"/>
              </a:ext>
            </a:extLst>
          </p:cNvPr>
          <p:cNvPicPr>
            <a:picLocks noChangeAspect="1"/>
          </p:cNvPicPr>
          <p:nvPr/>
        </p:nvPicPr>
        <p:blipFill>
          <a:blip r:embed="rId2"/>
          <a:stretch>
            <a:fillRect/>
          </a:stretch>
        </p:blipFill>
        <p:spPr>
          <a:xfrm>
            <a:off x="0" y="764704"/>
            <a:ext cx="9386888" cy="5786438"/>
          </a:xfrm>
          <a:prstGeom prst="rect">
            <a:avLst/>
          </a:prstGeom>
        </p:spPr>
      </p:pic>
    </p:spTree>
    <p:extLst>
      <p:ext uri="{BB962C8B-B14F-4D97-AF65-F5344CB8AC3E}">
        <p14:creationId xmlns:p14="http://schemas.microsoft.com/office/powerpoint/2010/main" val="274182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81790B-D90A-EDA9-63F4-BE5442DEEE53}"/>
              </a:ext>
            </a:extLst>
          </p:cNvPr>
          <p:cNvPicPr>
            <a:picLocks noChangeAspect="1"/>
          </p:cNvPicPr>
          <p:nvPr/>
        </p:nvPicPr>
        <p:blipFill>
          <a:blip r:embed="rId2"/>
          <a:stretch>
            <a:fillRect/>
          </a:stretch>
        </p:blipFill>
        <p:spPr>
          <a:xfrm>
            <a:off x="76200" y="1052736"/>
            <a:ext cx="9067800" cy="5667375"/>
          </a:xfrm>
          <a:prstGeom prst="rect">
            <a:avLst/>
          </a:prstGeom>
        </p:spPr>
      </p:pic>
    </p:spTree>
    <p:extLst>
      <p:ext uri="{BB962C8B-B14F-4D97-AF65-F5344CB8AC3E}">
        <p14:creationId xmlns:p14="http://schemas.microsoft.com/office/powerpoint/2010/main" val="1874074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F0AE0-B32B-C48E-67D1-29B0464653B1}"/>
              </a:ext>
            </a:extLst>
          </p:cNvPr>
          <p:cNvPicPr>
            <a:picLocks noChangeAspect="1"/>
          </p:cNvPicPr>
          <p:nvPr/>
        </p:nvPicPr>
        <p:blipFill>
          <a:blip r:embed="rId2"/>
          <a:stretch>
            <a:fillRect/>
          </a:stretch>
        </p:blipFill>
        <p:spPr>
          <a:xfrm>
            <a:off x="251520" y="692696"/>
            <a:ext cx="8501908" cy="5952505"/>
          </a:xfrm>
          <a:prstGeom prst="rect">
            <a:avLst/>
          </a:prstGeom>
        </p:spPr>
      </p:pic>
    </p:spTree>
    <p:extLst>
      <p:ext uri="{BB962C8B-B14F-4D97-AF65-F5344CB8AC3E}">
        <p14:creationId xmlns:p14="http://schemas.microsoft.com/office/powerpoint/2010/main" val="309548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873E85-D33C-47F5-1A3B-A23E540BB0C7}"/>
              </a:ext>
            </a:extLst>
          </p:cNvPr>
          <p:cNvPicPr>
            <a:picLocks noChangeAspect="1"/>
          </p:cNvPicPr>
          <p:nvPr/>
        </p:nvPicPr>
        <p:blipFill>
          <a:blip r:embed="rId2"/>
          <a:stretch>
            <a:fillRect/>
          </a:stretch>
        </p:blipFill>
        <p:spPr>
          <a:xfrm>
            <a:off x="11063" y="0"/>
            <a:ext cx="6962775" cy="4676775"/>
          </a:xfrm>
          <a:prstGeom prst="rect">
            <a:avLst/>
          </a:prstGeom>
        </p:spPr>
      </p:pic>
      <p:pic>
        <p:nvPicPr>
          <p:cNvPr id="8" name="Picture 7">
            <a:extLst>
              <a:ext uri="{FF2B5EF4-FFF2-40B4-BE49-F238E27FC236}">
                <a16:creationId xmlns:a16="http://schemas.microsoft.com/office/drawing/2014/main" id="{35283374-4D71-1235-7AF3-9F027BADE10B}"/>
              </a:ext>
            </a:extLst>
          </p:cNvPr>
          <p:cNvPicPr>
            <a:picLocks noChangeAspect="1"/>
          </p:cNvPicPr>
          <p:nvPr/>
        </p:nvPicPr>
        <p:blipFill>
          <a:blip r:embed="rId3"/>
          <a:stretch>
            <a:fillRect/>
          </a:stretch>
        </p:blipFill>
        <p:spPr>
          <a:xfrm>
            <a:off x="395536" y="2780928"/>
            <a:ext cx="8640960" cy="4666370"/>
          </a:xfrm>
          <a:prstGeom prst="rect">
            <a:avLst/>
          </a:prstGeom>
        </p:spPr>
      </p:pic>
    </p:spTree>
    <p:extLst>
      <p:ext uri="{BB962C8B-B14F-4D97-AF65-F5344CB8AC3E}">
        <p14:creationId xmlns:p14="http://schemas.microsoft.com/office/powerpoint/2010/main" val="220700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5A0281-0BA4-EF3F-065B-94E36EC42063}"/>
              </a:ext>
            </a:extLst>
          </p:cNvPr>
          <p:cNvSpPr txBox="1"/>
          <p:nvPr/>
        </p:nvSpPr>
        <p:spPr>
          <a:xfrm>
            <a:off x="183365" y="332656"/>
            <a:ext cx="4581524" cy="523220"/>
          </a:xfrm>
          <a:prstGeom prst="rect">
            <a:avLst/>
          </a:prstGeom>
          <a:noFill/>
        </p:spPr>
        <p:txBody>
          <a:bodyPr wrap="square">
            <a:spAutoFit/>
          </a:bodyPr>
          <a:lstStyle/>
          <a:p>
            <a:pPr algn="l"/>
            <a:r>
              <a:rPr lang="en-US" sz="2800" b="0" i="0" dirty="0">
                <a:solidFill>
                  <a:srgbClr val="2E2D29"/>
                </a:solidFill>
                <a:effectLst/>
                <a:latin typeface="Source Sans Pro" panose="020B0503030403020204" pitchFamily="34" charset="0"/>
              </a:rPr>
              <a:t>WORD Embeddings </a:t>
            </a:r>
          </a:p>
        </p:txBody>
      </p:sp>
      <p:sp>
        <p:nvSpPr>
          <p:cNvPr id="7" name="TextBox 6">
            <a:extLst>
              <a:ext uri="{FF2B5EF4-FFF2-40B4-BE49-F238E27FC236}">
                <a16:creationId xmlns:a16="http://schemas.microsoft.com/office/drawing/2014/main" id="{AEB1616C-D2EF-3189-962C-8BC16EA90A6B}"/>
              </a:ext>
            </a:extLst>
          </p:cNvPr>
          <p:cNvSpPr txBox="1"/>
          <p:nvPr/>
        </p:nvSpPr>
        <p:spPr>
          <a:xfrm>
            <a:off x="179513" y="778946"/>
            <a:ext cx="8964487" cy="461915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202124"/>
                </a:solidFill>
                <a:effectLst/>
                <a:latin typeface="Roboto" panose="02000000000000000000" pitchFamily="2" charset="0"/>
              </a:rPr>
              <a:t>We do not have to specify this encoding by hand. An embedding is a dense vector of floating point values (the length of the vector is a parameter you specify).</a:t>
            </a:r>
          </a:p>
          <a:p>
            <a:pPr>
              <a:lnSpc>
                <a:spcPct val="150000"/>
              </a:lnSpc>
            </a:pPr>
            <a:r>
              <a:rPr lang="en-US" b="0" i="0" dirty="0">
                <a:solidFill>
                  <a:srgbClr val="202124"/>
                </a:solidFill>
                <a:effectLst/>
                <a:latin typeface="Roboto" panose="02000000000000000000" pitchFamily="2" charset="0"/>
              </a:rPr>
              <a:t> </a:t>
            </a:r>
          </a:p>
          <a:p>
            <a:pPr marL="285750" indent="-285750">
              <a:lnSpc>
                <a:spcPct val="150000"/>
              </a:lnSpc>
              <a:buFont typeface="Arial" panose="020B0604020202020204" pitchFamily="34" charset="0"/>
              <a:buChar char="•"/>
            </a:pPr>
            <a:r>
              <a:rPr lang="en-US" b="0" i="0" dirty="0">
                <a:solidFill>
                  <a:srgbClr val="202124"/>
                </a:solidFill>
                <a:effectLst/>
                <a:latin typeface="Roboto" panose="02000000000000000000" pitchFamily="2" charset="0"/>
              </a:rPr>
              <a:t>Instead of specifying the values for the embedding manually, they are trainable parameters (weights learned by the model during training, in the same way a model learns weights for a dense layer). </a:t>
            </a:r>
          </a:p>
          <a:p>
            <a:pPr marL="285750" indent="-285750">
              <a:lnSpc>
                <a:spcPct val="150000"/>
              </a:lnSpc>
              <a:buFont typeface="Arial" panose="020B0604020202020204" pitchFamily="34" charset="0"/>
              <a:buChar char="•"/>
            </a:pPr>
            <a:endParaRPr lang="en-US" dirty="0">
              <a:solidFill>
                <a:srgbClr val="202124"/>
              </a:solidFill>
              <a:latin typeface="Roboto" panose="02000000000000000000" pitchFamily="2" charset="0"/>
            </a:endParaRPr>
          </a:p>
          <a:p>
            <a:pPr marL="285750" indent="-285750">
              <a:lnSpc>
                <a:spcPct val="150000"/>
              </a:lnSpc>
              <a:buFont typeface="Arial" panose="020B0604020202020204" pitchFamily="34" charset="0"/>
              <a:buChar char="•"/>
            </a:pPr>
            <a:r>
              <a:rPr lang="en-US" b="0" i="0" dirty="0">
                <a:solidFill>
                  <a:srgbClr val="202124"/>
                </a:solidFill>
                <a:effectLst/>
                <a:latin typeface="Roboto" panose="02000000000000000000" pitchFamily="2" charset="0"/>
              </a:rPr>
              <a:t>It is common to see word embeddings that are 8-dimensional (for small datasets), up to 1024-dimensions when working with large datasets. A higher dimensional embedding can capture fine-grained relationships between words, but takes more data to learn.</a:t>
            </a:r>
            <a:endParaRPr lang="en-US" dirty="0"/>
          </a:p>
        </p:txBody>
      </p:sp>
    </p:spTree>
    <p:extLst>
      <p:ext uri="{BB962C8B-B14F-4D97-AF65-F5344CB8AC3E}">
        <p14:creationId xmlns:p14="http://schemas.microsoft.com/office/powerpoint/2010/main" val="3849166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0EC413-7CE4-2F6B-CF37-8A4FF5D7D205}"/>
              </a:ext>
            </a:extLst>
          </p:cNvPr>
          <p:cNvPicPr>
            <a:picLocks noChangeAspect="1"/>
          </p:cNvPicPr>
          <p:nvPr/>
        </p:nvPicPr>
        <p:blipFill>
          <a:blip r:embed="rId2"/>
          <a:stretch>
            <a:fillRect/>
          </a:stretch>
        </p:blipFill>
        <p:spPr>
          <a:xfrm>
            <a:off x="-744" y="333798"/>
            <a:ext cx="8965232" cy="3623642"/>
          </a:xfrm>
          <a:prstGeom prst="rect">
            <a:avLst/>
          </a:prstGeom>
        </p:spPr>
      </p:pic>
      <p:pic>
        <p:nvPicPr>
          <p:cNvPr id="5" name="Picture 4">
            <a:extLst>
              <a:ext uri="{FF2B5EF4-FFF2-40B4-BE49-F238E27FC236}">
                <a16:creationId xmlns:a16="http://schemas.microsoft.com/office/drawing/2014/main" id="{159D208C-C72A-6E83-4FF7-892D0E45576A}"/>
              </a:ext>
            </a:extLst>
          </p:cNvPr>
          <p:cNvPicPr>
            <a:picLocks noChangeAspect="1"/>
          </p:cNvPicPr>
          <p:nvPr/>
        </p:nvPicPr>
        <p:blipFill>
          <a:blip r:embed="rId3"/>
          <a:stretch>
            <a:fillRect/>
          </a:stretch>
        </p:blipFill>
        <p:spPr>
          <a:xfrm>
            <a:off x="107504" y="3826085"/>
            <a:ext cx="8640960" cy="3031915"/>
          </a:xfrm>
          <a:prstGeom prst="rect">
            <a:avLst/>
          </a:prstGeom>
        </p:spPr>
      </p:pic>
    </p:spTree>
    <p:extLst>
      <p:ext uri="{BB962C8B-B14F-4D97-AF65-F5344CB8AC3E}">
        <p14:creationId xmlns:p14="http://schemas.microsoft.com/office/powerpoint/2010/main" val="3754571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9FC78A-732C-0367-269E-A1024E113A02}"/>
              </a:ext>
            </a:extLst>
          </p:cNvPr>
          <p:cNvSpPr txBox="1"/>
          <p:nvPr/>
        </p:nvSpPr>
        <p:spPr>
          <a:xfrm>
            <a:off x="107504" y="692696"/>
            <a:ext cx="8928992" cy="3693319"/>
          </a:xfrm>
          <a:prstGeom prst="rect">
            <a:avLst/>
          </a:prstGeom>
          <a:noFill/>
        </p:spPr>
        <p:txBody>
          <a:bodyPr wrap="square">
            <a:spAutoFit/>
          </a:bodyPr>
          <a:lstStyle/>
          <a:p>
            <a:pPr algn="l" fontAlgn="base"/>
            <a:r>
              <a:rPr lang="en-US" b="1" i="0" dirty="0">
                <a:solidFill>
                  <a:srgbClr val="273239"/>
                </a:solidFill>
                <a:effectLst/>
                <a:latin typeface="Nunito" pitchFamily="2" charset="0"/>
              </a:rPr>
              <a:t>Benefits of using Word Embeddings:</a:t>
            </a:r>
          </a:p>
          <a:p>
            <a:pPr algn="l" fontAlgn="base">
              <a:buFont typeface="Arial" panose="020B0604020202020204" pitchFamily="34" charset="0"/>
              <a:buChar char="•"/>
            </a:pPr>
            <a:r>
              <a:rPr lang="en-US" b="0" i="0" dirty="0">
                <a:solidFill>
                  <a:srgbClr val="273239"/>
                </a:solidFill>
                <a:effectLst/>
                <a:latin typeface="Nunito" pitchFamily="2" charset="0"/>
              </a:rPr>
              <a:t>It is much faster to train than hand build models like WordNet(which uses </a:t>
            </a:r>
            <a:r>
              <a:rPr lang="en-US" b="1" i="1" dirty="0">
                <a:solidFill>
                  <a:srgbClr val="273239"/>
                </a:solidFill>
                <a:effectLst/>
                <a:latin typeface="Nunito" pitchFamily="2" charset="0"/>
              </a:rPr>
              <a:t>graph embeddings</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Almost all modern NLP applications start with an embedding layer</a:t>
            </a:r>
          </a:p>
          <a:p>
            <a:pPr algn="l" fontAlgn="base">
              <a:buFont typeface="Arial" panose="020B0604020202020204" pitchFamily="34" charset="0"/>
              <a:buChar char="•"/>
            </a:pPr>
            <a:r>
              <a:rPr lang="en-US" b="0" i="0" dirty="0">
                <a:solidFill>
                  <a:srgbClr val="273239"/>
                </a:solidFill>
                <a:effectLst/>
                <a:latin typeface="Nunito" pitchFamily="2" charset="0"/>
              </a:rPr>
              <a:t>It Stores an approximation of meaning</a:t>
            </a:r>
          </a:p>
          <a:p>
            <a:pPr algn="l" fontAlgn="base">
              <a:buFont typeface="Arial" panose="020B0604020202020204" pitchFamily="34" charset="0"/>
              <a:buChar char="•"/>
            </a:pPr>
            <a:endParaRPr lang="en-US" dirty="0">
              <a:solidFill>
                <a:srgbClr val="273239"/>
              </a:solidFill>
              <a:latin typeface="Nunito" pitchFamily="2" charset="0"/>
            </a:endParaRPr>
          </a:p>
          <a:p>
            <a:pPr algn="l" fontAlgn="base"/>
            <a:endParaRPr lang="en-US" b="0" i="0" dirty="0">
              <a:solidFill>
                <a:srgbClr val="273239"/>
              </a:solidFill>
              <a:effectLst/>
              <a:latin typeface="Nunito" pitchFamily="2" charset="0"/>
            </a:endParaRPr>
          </a:p>
          <a:p>
            <a:pPr algn="l" fontAlgn="base"/>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Drawbacks of Word Embeddings:</a:t>
            </a:r>
          </a:p>
          <a:p>
            <a:pPr algn="l" fontAlgn="base">
              <a:buFont typeface="Arial" panose="020B0604020202020204" pitchFamily="34" charset="0"/>
              <a:buChar char="•"/>
            </a:pPr>
            <a:r>
              <a:rPr lang="en-US" b="0" i="0" dirty="0">
                <a:solidFill>
                  <a:srgbClr val="273239"/>
                </a:solidFill>
                <a:effectLst/>
                <a:latin typeface="Nunito" pitchFamily="2" charset="0"/>
              </a:rPr>
              <a:t>It can be memory intensive</a:t>
            </a:r>
          </a:p>
          <a:p>
            <a:pPr algn="l" fontAlgn="base">
              <a:buFont typeface="Arial" panose="020B0604020202020204" pitchFamily="34" charset="0"/>
              <a:buChar char="•"/>
            </a:pPr>
            <a:r>
              <a:rPr lang="en-US" b="0" i="0" dirty="0">
                <a:solidFill>
                  <a:srgbClr val="273239"/>
                </a:solidFill>
                <a:effectLst/>
                <a:latin typeface="Nunito" pitchFamily="2" charset="0"/>
              </a:rPr>
              <a:t>It is corpus dependent. Any underlying bias will have an effect on your model</a:t>
            </a:r>
          </a:p>
          <a:p>
            <a:pPr algn="l" fontAlgn="base">
              <a:buFont typeface="Arial" panose="020B0604020202020204" pitchFamily="34" charset="0"/>
              <a:buChar char="•"/>
            </a:pPr>
            <a:r>
              <a:rPr lang="en-US" b="0" i="0" dirty="0">
                <a:solidFill>
                  <a:srgbClr val="273239"/>
                </a:solidFill>
                <a:effectLst/>
                <a:latin typeface="Nunito" pitchFamily="2" charset="0"/>
              </a:rPr>
              <a:t>It cannot distinguish between homophones. </a:t>
            </a:r>
            <a:r>
              <a:rPr lang="en-US" b="0" i="0" dirty="0" err="1">
                <a:solidFill>
                  <a:srgbClr val="273239"/>
                </a:solidFill>
                <a:effectLst/>
                <a:latin typeface="Nunito" pitchFamily="2" charset="0"/>
              </a:rPr>
              <a:t>Eg</a:t>
            </a:r>
            <a:r>
              <a:rPr lang="en-US" b="0" i="0" dirty="0">
                <a:solidFill>
                  <a:srgbClr val="273239"/>
                </a:solidFill>
                <a:effectLst/>
                <a:latin typeface="Nunito" pitchFamily="2" charset="0"/>
              </a:rPr>
              <a:t>: brake/break, cell/sell, weather/whether etc.</a:t>
            </a:r>
          </a:p>
        </p:txBody>
      </p:sp>
    </p:spTree>
    <p:extLst>
      <p:ext uri="{BB962C8B-B14F-4D97-AF65-F5344CB8AC3E}">
        <p14:creationId xmlns:p14="http://schemas.microsoft.com/office/powerpoint/2010/main" val="358421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BDC3C7-8F39-E44C-AC04-3E4E2BBC287D}"/>
              </a:ext>
            </a:extLst>
          </p:cNvPr>
          <p:cNvSpPr txBox="1"/>
          <p:nvPr/>
        </p:nvSpPr>
        <p:spPr>
          <a:xfrm>
            <a:off x="251520" y="476672"/>
            <a:ext cx="4581524" cy="492443"/>
          </a:xfrm>
          <a:prstGeom prst="rect">
            <a:avLst/>
          </a:prstGeom>
          <a:noFill/>
        </p:spPr>
        <p:txBody>
          <a:bodyPr wrap="square">
            <a:spAutoFit/>
          </a:bodyPr>
          <a:lstStyle/>
          <a:p>
            <a:pPr algn="l"/>
            <a:r>
              <a:rPr lang="en-US" sz="2600" b="1" i="0" dirty="0">
                <a:solidFill>
                  <a:srgbClr val="091E42"/>
                </a:solidFill>
                <a:effectLst/>
                <a:latin typeface="Times New Roman" panose="02020603050405020304" pitchFamily="18" charset="0"/>
                <a:cs typeface="Times New Roman" panose="02020603050405020304" pitchFamily="18" charset="0"/>
              </a:rPr>
              <a:t>Search Systems</a:t>
            </a:r>
          </a:p>
        </p:txBody>
      </p:sp>
      <p:sp>
        <p:nvSpPr>
          <p:cNvPr id="5" name="TextBox 4">
            <a:extLst>
              <a:ext uri="{FF2B5EF4-FFF2-40B4-BE49-F238E27FC236}">
                <a16:creationId xmlns:a16="http://schemas.microsoft.com/office/drawing/2014/main" id="{8D3FF40F-A277-3020-A17F-778ACF9895F0}"/>
              </a:ext>
            </a:extLst>
          </p:cNvPr>
          <p:cNvSpPr txBox="1"/>
          <p:nvPr/>
        </p:nvSpPr>
        <p:spPr>
          <a:xfrm>
            <a:off x="251520" y="1628800"/>
            <a:ext cx="8784976" cy="1200329"/>
          </a:xfrm>
          <a:prstGeom prst="rect">
            <a:avLst/>
          </a:prstGeom>
          <a:noFill/>
        </p:spPr>
        <p:txBody>
          <a:bodyPr wrap="square">
            <a:spAutoFit/>
          </a:bodyPr>
          <a:lstStyle/>
          <a:p>
            <a:r>
              <a:rPr lang="en-US" b="0" i="0" dirty="0">
                <a:solidFill>
                  <a:srgbClr val="091E42"/>
                </a:solidFill>
                <a:effectLst/>
                <a:latin typeface="freight-text-pro"/>
              </a:rPr>
              <a:t>Since the use of LLMs has become mainstream, augmenting the capabilities of LLMs to provide more relevant and accurate information by providing them with a knowledge base has become an active research area. One such active area is in the field of information retrieval and search systems. </a:t>
            </a:r>
            <a:endParaRPr lang="en-US" dirty="0"/>
          </a:p>
        </p:txBody>
      </p:sp>
      <p:sp>
        <p:nvSpPr>
          <p:cNvPr id="7" name="TextBox 6">
            <a:extLst>
              <a:ext uri="{FF2B5EF4-FFF2-40B4-BE49-F238E27FC236}">
                <a16:creationId xmlns:a16="http://schemas.microsoft.com/office/drawing/2014/main" id="{BE9FCFE1-4C1D-E79F-565A-FB450B06A4E3}"/>
              </a:ext>
            </a:extLst>
          </p:cNvPr>
          <p:cNvSpPr txBox="1"/>
          <p:nvPr/>
        </p:nvSpPr>
        <p:spPr>
          <a:xfrm>
            <a:off x="110555" y="3429000"/>
            <a:ext cx="8640960" cy="923330"/>
          </a:xfrm>
          <a:prstGeom prst="rect">
            <a:avLst/>
          </a:prstGeom>
          <a:noFill/>
        </p:spPr>
        <p:txBody>
          <a:bodyPr wrap="square">
            <a:spAutoFit/>
          </a:bodyPr>
          <a:lstStyle/>
          <a:p>
            <a:r>
              <a:rPr lang="en-US" b="0" i="0" dirty="0">
                <a:solidFill>
                  <a:srgbClr val="091E42"/>
                </a:solidFill>
                <a:effectLst/>
                <a:latin typeface="freight-text-pro"/>
              </a:rPr>
              <a:t>the term ‘search’ primarily refers to the information retrieval process that is usually employed to extract relevant information from source documents based on the user’s query</a:t>
            </a:r>
            <a:endParaRPr lang="en-US" dirty="0"/>
          </a:p>
        </p:txBody>
      </p:sp>
    </p:spTree>
    <p:extLst>
      <p:ext uri="{BB962C8B-B14F-4D97-AF65-F5344CB8AC3E}">
        <p14:creationId xmlns:p14="http://schemas.microsoft.com/office/powerpoint/2010/main" val="1601634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657EA-7A67-0E01-B37B-F1836C322EC1}"/>
              </a:ext>
            </a:extLst>
          </p:cNvPr>
          <p:cNvSpPr txBox="1"/>
          <p:nvPr/>
        </p:nvSpPr>
        <p:spPr>
          <a:xfrm>
            <a:off x="251520" y="404664"/>
            <a:ext cx="7272808" cy="369332"/>
          </a:xfrm>
          <a:prstGeom prst="rect">
            <a:avLst/>
          </a:prstGeom>
          <a:noFill/>
        </p:spPr>
        <p:txBody>
          <a:bodyPr wrap="square" rtlCol="0">
            <a:spAutoFit/>
          </a:bodyPr>
          <a:lstStyle/>
          <a:p>
            <a:r>
              <a:rPr lang="en-IN" dirty="0"/>
              <a:t>Semantic Search</a:t>
            </a:r>
          </a:p>
        </p:txBody>
      </p:sp>
      <p:sp>
        <p:nvSpPr>
          <p:cNvPr id="3" name="TextBox 2">
            <a:extLst>
              <a:ext uri="{FF2B5EF4-FFF2-40B4-BE49-F238E27FC236}">
                <a16:creationId xmlns:a16="http://schemas.microsoft.com/office/drawing/2014/main" id="{A3715B95-3754-C7A1-C20A-0246C216B068}"/>
              </a:ext>
            </a:extLst>
          </p:cNvPr>
          <p:cNvSpPr txBox="1"/>
          <p:nvPr/>
        </p:nvSpPr>
        <p:spPr>
          <a:xfrm>
            <a:off x="395536" y="980728"/>
            <a:ext cx="6696744" cy="2585323"/>
          </a:xfrm>
          <a:prstGeom prst="rect">
            <a:avLst/>
          </a:prstGeom>
          <a:noFill/>
        </p:spPr>
        <p:txBody>
          <a:bodyPr wrap="square" rtlCol="0">
            <a:spAutoFit/>
          </a:bodyPr>
          <a:lstStyle/>
          <a:p>
            <a:r>
              <a:rPr lang="en-US" b="0" i="0" dirty="0">
                <a:solidFill>
                  <a:srgbClr val="091E42"/>
                </a:solidFill>
                <a:effectLst/>
                <a:latin typeface="freight-text-pro"/>
              </a:rPr>
              <a:t>Semantic search can be considered to be a subset of information retrieval that seeks to improve search accuracy by understanding the user's intent and the contextual meaning of terms by applying the principles of embedding space. </a:t>
            </a:r>
          </a:p>
          <a:p>
            <a:endParaRPr lang="en-US" dirty="0">
              <a:solidFill>
                <a:srgbClr val="091E42"/>
              </a:solidFill>
              <a:latin typeface="freight-text-pro"/>
            </a:endParaRPr>
          </a:p>
          <a:p>
            <a:endParaRPr lang="en-US" b="0" i="0" dirty="0">
              <a:solidFill>
                <a:srgbClr val="091E42"/>
              </a:solidFill>
              <a:effectLst/>
              <a:latin typeface="freight-text-pro"/>
            </a:endParaRPr>
          </a:p>
          <a:p>
            <a:r>
              <a:rPr lang="en-US" b="0" i="0" dirty="0">
                <a:solidFill>
                  <a:srgbClr val="091E42"/>
                </a:solidFill>
                <a:effectLst/>
                <a:latin typeface="freight-text-pro"/>
              </a:rPr>
              <a:t>Semantic search uses vector search and machine learning techniques to return results that aim to match a user’s query even when there are no word matches.</a:t>
            </a:r>
            <a:endParaRPr lang="en-IN" dirty="0"/>
          </a:p>
        </p:txBody>
      </p:sp>
    </p:spTree>
    <p:extLst>
      <p:ext uri="{BB962C8B-B14F-4D97-AF65-F5344CB8AC3E}">
        <p14:creationId xmlns:p14="http://schemas.microsoft.com/office/powerpoint/2010/main" val="1250157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D366F6-E9FC-CCCA-D3BB-85265001BD4C}"/>
              </a:ext>
            </a:extLst>
          </p:cNvPr>
          <p:cNvSpPr txBox="1"/>
          <p:nvPr/>
        </p:nvSpPr>
        <p:spPr>
          <a:xfrm>
            <a:off x="107504" y="908720"/>
            <a:ext cx="8928992" cy="1754326"/>
          </a:xfrm>
          <a:prstGeom prst="rect">
            <a:avLst/>
          </a:prstGeom>
          <a:noFill/>
        </p:spPr>
        <p:txBody>
          <a:bodyPr wrap="square">
            <a:spAutoFit/>
          </a:bodyPr>
          <a:lstStyle/>
          <a:p>
            <a:r>
              <a:rPr lang="en-US" b="0" i="0" dirty="0">
                <a:solidFill>
                  <a:srgbClr val="091E42"/>
                </a:solidFill>
                <a:effectLst/>
                <a:latin typeface="freight-text-pro"/>
              </a:rPr>
              <a:t>Generative search refers to the use of generative artificial intelligence (AI) algorithms and techniques to explore and generate new content, ideas or solutions based on user's query. It is a next-generation approach to online search that leverages AI to produce contextual answers to complex questions and generate unique outputs. Generative search relies on generative AI models such as ChatGPT and user prompts or inputs to generate new content in response to a user query. </a:t>
            </a:r>
            <a:endParaRPr lang="en-US" dirty="0"/>
          </a:p>
        </p:txBody>
      </p:sp>
      <p:sp>
        <p:nvSpPr>
          <p:cNvPr id="5" name="TextBox 4">
            <a:extLst>
              <a:ext uri="{FF2B5EF4-FFF2-40B4-BE49-F238E27FC236}">
                <a16:creationId xmlns:a16="http://schemas.microsoft.com/office/drawing/2014/main" id="{65CE7A42-9095-35F8-E934-D7B7D6B078ED}"/>
              </a:ext>
            </a:extLst>
          </p:cNvPr>
          <p:cNvSpPr txBox="1"/>
          <p:nvPr/>
        </p:nvSpPr>
        <p:spPr>
          <a:xfrm>
            <a:off x="179512" y="3212976"/>
            <a:ext cx="8928992" cy="2585323"/>
          </a:xfrm>
          <a:prstGeom prst="rect">
            <a:avLst/>
          </a:prstGeom>
          <a:noFill/>
        </p:spPr>
        <p:txBody>
          <a:bodyPr wrap="square">
            <a:spAutoFit/>
          </a:bodyPr>
          <a:lstStyle/>
          <a:p>
            <a:pPr algn="just" rtl="0">
              <a:buFont typeface="Arial" panose="020B0604020202020204" pitchFamily="34" charset="0"/>
              <a:buChar char="•"/>
            </a:pPr>
            <a:r>
              <a:rPr lang="en-US" b="1" i="0" dirty="0">
                <a:solidFill>
                  <a:srgbClr val="091E42"/>
                </a:solidFill>
                <a:effectLst/>
                <a:latin typeface="freight-text-pro"/>
              </a:rPr>
              <a:t>Increased </a:t>
            </a:r>
            <a:r>
              <a:rPr lang="en-US" b="1" i="0" dirty="0" err="1">
                <a:solidFill>
                  <a:srgbClr val="091E42"/>
                </a:solidFill>
                <a:effectLst/>
                <a:latin typeface="freight-text-pro"/>
              </a:rPr>
              <a:t>personalisation</a:t>
            </a:r>
            <a:r>
              <a:rPr lang="en-US" b="1" i="0" dirty="0">
                <a:solidFill>
                  <a:srgbClr val="091E42"/>
                </a:solidFill>
                <a:effectLst/>
                <a:latin typeface="freight-text-pro"/>
              </a:rPr>
              <a:t> and outputs: </a:t>
            </a:r>
            <a:r>
              <a:rPr lang="en-US" b="0" i="0" dirty="0">
                <a:solidFill>
                  <a:srgbClr val="091E42"/>
                </a:solidFill>
                <a:effectLst/>
                <a:latin typeface="freight-text-pro"/>
              </a:rPr>
              <a:t>By leveraging the generative capabilities of LLMs to generate content such as text, images, audio, program code and more from a given sample, traditional search systems can be enhanced to produce new outputs that are unique to a particular searcher and their search habits. This can lead to a more </a:t>
            </a:r>
            <a:r>
              <a:rPr lang="en-US" b="0" i="0" dirty="0" err="1">
                <a:solidFill>
                  <a:srgbClr val="091E42"/>
                </a:solidFill>
                <a:effectLst/>
                <a:latin typeface="freight-text-pro"/>
              </a:rPr>
              <a:t>personalised</a:t>
            </a:r>
            <a:r>
              <a:rPr lang="en-US" b="0" i="0" dirty="0">
                <a:solidFill>
                  <a:srgbClr val="091E42"/>
                </a:solidFill>
                <a:effectLst/>
                <a:latin typeface="freight-text-pro"/>
              </a:rPr>
              <a:t> and tailored search experience.</a:t>
            </a:r>
          </a:p>
          <a:p>
            <a:pPr algn="just" rtl="0"/>
            <a:r>
              <a:rPr lang="en-US" b="0" i="0" dirty="0">
                <a:solidFill>
                  <a:srgbClr val="091E42"/>
                </a:solidFill>
                <a:effectLst/>
                <a:latin typeface="freight-text-pro"/>
              </a:rPr>
              <a:t> </a:t>
            </a:r>
          </a:p>
          <a:p>
            <a:pPr algn="just" rtl="0">
              <a:buFont typeface="Arial" panose="020B0604020202020204" pitchFamily="34" charset="0"/>
              <a:buChar char="•"/>
            </a:pPr>
            <a:r>
              <a:rPr lang="en-US" b="1" i="0" dirty="0">
                <a:solidFill>
                  <a:srgbClr val="091E42"/>
                </a:solidFill>
                <a:effectLst/>
                <a:latin typeface="freight-text-pro"/>
              </a:rPr>
              <a:t>Enhanced user experience: </a:t>
            </a:r>
            <a:r>
              <a:rPr lang="en-US" b="0" i="0" dirty="0">
                <a:solidFill>
                  <a:srgbClr val="091E42"/>
                </a:solidFill>
                <a:effectLst/>
                <a:latin typeface="freight-text-pro"/>
              </a:rPr>
              <a:t>Generative search results can deliver a better user experience by compiling an answer faster than having to read through individual search results. Users are more likely to find what they are looking for and have a more efficient search experience.</a:t>
            </a:r>
          </a:p>
        </p:txBody>
      </p:sp>
    </p:spTree>
    <p:extLst>
      <p:ext uri="{BB962C8B-B14F-4D97-AF65-F5344CB8AC3E}">
        <p14:creationId xmlns:p14="http://schemas.microsoft.com/office/powerpoint/2010/main" val="1420771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C4D8D-6F74-69EA-FB16-7377B4CCA75B}"/>
              </a:ext>
            </a:extLst>
          </p:cNvPr>
          <p:cNvSpPr txBox="1"/>
          <p:nvPr/>
        </p:nvSpPr>
        <p:spPr>
          <a:xfrm>
            <a:off x="287016" y="620688"/>
            <a:ext cx="8856984" cy="2308324"/>
          </a:xfrm>
          <a:prstGeom prst="rect">
            <a:avLst/>
          </a:prstGeom>
          <a:noFill/>
        </p:spPr>
        <p:txBody>
          <a:bodyPr wrap="square">
            <a:spAutoFit/>
          </a:bodyPr>
          <a:lstStyle/>
          <a:p>
            <a:r>
              <a:rPr lang="en-US" b="0" i="0" dirty="0">
                <a:solidFill>
                  <a:srgbClr val="091E42"/>
                </a:solidFill>
                <a:effectLst/>
                <a:latin typeface="freight-text-pro"/>
              </a:rPr>
              <a:t>Generative search is an exciting development in the field of AI and has the potential to </a:t>
            </a:r>
            <a:r>
              <a:rPr lang="en-US" b="0" i="0" dirty="0" err="1">
                <a:solidFill>
                  <a:srgbClr val="091E42"/>
                </a:solidFill>
                <a:effectLst/>
                <a:latin typeface="freight-text-pro"/>
              </a:rPr>
              <a:t>revolutionise</a:t>
            </a:r>
            <a:r>
              <a:rPr lang="en-US" b="0" i="0" dirty="0">
                <a:solidFill>
                  <a:srgbClr val="091E42"/>
                </a:solidFill>
                <a:effectLst/>
                <a:latin typeface="freight-text-pro"/>
              </a:rPr>
              <a:t> the way we search for information online. Companies such as </a:t>
            </a:r>
            <a:r>
              <a:rPr lang="en-US" b="0" i="0" u="none" strike="noStrike" dirty="0">
                <a:solidFill>
                  <a:srgbClr val="4F8AFB"/>
                </a:solidFill>
                <a:effectLst/>
                <a:latin typeface="freight-text-pro"/>
                <a:hlinkClick r:id="rId2"/>
              </a:rPr>
              <a:t>You.com</a:t>
            </a:r>
            <a:r>
              <a:rPr lang="en-US" b="0" i="0" dirty="0">
                <a:solidFill>
                  <a:srgbClr val="091E42"/>
                </a:solidFill>
                <a:effectLst/>
                <a:latin typeface="freight-text-pro"/>
              </a:rPr>
              <a:t> and Google are exploring generative search capabilities and integrating them into their search engines. By leveraging generative AI algorithms, generative search can provide more </a:t>
            </a:r>
            <a:r>
              <a:rPr lang="en-US" b="0" i="0" dirty="0" err="1">
                <a:solidFill>
                  <a:srgbClr val="091E42"/>
                </a:solidFill>
                <a:effectLst/>
                <a:latin typeface="freight-text-pro"/>
              </a:rPr>
              <a:t>personalised</a:t>
            </a:r>
            <a:r>
              <a:rPr lang="en-US" b="0" i="0" dirty="0">
                <a:solidFill>
                  <a:srgbClr val="091E42"/>
                </a:solidFill>
                <a:effectLst/>
                <a:latin typeface="freight-text-pro"/>
              </a:rPr>
              <a:t> and accurate search results, enhancing the overall search experience for users. This new search paradigm is also being increasingly used by </a:t>
            </a:r>
            <a:r>
              <a:rPr lang="en-US" b="0" i="0" dirty="0" err="1">
                <a:solidFill>
                  <a:srgbClr val="091E42"/>
                </a:solidFill>
                <a:effectLst/>
                <a:latin typeface="freight-text-pro"/>
              </a:rPr>
              <a:t>organisations</a:t>
            </a:r>
            <a:r>
              <a:rPr lang="en-US" b="0" i="0" dirty="0">
                <a:solidFill>
                  <a:srgbClr val="091E42"/>
                </a:solidFill>
                <a:effectLst/>
                <a:latin typeface="freight-text-pro"/>
              </a:rPr>
              <a:t> for various purposes such as creating question-answering systems, chatbots and semantic search applications.</a:t>
            </a:r>
            <a:endParaRPr lang="en-US" dirty="0"/>
          </a:p>
        </p:txBody>
      </p:sp>
      <p:pic>
        <p:nvPicPr>
          <p:cNvPr id="5" name="Picture 4">
            <a:extLst>
              <a:ext uri="{FF2B5EF4-FFF2-40B4-BE49-F238E27FC236}">
                <a16:creationId xmlns:a16="http://schemas.microsoft.com/office/drawing/2014/main" id="{A8951AAB-20F5-669D-02B2-F51B7DA24C91}"/>
              </a:ext>
            </a:extLst>
          </p:cNvPr>
          <p:cNvPicPr>
            <a:picLocks noChangeAspect="1"/>
          </p:cNvPicPr>
          <p:nvPr/>
        </p:nvPicPr>
        <p:blipFill>
          <a:blip r:embed="rId3"/>
          <a:stretch>
            <a:fillRect/>
          </a:stretch>
        </p:blipFill>
        <p:spPr>
          <a:xfrm>
            <a:off x="35421" y="3068960"/>
            <a:ext cx="9144000" cy="3683529"/>
          </a:xfrm>
          <a:prstGeom prst="rect">
            <a:avLst/>
          </a:prstGeom>
        </p:spPr>
      </p:pic>
    </p:spTree>
    <p:extLst>
      <p:ext uri="{BB962C8B-B14F-4D97-AF65-F5344CB8AC3E}">
        <p14:creationId xmlns:p14="http://schemas.microsoft.com/office/powerpoint/2010/main" val="2185122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B98EE6-C02B-0030-7E76-61B3E897E851}"/>
              </a:ext>
            </a:extLst>
          </p:cNvPr>
          <p:cNvSpPr txBox="1"/>
          <p:nvPr/>
        </p:nvSpPr>
        <p:spPr>
          <a:xfrm>
            <a:off x="467544" y="404664"/>
            <a:ext cx="8136904" cy="954107"/>
          </a:xfrm>
          <a:prstGeom prst="rect">
            <a:avLst/>
          </a:prstGeom>
          <a:noFill/>
        </p:spPr>
        <p:txBody>
          <a:bodyPr wrap="square">
            <a:spAutoFit/>
          </a:bodyPr>
          <a:lstStyle/>
          <a:p>
            <a:pPr algn="l" fontAlgn="base"/>
            <a:r>
              <a:rPr lang="en-US" sz="2800" b="1" i="0" dirty="0">
                <a:solidFill>
                  <a:srgbClr val="212121"/>
                </a:solidFill>
                <a:effectLst/>
                <a:latin typeface="geekflare-primary"/>
              </a:rPr>
              <a:t>How Is Generative AI Search Different From Regular Online Search</a:t>
            </a:r>
            <a:endParaRPr lang="en-US" sz="2800" b="1" i="0" dirty="0">
              <a:solidFill>
                <a:srgbClr val="21212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5AAB5FA-94AD-3C93-6AF0-1E0FC0FDA6F5}"/>
              </a:ext>
            </a:extLst>
          </p:cNvPr>
          <p:cNvSpPr txBox="1"/>
          <p:nvPr/>
        </p:nvSpPr>
        <p:spPr>
          <a:xfrm>
            <a:off x="395536" y="2060848"/>
            <a:ext cx="8640960" cy="3139321"/>
          </a:xfrm>
          <a:prstGeom prst="rect">
            <a:avLst/>
          </a:prstGeom>
          <a:noFill/>
        </p:spPr>
        <p:txBody>
          <a:bodyPr wrap="square">
            <a:spAutoFit/>
          </a:bodyPr>
          <a:lstStyle/>
          <a:p>
            <a:pPr algn="l" fontAlgn="base"/>
            <a:r>
              <a:rPr lang="en-US" b="0" i="0" dirty="0">
                <a:solidFill>
                  <a:srgbClr val="212121"/>
                </a:solidFill>
                <a:effectLst/>
                <a:latin typeface="geekflare-primary"/>
              </a:rPr>
              <a:t>The regular world wide web search is a manual online research process. Here, you need to type your question or keyword into a search box of the search engine. Search engine providers like Google, Yahoo, Bing, etc., weigh the resulting websites containing the content you want according to some proprietary logic. </a:t>
            </a:r>
          </a:p>
          <a:p>
            <a:pPr algn="l" fontAlgn="base"/>
            <a:r>
              <a:rPr lang="en-US" b="0" i="0" dirty="0">
                <a:solidFill>
                  <a:srgbClr val="212121"/>
                </a:solidFill>
                <a:effectLst/>
                <a:latin typeface="geekflare-primary"/>
              </a:rPr>
              <a:t>For example, the website’s authority on the relevant niche, readership, website page quality, etc. Then, the search engine assigns ranks to each website against your search and shows all websites according to their rank. For instance, a website with rank one will show up on the top of the search engine result pages.</a:t>
            </a:r>
          </a:p>
          <a:p>
            <a:pPr algn="l" fontAlgn="base"/>
            <a:r>
              <a:rPr lang="en-US" b="0" i="0" dirty="0">
                <a:solidFill>
                  <a:srgbClr val="212121"/>
                </a:solidFill>
                <a:effectLst/>
                <a:latin typeface="geekflare-primary"/>
              </a:rPr>
              <a:t>In a nutshell, regular online search engines do not create content. They just syndicate content from several websites. When you click on a search result, you go to a specific website directly. </a:t>
            </a:r>
          </a:p>
        </p:txBody>
      </p:sp>
    </p:spTree>
    <p:extLst>
      <p:ext uri="{BB962C8B-B14F-4D97-AF65-F5344CB8AC3E}">
        <p14:creationId xmlns:p14="http://schemas.microsoft.com/office/powerpoint/2010/main" val="3407497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5EFC46-9BF3-5BAF-613E-38BBC2D436C8}"/>
              </a:ext>
            </a:extLst>
          </p:cNvPr>
          <p:cNvSpPr txBox="1"/>
          <p:nvPr/>
        </p:nvSpPr>
        <p:spPr>
          <a:xfrm>
            <a:off x="6102" y="1052736"/>
            <a:ext cx="9144000" cy="5632311"/>
          </a:xfrm>
          <a:prstGeom prst="rect">
            <a:avLst/>
          </a:prstGeom>
          <a:noFill/>
        </p:spPr>
        <p:txBody>
          <a:bodyPr wrap="square">
            <a:spAutoFit/>
          </a:bodyPr>
          <a:lstStyle/>
          <a:p>
            <a:pPr algn="l" fontAlgn="base"/>
            <a:r>
              <a:rPr lang="en-US" b="0" i="0" dirty="0">
                <a:solidFill>
                  <a:srgbClr val="212121"/>
                </a:solidFill>
                <a:effectLst/>
                <a:latin typeface="geekflare-primary"/>
              </a:rPr>
              <a:t>with the launch of generative search, you will get limited content. The underlying AI will analyze all the search results, generate custom content, and show that to you using a web browser. There could be links to the sources the generative AI used to craft the content it shows you.</a:t>
            </a:r>
          </a:p>
          <a:p>
            <a:pPr algn="l" fontAlgn="base"/>
            <a:r>
              <a:rPr lang="en-US" b="0" i="0" dirty="0">
                <a:solidFill>
                  <a:srgbClr val="212121"/>
                </a:solidFill>
                <a:effectLst/>
                <a:latin typeface="geekflare-primary"/>
              </a:rPr>
              <a:t>If generative AI search becomes the new normal of online search, then you can expect the following additional differences: </a:t>
            </a:r>
          </a:p>
          <a:p>
            <a:pPr algn="l" fontAlgn="base">
              <a:buFont typeface="Arial" panose="020B0604020202020204" pitchFamily="34" charset="0"/>
              <a:buChar char="•"/>
            </a:pPr>
            <a:r>
              <a:rPr lang="en-US" b="0" i="0" dirty="0">
                <a:solidFill>
                  <a:srgbClr val="212121"/>
                </a:solidFill>
                <a:effectLst/>
                <a:latin typeface="geekflare-primary"/>
              </a:rPr>
              <a:t>The output content from your search query will depend a lot on the polarization of the company that created the generative AI search model</a:t>
            </a:r>
          </a:p>
          <a:p>
            <a:pPr algn="l" fontAlgn="base">
              <a:buFont typeface="Arial" panose="020B0604020202020204" pitchFamily="34" charset="0"/>
              <a:buChar char="•"/>
            </a:pPr>
            <a:r>
              <a:rPr lang="en-US" b="0" i="0" dirty="0">
                <a:solidFill>
                  <a:srgbClr val="212121"/>
                </a:solidFill>
                <a:effectLst/>
                <a:latin typeface="geekflare-primary"/>
              </a:rPr>
              <a:t>Some schools of thought will prefer XYZ generative AI search tool over the ABC tool. Thus there will be rising anomaly in online search-based works</a:t>
            </a:r>
          </a:p>
          <a:p>
            <a:pPr algn="l" fontAlgn="base">
              <a:buFont typeface="Arial" panose="020B0604020202020204" pitchFamily="34" charset="0"/>
              <a:buChar char="•"/>
            </a:pPr>
            <a:r>
              <a:rPr lang="en-US" b="0" i="0" dirty="0">
                <a:solidFill>
                  <a:srgbClr val="212121"/>
                </a:solidFill>
                <a:effectLst/>
                <a:latin typeface="geekflare-primary"/>
              </a:rPr>
              <a:t>Such search tools may sometimes come up with similar content, and the publisher may risk uploading plagiarized content on their website</a:t>
            </a:r>
          </a:p>
          <a:p>
            <a:pPr algn="l" fontAlgn="base">
              <a:buFont typeface="Arial" panose="020B0604020202020204" pitchFamily="34" charset="0"/>
              <a:buChar char="•"/>
            </a:pPr>
            <a:r>
              <a:rPr lang="en-US" b="0" i="0" dirty="0">
                <a:solidFill>
                  <a:srgbClr val="212121"/>
                </a:solidFill>
                <a:effectLst/>
                <a:latin typeface="geekflare-primary"/>
              </a:rPr>
              <a:t>The search result will become intuitive and filled with related content in different forms like texts, images, video, audio, and so on</a:t>
            </a:r>
          </a:p>
          <a:p>
            <a:pPr algn="l" fontAlgn="base">
              <a:buFont typeface="Arial" panose="020B0604020202020204" pitchFamily="34" charset="0"/>
              <a:buChar char="•"/>
            </a:pPr>
            <a:r>
              <a:rPr lang="en-US" b="0" i="0" dirty="0">
                <a:solidFill>
                  <a:srgbClr val="212121"/>
                </a:solidFill>
                <a:effectLst/>
                <a:latin typeface="geekflare-primary"/>
              </a:rPr>
              <a:t>You will stop visiting websites and interacting with web ads if you get content in a ChatGPT-like interface where there are no distractions</a:t>
            </a:r>
          </a:p>
          <a:p>
            <a:pPr algn="l" fontAlgn="base">
              <a:buFont typeface="Arial" panose="020B0604020202020204" pitchFamily="34" charset="0"/>
              <a:buChar char="•"/>
            </a:pPr>
            <a:r>
              <a:rPr lang="en-US" b="0" i="0" dirty="0">
                <a:solidFill>
                  <a:srgbClr val="212121"/>
                </a:solidFill>
                <a:effectLst/>
                <a:latin typeface="geekflare-primary"/>
              </a:rPr>
              <a:t>Your online research effort will decrease drastically. You no longer need to read through several web pages and compose your own content</a:t>
            </a:r>
          </a:p>
          <a:p>
            <a:pPr algn="l" fontAlgn="base">
              <a:buFont typeface="Arial" panose="020B0604020202020204" pitchFamily="34" charset="0"/>
              <a:buChar char="•"/>
            </a:pPr>
            <a:r>
              <a:rPr lang="en-US" b="0" i="0" dirty="0">
                <a:solidFill>
                  <a:srgbClr val="212121"/>
                </a:solidFill>
                <a:effectLst/>
                <a:latin typeface="geekflare-primary"/>
              </a:rPr>
              <a:t>AI developers will come up with new AI-based online advertising and other revenue models to increase their operational profits</a:t>
            </a:r>
          </a:p>
          <a:p>
            <a:pPr algn="l" fontAlgn="base">
              <a:buFont typeface="Arial" panose="020B0604020202020204" pitchFamily="34" charset="0"/>
              <a:buChar char="•"/>
            </a:pPr>
            <a:r>
              <a:rPr lang="en-US" b="0" i="0" dirty="0">
                <a:solidFill>
                  <a:srgbClr val="212121"/>
                </a:solidFill>
                <a:effectLst/>
                <a:latin typeface="geekflare-primary"/>
              </a:rPr>
              <a:t>There will be less distraction in web search, so the quality of search may decrease a lot</a:t>
            </a:r>
          </a:p>
        </p:txBody>
      </p:sp>
      <p:sp>
        <p:nvSpPr>
          <p:cNvPr id="5" name="TextBox 4">
            <a:extLst>
              <a:ext uri="{FF2B5EF4-FFF2-40B4-BE49-F238E27FC236}">
                <a16:creationId xmlns:a16="http://schemas.microsoft.com/office/drawing/2014/main" id="{924D0F21-F958-1BDB-058A-8C8DAAE19DF2}"/>
              </a:ext>
            </a:extLst>
          </p:cNvPr>
          <p:cNvSpPr txBox="1"/>
          <p:nvPr/>
        </p:nvSpPr>
        <p:spPr>
          <a:xfrm>
            <a:off x="179512" y="548680"/>
            <a:ext cx="8208912" cy="369332"/>
          </a:xfrm>
          <a:prstGeom prst="rect">
            <a:avLst/>
          </a:prstGeom>
          <a:noFill/>
        </p:spPr>
        <p:txBody>
          <a:bodyPr wrap="square">
            <a:spAutoFit/>
          </a:bodyPr>
          <a:lstStyle/>
          <a:p>
            <a:pPr algn="l" fontAlgn="base"/>
            <a:r>
              <a:rPr lang="en-US" sz="1800" b="1" i="0" dirty="0">
                <a:solidFill>
                  <a:srgbClr val="212121"/>
                </a:solidFill>
                <a:effectLst/>
                <a:latin typeface="geekflare-primary"/>
              </a:rPr>
              <a:t>How Is Generative AI Search Different From Regular Online Search</a:t>
            </a:r>
            <a:endParaRPr lang="en-US" sz="1800" b="1"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722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48BBE0-32D8-308C-48B6-BE5BDC5A358D}"/>
              </a:ext>
            </a:extLst>
          </p:cNvPr>
          <p:cNvSpPr txBox="1"/>
          <p:nvPr/>
        </p:nvSpPr>
        <p:spPr>
          <a:xfrm>
            <a:off x="395536" y="1772816"/>
            <a:ext cx="7992888" cy="4832092"/>
          </a:xfrm>
          <a:prstGeom prst="rect">
            <a:avLst/>
          </a:prstGeom>
          <a:noFill/>
        </p:spPr>
        <p:txBody>
          <a:bodyPr wrap="square">
            <a:spAutoFit/>
          </a:bodyPr>
          <a:lstStyle/>
          <a:p>
            <a:pPr algn="l" fontAlgn="base">
              <a:buFont typeface="Arial" panose="020B0604020202020204" pitchFamily="34" charset="0"/>
              <a:buChar char="•"/>
            </a:pPr>
            <a:r>
              <a:rPr lang="en-US" sz="2800" b="0" i="0">
                <a:solidFill>
                  <a:srgbClr val="212121"/>
                </a:solidFill>
                <a:effectLst/>
                <a:latin typeface="geekflare-primary"/>
              </a:rPr>
              <a:t>The popularity of the search giants like Google, Yahoo, DuckDuckGo, and Brave will go down a lot</a:t>
            </a:r>
          </a:p>
          <a:p>
            <a:pPr algn="l" fontAlgn="base">
              <a:buFont typeface="Arial" panose="020B0604020202020204" pitchFamily="34" charset="0"/>
              <a:buChar char="•"/>
            </a:pPr>
            <a:r>
              <a:rPr lang="en-US" sz="2800" b="0" i="0">
                <a:solidFill>
                  <a:srgbClr val="212121"/>
                </a:solidFill>
                <a:effectLst/>
                <a:latin typeface="geekflare-primary"/>
              </a:rPr>
              <a:t>The ad revenue collected from search engines will also decrease substantially</a:t>
            </a:r>
          </a:p>
          <a:p>
            <a:pPr algn="l" fontAlgn="base">
              <a:buFont typeface="Arial" panose="020B0604020202020204" pitchFamily="34" charset="0"/>
              <a:buChar char="•"/>
            </a:pPr>
            <a:r>
              <a:rPr lang="en-US" sz="2800" b="0" i="0">
                <a:solidFill>
                  <a:srgbClr val="212121"/>
                </a:solidFill>
                <a:effectLst/>
                <a:latin typeface="geekflare-primary"/>
              </a:rPr>
              <a:t>The free and fair web search results will be impacted, and a new revenue stream will spring up where website owners will pay the generative AI search providers to show content from their pages</a:t>
            </a:r>
          </a:p>
          <a:p>
            <a:pPr algn="l" fontAlgn="base">
              <a:buFont typeface="Arial" panose="020B0604020202020204" pitchFamily="34" charset="0"/>
              <a:buChar char="•"/>
            </a:pPr>
            <a:r>
              <a:rPr lang="en-US" sz="2800" b="0" i="0">
                <a:solidFill>
                  <a:srgbClr val="212121"/>
                </a:solidFill>
                <a:effectLst/>
                <a:latin typeface="geekflare-primary"/>
              </a:rPr>
              <a:t>Footfall on websites will decrease a lot because the users will get the content they need on a different web pag</a:t>
            </a:r>
          </a:p>
        </p:txBody>
      </p:sp>
      <p:sp>
        <p:nvSpPr>
          <p:cNvPr id="5" name="TextBox 4">
            <a:extLst>
              <a:ext uri="{FF2B5EF4-FFF2-40B4-BE49-F238E27FC236}">
                <a16:creationId xmlns:a16="http://schemas.microsoft.com/office/drawing/2014/main" id="{C2299A36-61A0-E747-9989-DAFFEB28CECE}"/>
              </a:ext>
            </a:extLst>
          </p:cNvPr>
          <p:cNvSpPr txBox="1"/>
          <p:nvPr/>
        </p:nvSpPr>
        <p:spPr>
          <a:xfrm>
            <a:off x="1403648" y="548680"/>
            <a:ext cx="4581524" cy="954107"/>
          </a:xfrm>
          <a:prstGeom prst="rect">
            <a:avLst/>
          </a:prstGeom>
          <a:noFill/>
        </p:spPr>
        <p:txBody>
          <a:bodyPr wrap="square">
            <a:spAutoFit/>
          </a:bodyPr>
          <a:lstStyle/>
          <a:p>
            <a:r>
              <a:rPr lang="en-US" sz="2800" b="1" i="0" dirty="0">
                <a:solidFill>
                  <a:srgbClr val="212121"/>
                </a:solidFill>
                <a:effectLst/>
                <a:latin typeface="Times New Roman" panose="02020603050405020304" pitchFamily="18" charset="0"/>
                <a:cs typeface="Times New Roman" panose="02020603050405020304" pitchFamily="18" charset="0"/>
              </a:rPr>
              <a:t>Impacts of Generative AI Search on Search Engines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747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0EB076-C729-1425-D0CD-82F207E01715}"/>
              </a:ext>
            </a:extLst>
          </p:cNvPr>
          <p:cNvPicPr>
            <a:picLocks noChangeAspect="1"/>
          </p:cNvPicPr>
          <p:nvPr/>
        </p:nvPicPr>
        <p:blipFill>
          <a:blip r:embed="rId2"/>
          <a:stretch>
            <a:fillRect/>
          </a:stretch>
        </p:blipFill>
        <p:spPr>
          <a:xfrm>
            <a:off x="539552" y="332656"/>
            <a:ext cx="7143750" cy="6353175"/>
          </a:xfrm>
          <a:prstGeom prst="rect">
            <a:avLst/>
          </a:prstGeom>
        </p:spPr>
      </p:pic>
    </p:spTree>
    <p:extLst>
      <p:ext uri="{BB962C8B-B14F-4D97-AF65-F5344CB8AC3E}">
        <p14:creationId xmlns:p14="http://schemas.microsoft.com/office/powerpoint/2010/main" val="379928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96990-1B0F-2015-8CCB-BA649CD03014}"/>
              </a:ext>
            </a:extLst>
          </p:cNvPr>
          <p:cNvSpPr txBox="1"/>
          <p:nvPr/>
        </p:nvSpPr>
        <p:spPr>
          <a:xfrm>
            <a:off x="1115616" y="1844824"/>
            <a:ext cx="4581524"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WORD EMBEDDINGS</a:t>
            </a:r>
          </a:p>
        </p:txBody>
      </p:sp>
      <p:pic>
        <p:nvPicPr>
          <p:cNvPr id="5" name="Picture 4">
            <a:extLst>
              <a:ext uri="{FF2B5EF4-FFF2-40B4-BE49-F238E27FC236}">
                <a16:creationId xmlns:a16="http://schemas.microsoft.com/office/drawing/2014/main" id="{E7B4D327-C13A-3B94-4498-77072963B851}"/>
              </a:ext>
            </a:extLst>
          </p:cNvPr>
          <p:cNvPicPr>
            <a:picLocks noChangeAspect="1"/>
          </p:cNvPicPr>
          <p:nvPr/>
        </p:nvPicPr>
        <p:blipFill>
          <a:blip r:embed="rId2"/>
          <a:stretch>
            <a:fillRect/>
          </a:stretch>
        </p:blipFill>
        <p:spPr>
          <a:xfrm>
            <a:off x="5220072" y="2313494"/>
            <a:ext cx="3792116" cy="4257675"/>
          </a:xfrm>
          <a:prstGeom prst="rect">
            <a:avLst/>
          </a:prstGeom>
        </p:spPr>
      </p:pic>
      <p:pic>
        <p:nvPicPr>
          <p:cNvPr id="7" name="Picture 6">
            <a:extLst>
              <a:ext uri="{FF2B5EF4-FFF2-40B4-BE49-F238E27FC236}">
                <a16:creationId xmlns:a16="http://schemas.microsoft.com/office/drawing/2014/main" id="{26ABA7A6-A12A-7358-DBB3-067AC01AF353}"/>
              </a:ext>
            </a:extLst>
          </p:cNvPr>
          <p:cNvPicPr>
            <a:picLocks noChangeAspect="1"/>
          </p:cNvPicPr>
          <p:nvPr/>
        </p:nvPicPr>
        <p:blipFill>
          <a:blip r:embed="rId3"/>
          <a:stretch>
            <a:fillRect/>
          </a:stretch>
        </p:blipFill>
        <p:spPr>
          <a:xfrm>
            <a:off x="794" y="2388568"/>
            <a:ext cx="5314950" cy="4229100"/>
          </a:xfrm>
          <a:prstGeom prst="rect">
            <a:avLst/>
          </a:prstGeom>
        </p:spPr>
      </p:pic>
    </p:spTree>
    <p:extLst>
      <p:ext uri="{BB962C8B-B14F-4D97-AF65-F5344CB8AC3E}">
        <p14:creationId xmlns:p14="http://schemas.microsoft.com/office/powerpoint/2010/main" val="796124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D80667-55B9-E7CB-EE1E-39A5DFE8C1B8}"/>
              </a:ext>
            </a:extLst>
          </p:cNvPr>
          <p:cNvPicPr>
            <a:picLocks noChangeAspect="1"/>
          </p:cNvPicPr>
          <p:nvPr/>
        </p:nvPicPr>
        <p:blipFill>
          <a:blip r:embed="rId2"/>
          <a:stretch>
            <a:fillRect/>
          </a:stretch>
        </p:blipFill>
        <p:spPr>
          <a:xfrm>
            <a:off x="862013" y="1896269"/>
            <a:ext cx="7022356" cy="2676525"/>
          </a:xfrm>
          <a:prstGeom prst="rect">
            <a:avLst/>
          </a:prstGeom>
        </p:spPr>
      </p:pic>
      <p:pic>
        <p:nvPicPr>
          <p:cNvPr id="5" name="Picture 4">
            <a:extLst>
              <a:ext uri="{FF2B5EF4-FFF2-40B4-BE49-F238E27FC236}">
                <a16:creationId xmlns:a16="http://schemas.microsoft.com/office/drawing/2014/main" id="{47209B63-2C87-2E9A-D96F-AA2971B7E6F5}"/>
              </a:ext>
            </a:extLst>
          </p:cNvPr>
          <p:cNvPicPr>
            <a:picLocks noChangeAspect="1"/>
          </p:cNvPicPr>
          <p:nvPr/>
        </p:nvPicPr>
        <p:blipFill>
          <a:blip r:embed="rId3"/>
          <a:stretch>
            <a:fillRect/>
          </a:stretch>
        </p:blipFill>
        <p:spPr>
          <a:xfrm>
            <a:off x="971600" y="548680"/>
            <a:ext cx="6496050" cy="1314450"/>
          </a:xfrm>
          <a:prstGeom prst="rect">
            <a:avLst/>
          </a:prstGeom>
        </p:spPr>
      </p:pic>
    </p:spTree>
    <p:extLst>
      <p:ext uri="{BB962C8B-B14F-4D97-AF65-F5344CB8AC3E}">
        <p14:creationId xmlns:p14="http://schemas.microsoft.com/office/powerpoint/2010/main" val="2421755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4B1E8-F551-BE39-3736-C05AEF28C103}"/>
              </a:ext>
            </a:extLst>
          </p:cNvPr>
          <p:cNvSpPr txBox="1"/>
          <p:nvPr/>
        </p:nvSpPr>
        <p:spPr>
          <a:xfrm>
            <a:off x="971600" y="476672"/>
            <a:ext cx="4581524" cy="954107"/>
          </a:xfrm>
          <a:prstGeom prst="rect">
            <a:avLst/>
          </a:prstGeom>
          <a:noFill/>
        </p:spPr>
        <p:txBody>
          <a:bodyPr wrap="square">
            <a:spAutoFit/>
          </a:bodyPr>
          <a:lstStyle/>
          <a:p>
            <a:r>
              <a:rPr lang="en-US" sz="2800" b="1" i="0" dirty="0">
                <a:solidFill>
                  <a:srgbClr val="212121"/>
                </a:solidFill>
                <a:effectLst/>
                <a:latin typeface="Times New Roman" panose="02020603050405020304" pitchFamily="18" charset="0"/>
                <a:cs typeface="Times New Roman" panose="02020603050405020304" pitchFamily="18" charset="0"/>
              </a:rPr>
              <a:t>Search Engines That Use Generative AI Search</a:t>
            </a:r>
            <a:endParaRPr 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B5767A-2F70-7EBA-30E8-5F3206CABAE5}"/>
              </a:ext>
            </a:extLst>
          </p:cNvPr>
          <p:cNvPicPr>
            <a:picLocks noChangeAspect="1"/>
          </p:cNvPicPr>
          <p:nvPr/>
        </p:nvPicPr>
        <p:blipFill>
          <a:blip r:embed="rId2"/>
          <a:stretch>
            <a:fillRect/>
          </a:stretch>
        </p:blipFill>
        <p:spPr>
          <a:xfrm>
            <a:off x="8384" y="1628800"/>
            <a:ext cx="9144000" cy="5030839"/>
          </a:xfrm>
          <a:prstGeom prst="rect">
            <a:avLst/>
          </a:prstGeom>
        </p:spPr>
      </p:pic>
    </p:spTree>
    <p:extLst>
      <p:ext uri="{BB962C8B-B14F-4D97-AF65-F5344CB8AC3E}">
        <p14:creationId xmlns:p14="http://schemas.microsoft.com/office/powerpoint/2010/main" val="1146750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D3F710-B9D0-5726-E180-8F4ABD31D3FB}"/>
              </a:ext>
            </a:extLst>
          </p:cNvPr>
          <p:cNvPicPr>
            <a:picLocks noChangeAspect="1"/>
          </p:cNvPicPr>
          <p:nvPr/>
        </p:nvPicPr>
        <p:blipFill>
          <a:blip r:embed="rId2"/>
          <a:stretch>
            <a:fillRect/>
          </a:stretch>
        </p:blipFill>
        <p:spPr>
          <a:xfrm>
            <a:off x="0" y="1663791"/>
            <a:ext cx="9144000" cy="3530417"/>
          </a:xfrm>
          <a:prstGeom prst="rect">
            <a:avLst/>
          </a:prstGeom>
        </p:spPr>
      </p:pic>
      <p:sp>
        <p:nvSpPr>
          <p:cNvPr id="5" name="TextBox 4">
            <a:extLst>
              <a:ext uri="{FF2B5EF4-FFF2-40B4-BE49-F238E27FC236}">
                <a16:creationId xmlns:a16="http://schemas.microsoft.com/office/drawing/2014/main" id="{D37E9287-C49F-066D-BE60-4F1CE73429A1}"/>
              </a:ext>
            </a:extLst>
          </p:cNvPr>
          <p:cNvSpPr txBox="1"/>
          <p:nvPr/>
        </p:nvSpPr>
        <p:spPr>
          <a:xfrm>
            <a:off x="1187624" y="764704"/>
            <a:ext cx="4581524" cy="954107"/>
          </a:xfrm>
          <a:prstGeom prst="rect">
            <a:avLst/>
          </a:prstGeom>
          <a:noFill/>
        </p:spPr>
        <p:txBody>
          <a:bodyPr wrap="square">
            <a:spAutoFit/>
          </a:bodyPr>
          <a:lstStyle/>
          <a:p>
            <a:r>
              <a:rPr lang="en-US" sz="2800" b="1" i="0" dirty="0">
                <a:solidFill>
                  <a:srgbClr val="212121"/>
                </a:solidFill>
                <a:effectLst/>
                <a:latin typeface="Times New Roman" panose="02020603050405020304" pitchFamily="18" charset="0"/>
                <a:cs typeface="Times New Roman" panose="02020603050405020304" pitchFamily="18" charset="0"/>
              </a:rPr>
              <a:t>Search Engines That Use Generative AI Search</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588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99D8EB-E0F4-184A-F16F-0A3332964887}"/>
              </a:ext>
            </a:extLst>
          </p:cNvPr>
          <p:cNvSpPr txBox="1"/>
          <p:nvPr/>
        </p:nvSpPr>
        <p:spPr>
          <a:xfrm>
            <a:off x="1403648" y="620688"/>
            <a:ext cx="4624386" cy="954107"/>
          </a:xfrm>
          <a:prstGeom prst="rect">
            <a:avLst/>
          </a:prstGeom>
          <a:noFill/>
        </p:spPr>
        <p:txBody>
          <a:bodyPr wrap="square">
            <a:spAutoFit/>
          </a:bodyPr>
          <a:lstStyle/>
          <a:p>
            <a:r>
              <a:rPr lang="en-US" sz="2800" b="1" i="0" dirty="0">
                <a:solidFill>
                  <a:srgbClr val="212121"/>
                </a:solidFill>
                <a:effectLst/>
                <a:latin typeface="Times New Roman" panose="02020603050405020304" pitchFamily="18" charset="0"/>
                <a:cs typeface="Times New Roman" panose="02020603050405020304" pitchFamily="18" charset="0"/>
              </a:rPr>
              <a:t>Search Engines That Use Generative AI Search</a:t>
            </a: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B47916F-38EA-FC0A-5851-4D58D7681B3A}"/>
              </a:ext>
            </a:extLst>
          </p:cNvPr>
          <p:cNvPicPr>
            <a:picLocks noChangeAspect="1"/>
          </p:cNvPicPr>
          <p:nvPr/>
        </p:nvPicPr>
        <p:blipFill>
          <a:blip r:embed="rId2"/>
          <a:stretch>
            <a:fillRect/>
          </a:stretch>
        </p:blipFill>
        <p:spPr>
          <a:xfrm>
            <a:off x="28397" y="1988840"/>
            <a:ext cx="8418673" cy="4177045"/>
          </a:xfrm>
          <a:prstGeom prst="rect">
            <a:avLst/>
          </a:prstGeom>
        </p:spPr>
      </p:pic>
    </p:spTree>
    <p:extLst>
      <p:ext uri="{BB962C8B-B14F-4D97-AF65-F5344CB8AC3E}">
        <p14:creationId xmlns:p14="http://schemas.microsoft.com/office/powerpoint/2010/main" val="366497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C8E1A2-AC15-6612-3CB9-DA17BA4243F3}"/>
              </a:ext>
            </a:extLst>
          </p:cNvPr>
          <p:cNvPicPr>
            <a:picLocks noChangeAspect="1"/>
          </p:cNvPicPr>
          <p:nvPr/>
        </p:nvPicPr>
        <p:blipFill>
          <a:blip r:embed="rId2"/>
          <a:stretch>
            <a:fillRect/>
          </a:stretch>
        </p:blipFill>
        <p:spPr>
          <a:xfrm>
            <a:off x="2679" y="1460401"/>
            <a:ext cx="9144000" cy="5239176"/>
          </a:xfrm>
          <a:prstGeom prst="rect">
            <a:avLst/>
          </a:prstGeom>
        </p:spPr>
      </p:pic>
      <p:sp>
        <p:nvSpPr>
          <p:cNvPr id="5" name="TextBox 4">
            <a:extLst>
              <a:ext uri="{FF2B5EF4-FFF2-40B4-BE49-F238E27FC236}">
                <a16:creationId xmlns:a16="http://schemas.microsoft.com/office/drawing/2014/main" id="{2B42182D-967E-B1FD-2013-8BC7A89B6C73}"/>
              </a:ext>
            </a:extLst>
          </p:cNvPr>
          <p:cNvSpPr txBox="1"/>
          <p:nvPr/>
        </p:nvSpPr>
        <p:spPr>
          <a:xfrm>
            <a:off x="1403648" y="404664"/>
            <a:ext cx="4581524" cy="523220"/>
          </a:xfrm>
          <a:prstGeom prst="rect">
            <a:avLst/>
          </a:prstGeom>
          <a:noFill/>
        </p:spPr>
        <p:txBody>
          <a:bodyPr wrap="square">
            <a:spAutoFit/>
          </a:bodyPr>
          <a:lstStyle/>
          <a:p>
            <a:pPr algn="l"/>
            <a:r>
              <a:rPr lang="en-US" sz="2800" b="0" i="0" dirty="0">
                <a:solidFill>
                  <a:srgbClr val="2E2D29"/>
                </a:solidFill>
                <a:effectLst/>
                <a:latin typeface="Times New Roman" panose="02020603050405020304" pitchFamily="18" charset="0"/>
                <a:cs typeface="Times New Roman" panose="02020603050405020304" pitchFamily="18" charset="0"/>
              </a:rPr>
              <a:t>WORD Embeddings </a:t>
            </a:r>
          </a:p>
        </p:txBody>
      </p:sp>
    </p:spTree>
    <p:extLst>
      <p:ext uri="{BB962C8B-B14F-4D97-AF65-F5344CB8AC3E}">
        <p14:creationId xmlns:p14="http://schemas.microsoft.com/office/powerpoint/2010/main" val="297152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28C860-902A-EAA5-8A53-71E26EF7B060}"/>
              </a:ext>
            </a:extLst>
          </p:cNvPr>
          <p:cNvPicPr>
            <a:picLocks noChangeAspect="1"/>
          </p:cNvPicPr>
          <p:nvPr/>
        </p:nvPicPr>
        <p:blipFill>
          <a:blip r:embed="rId2"/>
          <a:stretch>
            <a:fillRect/>
          </a:stretch>
        </p:blipFill>
        <p:spPr>
          <a:xfrm>
            <a:off x="35496" y="692696"/>
            <a:ext cx="9310280" cy="6048672"/>
          </a:xfrm>
          <a:prstGeom prst="rect">
            <a:avLst/>
          </a:prstGeom>
        </p:spPr>
      </p:pic>
    </p:spTree>
    <p:extLst>
      <p:ext uri="{BB962C8B-B14F-4D97-AF65-F5344CB8AC3E}">
        <p14:creationId xmlns:p14="http://schemas.microsoft.com/office/powerpoint/2010/main" val="419027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A58FFF-BE93-6853-FBB7-F8AD45177D2C}"/>
              </a:ext>
            </a:extLst>
          </p:cNvPr>
          <p:cNvPicPr>
            <a:picLocks noChangeAspect="1"/>
          </p:cNvPicPr>
          <p:nvPr/>
        </p:nvPicPr>
        <p:blipFill>
          <a:blip r:embed="rId3"/>
          <a:stretch>
            <a:fillRect/>
          </a:stretch>
        </p:blipFill>
        <p:spPr>
          <a:xfrm>
            <a:off x="19869" y="188640"/>
            <a:ext cx="7336635" cy="4868416"/>
          </a:xfrm>
          <a:prstGeom prst="rect">
            <a:avLst/>
          </a:prstGeom>
        </p:spPr>
      </p:pic>
      <p:pic>
        <p:nvPicPr>
          <p:cNvPr id="5" name="Picture 4">
            <a:extLst>
              <a:ext uri="{FF2B5EF4-FFF2-40B4-BE49-F238E27FC236}">
                <a16:creationId xmlns:a16="http://schemas.microsoft.com/office/drawing/2014/main" id="{3D1D0A3D-A8DF-19E3-79BE-380925F40FFA}"/>
              </a:ext>
            </a:extLst>
          </p:cNvPr>
          <p:cNvPicPr>
            <a:picLocks noChangeAspect="1"/>
          </p:cNvPicPr>
          <p:nvPr/>
        </p:nvPicPr>
        <p:blipFill>
          <a:blip r:embed="rId4"/>
          <a:stretch>
            <a:fillRect/>
          </a:stretch>
        </p:blipFill>
        <p:spPr>
          <a:xfrm>
            <a:off x="179512" y="2756545"/>
            <a:ext cx="8964488" cy="4032448"/>
          </a:xfrm>
          <a:prstGeom prst="rect">
            <a:avLst/>
          </a:prstGeom>
        </p:spPr>
      </p:pic>
    </p:spTree>
    <p:extLst>
      <p:ext uri="{BB962C8B-B14F-4D97-AF65-F5344CB8AC3E}">
        <p14:creationId xmlns:p14="http://schemas.microsoft.com/office/powerpoint/2010/main" val="180383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9F88EC-AFC0-A349-F88E-B9005CDA7554}"/>
              </a:ext>
            </a:extLst>
          </p:cNvPr>
          <p:cNvSpPr txBox="1"/>
          <p:nvPr/>
        </p:nvSpPr>
        <p:spPr>
          <a:xfrm>
            <a:off x="323528" y="476672"/>
            <a:ext cx="8352928" cy="369332"/>
          </a:xfrm>
          <a:prstGeom prst="rect">
            <a:avLst/>
          </a:prstGeom>
          <a:noFill/>
        </p:spPr>
        <p:txBody>
          <a:bodyPr wrap="square" rtlCol="0">
            <a:spAutoFit/>
          </a:bodyPr>
          <a:lstStyle/>
          <a:p>
            <a:r>
              <a:rPr lang="en-IN" dirty="0"/>
              <a:t>Applications of Word Embedding</a:t>
            </a:r>
          </a:p>
        </p:txBody>
      </p:sp>
      <p:pic>
        <p:nvPicPr>
          <p:cNvPr id="1026" name="Picture 2" descr="Applications of Embedding ">
            <a:extLst>
              <a:ext uri="{FF2B5EF4-FFF2-40B4-BE49-F238E27FC236}">
                <a16:creationId xmlns:a16="http://schemas.microsoft.com/office/drawing/2014/main" id="{E8DCE46B-F4DD-09EE-4003-82AAE397A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33487"/>
            <a:ext cx="7048500"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0AB666-428B-7B39-8769-EDAFAC984248}"/>
              </a:ext>
            </a:extLst>
          </p:cNvPr>
          <p:cNvSpPr txBox="1"/>
          <p:nvPr/>
        </p:nvSpPr>
        <p:spPr>
          <a:xfrm>
            <a:off x="323528" y="836712"/>
            <a:ext cx="8352928" cy="369332"/>
          </a:xfrm>
          <a:prstGeom prst="rect">
            <a:avLst/>
          </a:prstGeom>
          <a:noFill/>
        </p:spPr>
        <p:txBody>
          <a:bodyPr wrap="square" rtlCol="0">
            <a:spAutoFit/>
          </a:bodyPr>
          <a:lstStyle/>
          <a:p>
            <a:pPr algn="just" rtl="0"/>
            <a:r>
              <a:rPr lang="en-US" b="1" i="0" dirty="0">
                <a:solidFill>
                  <a:srgbClr val="091E42"/>
                </a:solidFill>
                <a:effectLst/>
                <a:latin typeface="freight-text-pro"/>
              </a:rPr>
              <a:t>Applications in NLP</a:t>
            </a:r>
            <a:endParaRPr lang="en-US" b="0" i="0" dirty="0">
              <a:solidFill>
                <a:srgbClr val="091E42"/>
              </a:solidFill>
              <a:effectLst/>
              <a:latin typeface="freight-text-pro"/>
            </a:endParaRPr>
          </a:p>
        </p:txBody>
      </p:sp>
      <p:sp>
        <p:nvSpPr>
          <p:cNvPr id="4" name="TextBox 3">
            <a:extLst>
              <a:ext uri="{FF2B5EF4-FFF2-40B4-BE49-F238E27FC236}">
                <a16:creationId xmlns:a16="http://schemas.microsoft.com/office/drawing/2014/main" id="{88997DFC-AC5A-EBC0-B1CD-7F00398BE9C2}"/>
              </a:ext>
            </a:extLst>
          </p:cNvPr>
          <p:cNvSpPr txBox="1"/>
          <p:nvPr/>
        </p:nvSpPr>
        <p:spPr>
          <a:xfrm>
            <a:off x="323528" y="1268760"/>
            <a:ext cx="8712968" cy="5078313"/>
          </a:xfrm>
          <a:prstGeom prst="rect">
            <a:avLst/>
          </a:prstGeom>
          <a:noFill/>
        </p:spPr>
        <p:txBody>
          <a:bodyPr wrap="square">
            <a:spAutoFit/>
          </a:bodyPr>
          <a:lstStyle/>
          <a:p>
            <a:pPr algn="just" rtl="0"/>
            <a:r>
              <a:rPr lang="en-US" b="0" i="0" dirty="0">
                <a:solidFill>
                  <a:srgbClr val="091E42"/>
                </a:solidFill>
                <a:effectLst/>
                <a:latin typeface="freight-text-pro"/>
              </a:rPr>
              <a:t>Embeddings and distance metrics find applications in a wide range of NLP tasks. A few examples are listed below:</a:t>
            </a:r>
          </a:p>
          <a:p>
            <a:pPr algn="just" rtl="0"/>
            <a:endParaRPr lang="en-US" b="0" i="0" dirty="0">
              <a:solidFill>
                <a:srgbClr val="091E42"/>
              </a:solidFill>
              <a:effectLst/>
              <a:latin typeface="freight-text-pro"/>
            </a:endParaRPr>
          </a:p>
          <a:p>
            <a:pPr algn="just" rtl="0">
              <a:buFont typeface="Arial" panose="020B0604020202020204" pitchFamily="34" charset="0"/>
              <a:buChar char="•"/>
            </a:pPr>
            <a:r>
              <a:rPr lang="en-US" b="1" i="0" dirty="0">
                <a:solidFill>
                  <a:srgbClr val="091E42"/>
                </a:solidFill>
                <a:effectLst/>
                <a:latin typeface="freight-text-pro"/>
              </a:rPr>
              <a:t>Information retrieval:</a:t>
            </a:r>
            <a:r>
              <a:rPr lang="en-US" b="0" i="0" dirty="0">
                <a:solidFill>
                  <a:srgbClr val="091E42"/>
                </a:solidFill>
                <a:effectLst/>
                <a:latin typeface="freight-text-pro"/>
              </a:rPr>
              <a:t> In search engines, embeddings help match user queries with relevant documents. By calculating the similarity between query embeddings and document embeddings, search engines can rank results effectively.</a:t>
            </a:r>
          </a:p>
          <a:p>
            <a:pPr algn="just" rtl="0"/>
            <a:endParaRPr lang="en-US" b="0" i="0" dirty="0">
              <a:solidFill>
                <a:srgbClr val="091E42"/>
              </a:solidFill>
              <a:effectLst/>
              <a:latin typeface="freight-text-pro"/>
            </a:endParaRPr>
          </a:p>
          <a:p>
            <a:pPr algn="just" rtl="0">
              <a:buFont typeface="Arial" panose="020B0604020202020204" pitchFamily="34" charset="0"/>
              <a:buChar char="•"/>
            </a:pPr>
            <a:r>
              <a:rPr lang="en-US" b="1" i="0" dirty="0">
                <a:solidFill>
                  <a:srgbClr val="091E42"/>
                </a:solidFill>
                <a:effectLst/>
                <a:latin typeface="freight-text-pro"/>
              </a:rPr>
              <a:t>Sentiment analysis:</a:t>
            </a:r>
            <a:r>
              <a:rPr lang="en-US" b="0" i="0" dirty="0">
                <a:solidFill>
                  <a:srgbClr val="091E42"/>
                </a:solidFill>
                <a:effectLst/>
                <a:latin typeface="freight-text-pro"/>
              </a:rPr>
              <a:t> Embeddings can be used to </a:t>
            </a:r>
            <a:r>
              <a:rPr lang="en-US" b="0" i="0" dirty="0" err="1">
                <a:solidFill>
                  <a:srgbClr val="091E42"/>
                </a:solidFill>
                <a:effectLst/>
                <a:latin typeface="freight-text-pro"/>
              </a:rPr>
              <a:t>analyse</a:t>
            </a:r>
            <a:r>
              <a:rPr lang="en-US" b="0" i="0" dirty="0">
                <a:solidFill>
                  <a:srgbClr val="091E42"/>
                </a:solidFill>
                <a:effectLst/>
                <a:latin typeface="freight-text-pro"/>
              </a:rPr>
              <a:t> the sentiment of text. Similarity between the embedding of a word in a sentence and a sentiment lexicon can indicate the sentiment of the sentence.</a:t>
            </a:r>
          </a:p>
          <a:p>
            <a:pPr algn="just" rtl="0"/>
            <a:endParaRPr lang="en-US" b="0" i="0" dirty="0">
              <a:solidFill>
                <a:srgbClr val="091E42"/>
              </a:solidFill>
              <a:effectLst/>
              <a:latin typeface="freight-text-pro"/>
            </a:endParaRPr>
          </a:p>
          <a:p>
            <a:pPr algn="just" rtl="0">
              <a:buFont typeface="Arial" panose="020B0604020202020204" pitchFamily="34" charset="0"/>
              <a:buChar char="•"/>
            </a:pPr>
            <a:r>
              <a:rPr lang="en-US" b="1" i="0" dirty="0">
                <a:solidFill>
                  <a:srgbClr val="091E42"/>
                </a:solidFill>
                <a:effectLst/>
                <a:latin typeface="freight-text-pro"/>
              </a:rPr>
              <a:t>Machine translation:</a:t>
            </a:r>
            <a:r>
              <a:rPr lang="en-US" b="0" i="0" dirty="0">
                <a:solidFill>
                  <a:srgbClr val="091E42"/>
                </a:solidFill>
                <a:effectLst/>
                <a:latin typeface="freight-text-pro"/>
              </a:rPr>
              <a:t> In machine translation models, embeddings help align words or phrases in the source and target languages. Similar embeddings indicate translation equivalents.</a:t>
            </a:r>
          </a:p>
          <a:p>
            <a:pPr algn="just" rtl="0"/>
            <a:endParaRPr lang="en-US" b="0" i="0" dirty="0">
              <a:solidFill>
                <a:srgbClr val="091E42"/>
              </a:solidFill>
              <a:effectLst/>
              <a:latin typeface="freight-text-pro"/>
            </a:endParaRPr>
          </a:p>
          <a:p>
            <a:pPr algn="just" rtl="0">
              <a:buFont typeface="Arial" panose="020B0604020202020204" pitchFamily="34" charset="0"/>
              <a:buChar char="•"/>
            </a:pPr>
            <a:r>
              <a:rPr lang="en-US" b="1" i="0" dirty="0">
                <a:solidFill>
                  <a:srgbClr val="091E42"/>
                </a:solidFill>
                <a:effectLst/>
                <a:latin typeface="freight-text-pro"/>
              </a:rPr>
              <a:t>Clustering and classification: </a:t>
            </a:r>
            <a:r>
              <a:rPr lang="en-US" b="0" i="0" dirty="0">
                <a:solidFill>
                  <a:srgbClr val="091E42"/>
                </a:solidFill>
                <a:effectLst/>
                <a:latin typeface="freight-text-pro"/>
              </a:rPr>
              <a:t>Text clustering and classification tasks benefit from embeddings and distance metrics. Similarity-based clustering and classification are common approaches.</a:t>
            </a:r>
          </a:p>
        </p:txBody>
      </p:sp>
    </p:spTree>
    <p:extLst>
      <p:ext uri="{BB962C8B-B14F-4D97-AF65-F5344CB8AC3E}">
        <p14:creationId xmlns:p14="http://schemas.microsoft.com/office/powerpoint/2010/main" val="540418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216934-F6A1-BF98-9B86-31F534059DC1}"/>
              </a:ext>
            </a:extLst>
          </p:cNvPr>
          <p:cNvSpPr txBox="1"/>
          <p:nvPr/>
        </p:nvSpPr>
        <p:spPr>
          <a:xfrm>
            <a:off x="251520" y="620688"/>
            <a:ext cx="8892480" cy="3970318"/>
          </a:xfrm>
          <a:prstGeom prst="rect">
            <a:avLst/>
          </a:prstGeom>
          <a:noFill/>
        </p:spPr>
        <p:txBody>
          <a:bodyPr wrap="square">
            <a:spAutoFit/>
          </a:bodyPr>
          <a:lstStyle/>
          <a:p>
            <a:pPr algn="l" fontAlgn="base"/>
            <a:r>
              <a:rPr lang="en-US" b="1" i="0" dirty="0">
                <a:solidFill>
                  <a:srgbClr val="273239"/>
                </a:solidFill>
                <a:effectLst/>
                <a:latin typeface="Nunito" pitchFamily="2" charset="0"/>
              </a:rPr>
              <a:t>Goal of Word Embeddings</a:t>
            </a:r>
          </a:p>
          <a:p>
            <a:pPr algn="l" fontAlgn="base">
              <a:buFont typeface="Arial" panose="020B0604020202020204" pitchFamily="34" charset="0"/>
              <a:buChar char="•"/>
            </a:pPr>
            <a:r>
              <a:rPr lang="en-US" b="0" i="0" dirty="0">
                <a:solidFill>
                  <a:srgbClr val="273239"/>
                </a:solidFill>
                <a:effectLst/>
                <a:latin typeface="Nunito" pitchFamily="2" charset="0"/>
              </a:rPr>
              <a:t>To reduce dimensionality</a:t>
            </a:r>
          </a:p>
          <a:p>
            <a:pPr algn="l" fontAlgn="base">
              <a:buFont typeface="Arial" panose="020B0604020202020204" pitchFamily="34" charset="0"/>
              <a:buChar char="•"/>
            </a:pPr>
            <a:r>
              <a:rPr lang="en-US" b="0" i="0" dirty="0">
                <a:solidFill>
                  <a:srgbClr val="273239"/>
                </a:solidFill>
                <a:effectLst/>
                <a:latin typeface="Nunito" pitchFamily="2" charset="0"/>
              </a:rPr>
              <a:t>To use a word to predict the words around it</a:t>
            </a:r>
          </a:p>
          <a:p>
            <a:pPr algn="l" fontAlgn="base">
              <a:buFont typeface="Arial" panose="020B0604020202020204" pitchFamily="34" charset="0"/>
              <a:buChar char="•"/>
            </a:pPr>
            <a:r>
              <a:rPr lang="en-US" b="0" i="0" dirty="0" err="1">
                <a:solidFill>
                  <a:srgbClr val="273239"/>
                </a:solidFill>
                <a:effectLst/>
                <a:latin typeface="Nunito" pitchFamily="2" charset="0"/>
              </a:rPr>
              <a:t>Interword</a:t>
            </a:r>
            <a:r>
              <a:rPr lang="en-US" b="0" i="0" dirty="0">
                <a:solidFill>
                  <a:srgbClr val="273239"/>
                </a:solidFill>
                <a:effectLst/>
                <a:latin typeface="Nunito" pitchFamily="2" charset="0"/>
              </a:rPr>
              <a:t> semantics must be captured</a:t>
            </a:r>
          </a:p>
          <a:p>
            <a:pPr algn="l" fontAlgn="base">
              <a:buFont typeface="Arial" panose="020B0604020202020204" pitchFamily="34" charset="0"/>
              <a:buChar char="•"/>
            </a:pPr>
            <a:endParaRPr lang="en-US" dirty="0">
              <a:solidFill>
                <a:srgbClr val="273239"/>
              </a:solidFill>
              <a:latin typeface="Nunito" pitchFamily="2" charset="0"/>
            </a:endParaRPr>
          </a:p>
          <a:p>
            <a:pPr algn="l" fontAlgn="base">
              <a:buFont typeface="Arial" panose="020B0604020202020204" pitchFamily="34" charset="0"/>
              <a:buChar char="•"/>
            </a:pPr>
            <a:endParaRPr lang="en-US" b="0" i="0" dirty="0">
              <a:solidFill>
                <a:srgbClr val="273239"/>
              </a:solidFill>
              <a:effectLst/>
              <a:latin typeface="Nunito" pitchFamily="2" charset="0"/>
            </a:endParaRPr>
          </a:p>
          <a:p>
            <a:pPr algn="l" fontAlgn="base">
              <a:buFont typeface="Arial" panose="020B0604020202020204" pitchFamily="34" charset="0"/>
              <a:buChar char="•"/>
            </a:pPr>
            <a:endParaRPr lang="en-US" dirty="0">
              <a:solidFill>
                <a:srgbClr val="273239"/>
              </a:solidFill>
              <a:latin typeface="Nunito" pitchFamily="2" charset="0"/>
            </a:endParaRPr>
          </a:p>
          <a:p>
            <a:pPr algn="l" fontAlgn="base"/>
            <a:endParaRPr lang="en-US" b="0" i="0" dirty="0">
              <a:solidFill>
                <a:srgbClr val="273239"/>
              </a:solidFill>
              <a:effectLst/>
              <a:latin typeface="Nunito" pitchFamily="2" charset="0"/>
            </a:endParaRPr>
          </a:p>
          <a:p>
            <a:pPr algn="l" rtl="0" fontAlgn="base"/>
            <a:r>
              <a:rPr lang="en-US" b="1" i="0" dirty="0">
                <a:solidFill>
                  <a:srgbClr val="273239"/>
                </a:solidFill>
                <a:effectLst/>
                <a:latin typeface="Nunito" pitchFamily="2" charset="0"/>
              </a:rPr>
              <a:t>How are Word Embeddings used?</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They are used as input to machine learning models.</a:t>
            </a:r>
            <a:br>
              <a:rPr lang="en-US" b="0" i="0" dirty="0">
                <a:solidFill>
                  <a:srgbClr val="273239"/>
                </a:solidFill>
                <a:effectLst/>
                <a:latin typeface="Nunito" pitchFamily="2" charset="0"/>
              </a:rPr>
            </a:br>
            <a:r>
              <a:rPr lang="en-US" b="0" i="0" dirty="0">
                <a:solidFill>
                  <a:srgbClr val="273239"/>
                </a:solidFill>
                <a:effectLst/>
                <a:latin typeface="Nunito" pitchFamily="2" charset="0"/>
              </a:rPr>
              <a:t>Take the words —-&gt; Give their numeric representation —-&gt; Use in training or inference</a:t>
            </a:r>
          </a:p>
          <a:p>
            <a:pPr algn="l" fontAlgn="base">
              <a:buFont typeface="Arial" panose="020B0604020202020204" pitchFamily="34" charset="0"/>
              <a:buChar char="•"/>
            </a:pPr>
            <a:r>
              <a:rPr lang="en-US" b="0" i="0" dirty="0">
                <a:solidFill>
                  <a:srgbClr val="273239"/>
                </a:solidFill>
                <a:effectLst/>
                <a:latin typeface="Nunito" pitchFamily="2" charset="0"/>
              </a:rPr>
              <a:t>To represent or visualize any underlying patterns of usage in the corpus that was used to train them.</a:t>
            </a:r>
          </a:p>
        </p:txBody>
      </p:sp>
    </p:spTree>
    <p:extLst>
      <p:ext uri="{BB962C8B-B14F-4D97-AF65-F5344CB8AC3E}">
        <p14:creationId xmlns:p14="http://schemas.microsoft.com/office/powerpoint/2010/main" val="72978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2068</TotalTime>
  <Words>1519</Words>
  <Application>Microsoft Office PowerPoint</Application>
  <PresentationFormat>On-screen Show (4:3)</PresentationFormat>
  <Paragraphs>89</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freight-text-pro</vt:lpstr>
      <vt:lpstr>geekflare-primary</vt:lpstr>
      <vt:lpstr>Nunito</vt:lpstr>
      <vt:lpstr>Roboto</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harish kumar</cp:lastModifiedBy>
  <cp:revision>8</cp:revision>
  <dcterms:created xsi:type="dcterms:W3CDTF">2023-09-30T11:26:57Z</dcterms:created>
  <dcterms:modified xsi:type="dcterms:W3CDTF">2023-10-20T02:35:14Z</dcterms:modified>
</cp:coreProperties>
</file>