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69" r:id="rId17"/>
    <p:sldId id="268" r:id="rId18"/>
    <p:sldId id="271" r:id="rId19"/>
    <p:sldId id="272" r:id="rId20"/>
    <p:sldId id="273" r:id="rId21"/>
    <p:sldId id="274" r:id="rId22"/>
    <p:sldId id="276" r:id="rId23"/>
    <p:sldId id="275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184DA70-C731-4C70-880D-CCD4705E623C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501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401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938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007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611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374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40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3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6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60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7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9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0" y="861537"/>
            <a:ext cx="6668655" cy="2315772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800" b="1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ANALYSIS PROJECT </a:t>
            </a:r>
            <a:endParaRPr lang="en-IN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71882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Sachin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Eknathrao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Gunjal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Excel Project 2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466436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9ECCD0-C805-363A-291E-577BBA43F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0" y="286328"/>
            <a:ext cx="11176001" cy="3059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CF0EEB-DFF7-84BB-0B3D-A3FB9735B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" y="3429000"/>
            <a:ext cx="11176001" cy="330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9766A4-C4D2-0576-9A92-00B795D0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0" y="1510357"/>
            <a:ext cx="4801923" cy="3504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964049-8794-8574-417C-4086365F8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436466"/>
            <a:ext cx="3790187" cy="357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63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615AB-FCB2-E079-2E90-7A3649F79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E5022E-CBF6-BEE9-BC3F-09B296F84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17" y="247998"/>
            <a:ext cx="10432428" cy="3277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38E3AF-638F-E145-519E-22B8B13A4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16" y="3618690"/>
            <a:ext cx="10617157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7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8B2AD-F661-CB01-A0EF-A5A9C7A9E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7D0E82-24A5-74AE-DC30-994FC95BB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9" y="485145"/>
            <a:ext cx="11046692" cy="2875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2DD4F8-FE1D-2035-B335-733840D75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9" y="3497625"/>
            <a:ext cx="11046692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50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BFA606-5EAF-C285-86EE-9232097E5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3" y="310956"/>
            <a:ext cx="7916380" cy="2781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72A3C3-08A2-327D-B7A5-7032E541F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00" y="3619117"/>
            <a:ext cx="611522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72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F3E02E1-35DF-5951-1786-89E4706A0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18"/>
            <a:ext cx="11286836" cy="33181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43D647-0CBB-A954-689E-615AD25BC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39818"/>
            <a:ext cx="11286835" cy="331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8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DDF467-D0AA-7BA7-83AA-CD3029A76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527" y="3699497"/>
            <a:ext cx="4963218" cy="315850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43B59E-A63C-A812-DCB0-0F5364E72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0"/>
            <a:ext cx="8183117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6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7E8C58-0851-9AE2-F50F-7DAF890D3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32" y="434755"/>
            <a:ext cx="7068536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34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316099-C98C-E78A-2580-1F8685DFA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7" y="772159"/>
            <a:ext cx="11194473" cy="2414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EF8239-ED8B-080D-6E3D-803CF3BE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7" y="3518708"/>
            <a:ext cx="11120581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16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8CE852-4397-5958-0AB1-45670A0C7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5" y="576985"/>
            <a:ext cx="5277587" cy="4572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72FF1F-EE72-C26D-BB5D-46D1035D1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450" y="576986"/>
            <a:ext cx="378195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928" y="1185139"/>
            <a:ext cx="10058400" cy="4115411"/>
          </a:xfrm>
        </p:spPr>
        <p:txBody>
          <a:bodyPr anchor="ctr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/>
              <a:t>This project aims to provide a foundational understanding of key financial functions and terminologies used in Microsoft Excel. A strong grasp of these concepts is essential for effectively utilizing functions such as PV, NPV, XNPV, IRR, MIRR, and XIRR. By analyzing a structured dataset, the project demonstrates the practical application of these financial functions to extract meaningful and actionable financial insights.</a:t>
            </a:r>
            <a:endParaRPr lang="en-US" sz="2000" i="1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BA610-C0AB-4BE3-9923-3777D6758CF1}"/>
              </a:ext>
            </a:extLst>
          </p:cNvPr>
          <p:cNvSpPr txBox="1"/>
          <p:nvPr/>
        </p:nvSpPr>
        <p:spPr>
          <a:xfrm>
            <a:off x="480290" y="600364"/>
            <a:ext cx="11711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INTRODUCTION</a:t>
            </a:r>
            <a:endParaRPr lang="en-I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0FF-0328-1504-206F-B3715111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19578"/>
            <a:ext cx="11240656" cy="89962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Key Findings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C7AA10-72A3-EC84-B060-2F622ECDC5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563" y="1379150"/>
            <a:ext cx="11157528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Annuity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Understood as regular, fixed payments over a period.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Value (PV)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Lower PV for end-of-year payments; helps compare upfront vs. installment payments.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 Present Value (NPV &amp; XNPV)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Useful to evaluate investments with regular and irregular cash flows.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EMI Calculation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determine fixed monthly payments for a loan using PMT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Interest vs. Principal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EMI breakdown changes over time—interest decreases, principal increases.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Interest Rate (RATE)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Can be derived based on loan terms and EMI capacity.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Loan Term (NPER)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Calculates how long it will take to repay a loan.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IRR &amp; XIRR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Evaluate investment profitability for regular and irregular cash flows.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MIRR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Considers both financing and reinvestment rates—more realistic than IRR.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Functions Mastery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Enhanced understanding of real-world financial problem-solving using Excel.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32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339-CC5B-A111-741E-73B68A9C1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4" y="96838"/>
            <a:ext cx="10418803" cy="13255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Insights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46C9-D374-AE94-E79A-A939A2894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5" y="1828800"/>
            <a:ext cx="10603345" cy="46643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Annuity</a:t>
            </a:r>
            <a:r>
              <a:rPr lang="en-US" sz="2000" dirty="0"/>
              <a:t>: Understood the concept of constant cash payments over time.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/>
              <a:t>Present Value (PV): </a:t>
            </a:r>
            <a:r>
              <a:rPr lang="en-US" sz="2000" dirty="0"/>
              <a:t>Learned to calculate the current worth of future payments.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/>
              <a:t>Net Present Value (NPV) and XNPV</a:t>
            </a:r>
            <a:r>
              <a:rPr lang="en-US" sz="2000" dirty="0"/>
              <a:t>: Compared different investments based on future cash flows.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/>
              <a:t>EMI</a:t>
            </a:r>
            <a:r>
              <a:rPr lang="en-US" sz="2000" dirty="0"/>
              <a:t>: Determined the monthly installment for a loan and its components.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/>
              <a:t>Interest Rate and Loan Term</a:t>
            </a:r>
            <a:r>
              <a:rPr lang="en-US" sz="2000" dirty="0"/>
              <a:t>: Calculated the effective interest rate and the duration required to repay a loan.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/>
              <a:t>Internal Rate of Return (IRR) and Modified IRR (MIRR): </a:t>
            </a:r>
            <a:r>
              <a:rPr lang="en-US" sz="2000" dirty="0"/>
              <a:t>Assessed the profitability of investments considering different cash flow timings and rates.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69156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E47B-716E-D1D8-3B99-B92CF4B55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6828"/>
            <a:ext cx="11240655" cy="13255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CONCLUSIONS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4DFA3-958D-507D-F0D5-D2B5E7BE3C0F}"/>
              </a:ext>
            </a:extLst>
          </p:cNvPr>
          <p:cNvSpPr txBox="1"/>
          <p:nvPr/>
        </p:nvSpPr>
        <p:spPr>
          <a:xfrm>
            <a:off x="1173018" y="2447636"/>
            <a:ext cx="98459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This financial analysis project provided a practical understanding of core financial concepts like EMI, NPV, IRR, and loan amortization using Excel. By applying real-world scenarios, it improved decision-making skills related to investments, loans, and cash flow evaluation. It also strengthened Excel function expertise, making financial problem-solving more accurate and efficient.</a:t>
            </a:r>
            <a:endParaRPr lang="en-IN" sz="24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93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00A3-6A2B-AD9C-47D7-9F930900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189" y="0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rgbClr val="002060"/>
                </a:solidFill>
              </a:rPr>
              <a:t>Project Scope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547E3-7500-1385-C57F-FAA0A6DC3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18" y="1570182"/>
            <a:ext cx="9109087" cy="4802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Scope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r>
              <a:rPr lang="en-US" dirty="0"/>
              <a:t>Utilize Excel to perform financial analysis. </a:t>
            </a:r>
          </a:p>
          <a:p>
            <a:r>
              <a:rPr lang="en-US" dirty="0"/>
              <a:t>Apply various financial functions to solve real-world financial problems. </a:t>
            </a:r>
          </a:p>
          <a:p>
            <a:r>
              <a:rPr lang="en-US" dirty="0"/>
              <a:t>Create a summary report based on the analysis conducted. </a:t>
            </a:r>
          </a:p>
          <a:p>
            <a:pPr marL="0" indent="0">
              <a:buNone/>
            </a:pPr>
            <a:endParaRPr lang="en-US" sz="2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Objectives</a:t>
            </a:r>
            <a:r>
              <a:rPr lang="en-US" dirty="0"/>
              <a:t> </a:t>
            </a:r>
          </a:p>
          <a:p>
            <a:r>
              <a:rPr lang="en-US" dirty="0"/>
              <a:t>Understand and use Excel functions for financial analysis. </a:t>
            </a:r>
          </a:p>
          <a:p>
            <a:r>
              <a:rPr lang="en-US" dirty="0"/>
              <a:t>Calculate present value, net present value, and internal rate of return for different scenarios. </a:t>
            </a:r>
          </a:p>
          <a:p>
            <a:r>
              <a:rPr lang="en-US" dirty="0"/>
              <a:t>Determine the effective interest rate, loan term, and EMI for given financial data. </a:t>
            </a:r>
          </a:p>
          <a:p>
            <a:r>
              <a:rPr lang="en-US" dirty="0"/>
              <a:t>Generate a detailed summary report of insights and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69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D401-48F5-A9ED-DE21-0FE19E91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Financial Concepts and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1A42-E56D-C39E-EBD8-3C73D381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Present Value (PV) </a:t>
            </a:r>
          </a:p>
          <a:p>
            <a:r>
              <a:rPr lang="en-US" dirty="0"/>
              <a:t>The present value is the total amount that a series of future payments is worth now. Excel Function:</a:t>
            </a:r>
          </a:p>
          <a:p>
            <a:pPr marL="0" indent="0">
              <a:buNone/>
            </a:pPr>
            <a:r>
              <a:rPr lang="en-US" b="1" dirty="0"/>
              <a:t> PV =PV(rate, </a:t>
            </a:r>
            <a:r>
              <a:rPr lang="en-US" b="1" dirty="0" err="1"/>
              <a:t>nper</a:t>
            </a:r>
            <a:r>
              <a:rPr lang="en-US" b="1" dirty="0"/>
              <a:t>, </a:t>
            </a:r>
            <a:r>
              <a:rPr lang="en-US" b="1" dirty="0" err="1"/>
              <a:t>pmt</a:t>
            </a:r>
            <a:r>
              <a:rPr lang="en-US" b="1" dirty="0"/>
              <a:t>, [</a:t>
            </a:r>
            <a:r>
              <a:rPr lang="en-US" b="1" dirty="0" err="1"/>
              <a:t>fv</a:t>
            </a:r>
            <a:r>
              <a:rPr lang="en-US" b="1" dirty="0"/>
              <a:t>], [type])</a:t>
            </a:r>
          </a:p>
          <a:p>
            <a:r>
              <a:rPr lang="en-US" dirty="0"/>
              <a:t>rate: Interest rate per period. </a:t>
            </a:r>
          </a:p>
          <a:p>
            <a:r>
              <a:rPr lang="en-US" dirty="0" err="1"/>
              <a:t>nper</a:t>
            </a:r>
            <a:r>
              <a:rPr lang="en-US" dirty="0"/>
              <a:t>: Total number of payment periods. </a:t>
            </a:r>
          </a:p>
          <a:p>
            <a:r>
              <a:rPr lang="en-US" dirty="0" err="1"/>
              <a:t>pmt</a:t>
            </a:r>
            <a:r>
              <a:rPr lang="en-US" dirty="0"/>
              <a:t>: Payment made each period. </a:t>
            </a:r>
          </a:p>
          <a:p>
            <a:r>
              <a:rPr lang="en-US" dirty="0" err="1"/>
              <a:t>fv</a:t>
            </a:r>
            <a:r>
              <a:rPr lang="en-US" dirty="0"/>
              <a:t>: Future value (optional). </a:t>
            </a:r>
          </a:p>
          <a:p>
            <a:r>
              <a:rPr lang="en-US" dirty="0"/>
              <a:t>type: Payment type (0 for end of period, 1 for beginning of period).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87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36ECF-0381-B88A-ECCF-5FAACE8BC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617" y="129309"/>
            <a:ext cx="10751127" cy="6539345"/>
          </a:xfrm>
        </p:spPr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</a:rPr>
              <a:t>Net Present Value (NPV) </a:t>
            </a:r>
          </a:p>
          <a:p>
            <a:r>
              <a:rPr lang="en-US" dirty="0"/>
              <a:t>NPV calculates the net present value of an investment based on a discount rate and a series of future payments and incomes. </a:t>
            </a:r>
          </a:p>
          <a:p>
            <a:pPr marL="0" indent="0">
              <a:buNone/>
            </a:pPr>
            <a:r>
              <a:rPr lang="en-US" b="1" dirty="0"/>
              <a:t>NPV =NPV(rate, value1, [value2], ...)</a:t>
            </a:r>
          </a:p>
          <a:p>
            <a:r>
              <a:rPr lang="en-US" dirty="0"/>
              <a:t> rate: Discount rate.</a:t>
            </a:r>
          </a:p>
          <a:p>
            <a:r>
              <a:rPr lang="en-US" dirty="0"/>
              <a:t>value1, value2, ...: Cash flows.</a:t>
            </a:r>
          </a:p>
          <a:p>
            <a:endParaRPr lang="en-US" dirty="0"/>
          </a:p>
          <a:p>
            <a:r>
              <a:rPr lang="en-US" sz="2000" b="1" dirty="0">
                <a:solidFill>
                  <a:srgbClr val="002060"/>
                </a:solidFill>
              </a:rPr>
              <a:t>XNPV</a:t>
            </a:r>
            <a:r>
              <a:rPr lang="en-US" dirty="0"/>
              <a:t> </a:t>
            </a:r>
          </a:p>
          <a:p>
            <a:r>
              <a:rPr lang="en-US" dirty="0"/>
              <a:t>XNPV calculates the net present value for a schedule of cash flows that are not necessarily periodic.</a:t>
            </a:r>
          </a:p>
          <a:p>
            <a:pPr marL="0" indent="0">
              <a:buNone/>
            </a:pPr>
            <a:r>
              <a:rPr lang="en-US" b="1" dirty="0"/>
              <a:t>XNPV =XNPV(rate, values, dates) </a:t>
            </a:r>
          </a:p>
          <a:p>
            <a:r>
              <a:rPr lang="en-US" dirty="0"/>
              <a:t>rate: Discount rate. </a:t>
            </a:r>
          </a:p>
          <a:p>
            <a:r>
              <a:rPr lang="en-US" dirty="0"/>
              <a:t>values: Cash flows. </a:t>
            </a:r>
          </a:p>
          <a:p>
            <a:r>
              <a:rPr lang="en-US" dirty="0"/>
              <a:t>dates: Corresponding dates of the cash flows.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23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0BA1-DD4D-181C-911D-F44DE420A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53" y="133927"/>
            <a:ext cx="9323001" cy="6590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Equated Monthly Installment (EMI) </a:t>
            </a:r>
          </a:p>
          <a:p>
            <a:r>
              <a:rPr lang="en-US" dirty="0"/>
              <a:t>An EMI is a fixed payment amount made by a borrower to a lender at a specified date each calendar month. </a:t>
            </a:r>
          </a:p>
          <a:p>
            <a:pPr marL="0" indent="0">
              <a:buNone/>
            </a:pPr>
            <a:r>
              <a:rPr lang="en-US" b="1" dirty="0"/>
              <a:t>PMT =PMT(rate, </a:t>
            </a:r>
            <a:r>
              <a:rPr lang="en-US" b="1" dirty="0" err="1"/>
              <a:t>nper</a:t>
            </a:r>
            <a:r>
              <a:rPr lang="en-US" b="1" dirty="0"/>
              <a:t>, </a:t>
            </a:r>
            <a:r>
              <a:rPr lang="en-US" b="1" dirty="0" err="1"/>
              <a:t>pv</a:t>
            </a:r>
            <a:r>
              <a:rPr lang="en-US" b="1" dirty="0"/>
              <a:t>, [</a:t>
            </a:r>
            <a:r>
              <a:rPr lang="en-US" b="1" dirty="0" err="1"/>
              <a:t>fv</a:t>
            </a:r>
            <a:r>
              <a:rPr lang="en-US" b="1" dirty="0"/>
              <a:t>], [type]) </a:t>
            </a:r>
          </a:p>
          <a:p>
            <a:r>
              <a:rPr lang="en-US" dirty="0"/>
              <a:t> rate: Interest rate per period. </a:t>
            </a:r>
          </a:p>
          <a:p>
            <a:r>
              <a:rPr lang="en-US" dirty="0"/>
              <a:t> </a:t>
            </a:r>
            <a:r>
              <a:rPr lang="en-US" dirty="0" err="1"/>
              <a:t>nper</a:t>
            </a:r>
            <a:r>
              <a:rPr lang="en-US" dirty="0"/>
              <a:t>: Total number of payment periods.</a:t>
            </a:r>
          </a:p>
          <a:p>
            <a:r>
              <a:rPr lang="en-US" dirty="0"/>
              <a:t> </a:t>
            </a:r>
            <a:r>
              <a:rPr lang="en-US" dirty="0" err="1"/>
              <a:t>pv</a:t>
            </a:r>
            <a:r>
              <a:rPr lang="en-US" dirty="0"/>
              <a:t>: Present value or loan amount. </a:t>
            </a:r>
          </a:p>
          <a:p>
            <a:r>
              <a:rPr lang="en-US" dirty="0"/>
              <a:t> </a:t>
            </a:r>
            <a:r>
              <a:rPr lang="en-US" dirty="0" err="1"/>
              <a:t>fv</a:t>
            </a:r>
            <a:r>
              <a:rPr lang="en-US" dirty="0"/>
              <a:t>: Future value (optional). </a:t>
            </a:r>
          </a:p>
          <a:p>
            <a:r>
              <a:rPr lang="en-US" dirty="0"/>
              <a:t> type: Payment type (0 for end of period, 1 for beginning of period).</a:t>
            </a: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</a:rPr>
              <a:t>Interest and Principal Components of EMI</a:t>
            </a:r>
          </a:p>
          <a:p>
            <a:r>
              <a:rPr lang="en-IN" dirty="0"/>
              <a:t> To calculate the interest and principal parts of the EMI: </a:t>
            </a:r>
          </a:p>
          <a:p>
            <a:r>
              <a:rPr lang="en-IN" dirty="0"/>
              <a:t>Interest Component: IPMT =</a:t>
            </a:r>
            <a:r>
              <a:rPr lang="en-IN" b="1" dirty="0"/>
              <a:t>IPMT(rate, per, </a:t>
            </a:r>
            <a:r>
              <a:rPr lang="en-IN" b="1" dirty="0" err="1"/>
              <a:t>nper</a:t>
            </a:r>
            <a:r>
              <a:rPr lang="en-IN" b="1" dirty="0"/>
              <a:t>, </a:t>
            </a:r>
            <a:r>
              <a:rPr lang="en-IN" b="1" dirty="0" err="1"/>
              <a:t>pv</a:t>
            </a:r>
            <a:r>
              <a:rPr lang="en-IN" b="1" dirty="0"/>
              <a:t>, [</a:t>
            </a:r>
            <a:r>
              <a:rPr lang="en-IN" b="1" dirty="0" err="1"/>
              <a:t>fv</a:t>
            </a:r>
            <a:r>
              <a:rPr lang="en-IN" b="1" dirty="0"/>
              <a:t>], [type]) </a:t>
            </a:r>
          </a:p>
          <a:p>
            <a:r>
              <a:rPr lang="en-IN" dirty="0"/>
              <a:t> Principal Component: PPMT =</a:t>
            </a:r>
            <a:r>
              <a:rPr lang="en-IN" b="1" dirty="0"/>
              <a:t>PPMT(rate, per, </a:t>
            </a:r>
            <a:r>
              <a:rPr lang="en-IN" b="1" dirty="0" err="1"/>
              <a:t>nper</a:t>
            </a:r>
            <a:r>
              <a:rPr lang="en-IN" b="1" dirty="0"/>
              <a:t>, </a:t>
            </a:r>
            <a:r>
              <a:rPr lang="en-IN" b="1" dirty="0" err="1"/>
              <a:t>pv</a:t>
            </a:r>
            <a:r>
              <a:rPr lang="en-IN" b="1" dirty="0"/>
              <a:t>, [</a:t>
            </a:r>
            <a:r>
              <a:rPr lang="en-IN" b="1" dirty="0" err="1"/>
              <a:t>fv</a:t>
            </a:r>
            <a:r>
              <a:rPr lang="en-IN" b="1" dirty="0"/>
              <a:t>], [type]) </a:t>
            </a:r>
          </a:p>
          <a:p>
            <a:r>
              <a:rPr lang="en-IN" dirty="0"/>
              <a:t>Calculating Interest Rate To find the interest rate required to pay back a loan: </a:t>
            </a:r>
          </a:p>
          <a:p>
            <a:pPr marL="0" indent="0">
              <a:buNone/>
            </a:pPr>
            <a:r>
              <a:rPr lang="en-IN" b="1" dirty="0"/>
              <a:t>RATE =RATE(</a:t>
            </a:r>
            <a:r>
              <a:rPr lang="en-IN" b="1" dirty="0" err="1"/>
              <a:t>nper</a:t>
            </a:r>
            <a:r>
              <a:rPr lang="en-IN" b="1" dirty="0"/>
              <a:t>, </a:t>
            </a:r>
            <a:r>
              <a:rPr lang="en-IN" b="1" dirty="0" err="1"/>
              <a:t>pmt</a:t>
            </a:r>
            <a:r>
              <a:rPr lang="en-IN" b="1" dirty="0"/>
              <a:t>, </a:t>
            </a:r>
            <a:r>
              <a:rPr lang="en-IN" b="1" dirty="0" err="1"/>
              <a:t>pv</a:t>
            </a:r>
            <a:r>
              <a:rPr lang="en-IN" b="1" dirty="0"/>
              <a:t>, [</a:t>
            </a:r>
            <a:r>
              <a:rPr lang="en-IN" b="1" dirty="0" err="1"/>
              <a:t>fv</a:t>
            </a:r>
            <a:r>
              <a:rPr lang="en-IN" b="1" dirty="0"/>
              <a:t>], [type], [guess])	</a:t>
            </a:r>
          </a:p>
        </p:txBody>
      </p:sp>
    </p:spTree>
    <p:extLst>
      <p:ext uri="{BB962C8B-B14F-4D97-AF65-F5344CB8AC3E}">
        <p14:creationId xmlns:p14="http://schemas.microsoft.com/office/powerpoint/2010/main" val="222165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1EE9-3B88-90E8-FDAF-D9D104CB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1" y="0"/>
            <a:ext cx="10806545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Calculating Loan Term</a:t>
            </a:r>
          </a:p>
          <a:p>
            <a:r>
              <a:rPr lang="en-US" dirty="0"/>
              <a:t>To determine the number of payments required to clear a loan: </a:t>
            </a:r>
          </a:p>
          <a:p>
            <a:r>
              <a:rPr lang="en-US" b="1" dirty="0"/>
              <a:t>NPER(rate, </a:t>
            </a:r>
            <a:r>
              <a:rPr lang="en-US" b="1" dirty="0" err="1"/>
              <a:t>pmt</a:t>
            </a:r>
            <a:r>
              <a:rPr lang="en-US" b="1" dirty="0"/>
              <a:t>, </a:t>
            </a:r>
            <a:r>
              <a:rPr lang="en-US" b="1" dirty="0" err="1"/>
              <a:t>pv</a:t>
            </a:r>
            <a:r>
              <a:rPr lang="en-US" b="1" dirty="0"/>
              <a:t>, [</a:t>
            </a:r>
            <a:r>
              <a:rPr lang="en-US" b="1" dirty="0" err="1"/>
              <a:t>fv</a:t>
            </a:r>
            <a:r>
              <a:rPr lang="en-US" b="1" dirty="0"/>
              <a:t>], [type])</a:t>
            </a: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Internal Rate of Return (IRR) </a:t>
            </a:r>
          </a:p>
          <a:p>
            <a:pPr marL="0" indent="0">
              <a:buNone/>
            </a:pPr>
            <a:r>
              <a:rPr lang="en-US" dirty="0"/>
              <a:t>IRR is the rate of interest at which NPV is zero. </a:t>
            </a:r>
          </a:p>
          <a:p>
            <a:pPr marL="0" indent="0">
              <a:buNone/>
            </a:pPr>
            <a:r>
              <a:rPr lang="en-US" b="1" dirty="0"/>
              <a:t>IRR(values, [guess]) </a:t>
            </a:r>
          </a:p>
          <a:p>
            <a:r>
              <a:rPr lang="en-US" dirty="0"/>
              <a:t>values: Cash flows. </a:t>
            </a:r>
          </a:p>
          <a:p>
            <a:r>
              <a:rPr lang="en-US" dirty="0"/>
              <a:t>guess: Initial guess (optional).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XIRR</a:t>
            </a:r>
            <a:r>
              <a:rPr lang="en-US" dirty="0"/>
              <a:t> </a:t>
            </a:r>
          </a:p>
          <a:p>
            <a:r>
              <a:rPr lang="en-US" dirty="0"/>
              <a:t>To calculate the IRR for irregularly spaced cash flows:</a:t>
            </a:r>
          </a:p>
          <a:p>
            <a:r>
              <a:rPr lang="en-US" dirty="0"/>
              <a:t>XIRR(values, dates, [guess])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Modified IRR (MIRR) </a:t>
            </a:r>
          </a:p>
          <a:p>
            <a:r>
              <a:rPr lang="en-US" dirty="0"/>
              <a:t>MIRR takes into account different finance and reinvestment rates. </a:t>
            </a:r>
          </a:p>
          <a:p>
            <a:r>
              <a:rPr lang="en-US" b="1" dirty="0"/>
              <a:t>MIRR(values, </a:t>
            </a:r>
            <a:r>
              <a:rPr lang="en-US" b="1" dirty="0" err="1"/>
              <a:t>finance_rate</a:t>
            </a:r>
            <a:r>
              <a:rPr lang="en-US" b="1" dirty="0"/>
              <a:t>, </a:t>
            </a:r>
            <a:r>
              <a:rPr lang="en-US" b="1" dirty="0" err="1"/>
              <a:t>reinvest_rate</a:t>
            </a:r>
            <a:r>
              <a:rPr lang="en-US" b="1" dirty="0"/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48320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5D4B48-632B-F77E-C98A-E8B00A8B1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64" y="1332686"/>
            <a:ext cx="9005454" cy="2195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DD1175-E32E-77FC-7ED5-BCF33ECF0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256" y="3906982"/>
            <a:ext cx="8183418" cy="25114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524EBF-1060-B6F8-610B-C27B10644B24}"/>
              </a:ext>
            </a:extLst>
          </p:cNvPr>
          <p:cNvSpPr txBox="1"/>
          <p:nvPr/>
        </p:nvSpPr>
        <p:spPr>
          <a:xfrm>
            <a:off x="1034473" y="277091"/>
            <a:ext cx="8331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IMPLEMENTATION</a:t>
            </a:r>
            <a:endParaRPr lang="en-I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4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A95062-4A2A-3F1F-2D45-CAF181918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94" y="1088352"/>
            <a:ext cx="9181043" cy="2538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2FB0C8-5287-C680-9E96-B7D490D01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94" y="3877352"/>
            <a:ext cx="9181043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569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523</TotalTime>
  <Words>1000</Words>
  <Application>Microsoft Office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 2</vt:lpstr>
      <vt:lpstr>View</vt:lpstr>
      <vt:lpstr>FINANCIAL ANALYSIS PROJECT </vt:lpstr>
      <vt:lpstr>This project aims to provide a foundational understanding of key financial functions and terminologies used in Microsoft Excel. A strong grasp of these concepts is essential for effectively utilizing functions such as PV, NPV, XNPV, IRR, MIRR, and XIRR. By analyzing a structured dataset, the project demonstrates the practical application of these financial functions to extract meaningful and actionable financial insights.</vt:lpstr>
      <vt:lpstr>Project Scope and Objectives</vt:lpstr>
      <vt:lpstr>Key Financial Concepts and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Findings</vt:lpstr>
      <vt:lpstr>Insights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sachingunjal26@outlook.com</dc:creator>
  <cp:lastModifiedBy>ADMIN</cp:lastModifiedBy>
  <cp:revision>5</cp:revision>
  <dcterms:created xsi:type="dcterms:W3CDTF">2025-06-03T10:58:05Z</dcterms:created>
  <dcterms:modified xsi:type="dcterms:W3CDTF">2025-07-16T10:26:11Z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