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98" r:id="rId5"/>
    <p:sldId id="301" r:id="rId6"/>
    <p:sldId id="302" r:id="rId7"/>
    <p:sldId id="303" r:id="rId8"/>
    <p:sldId id="304" r:id="rId9"/>
    <p:sldId id="305" r:id="rId10"/>
    <p:sldId id="306" r:id="rId11"/>
    <p:sldId id="307" r:id="rId12"/>
    <p:sldId id="311" r:id="rId13"/>
    <p:sldId id="308" r:id="rId14"/>
    <p:sldId id="309" r:id="rId15"/>
    <p:sldId id="310" r:id="rId16"/>
    <p:sldId id="3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Data%20Science\Projects\Excel\Project%203\Project-3(Bare%20International%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ata%20Science\Projects\Excel\Project%203\Project-3(Bare%20International%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ata%20Science\Projects\Excel\Project%203\Project-3(Bare%20International%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Data%20Science\Projects\Excel\Project%203\Project-3(Bare%20International%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Data%20Science\Projects\Excel\Project%203\Project-3(Bare%20International%20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[Project-3(Bare International Analysis).xlsx]Average Bar Chart!PivotTable4</c:name>
    <c:fmtId val="6"/>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lumMod val="15000"/>
                        <a:lumOff val="85000"/>
                      </a:schemeClr>
                    </a:solidFill>
                  </a:ln>
                  <a:solidFill>
                    <a:schemeClr val="bg1">
                      <a:alpha val="74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lumMod val="15000"/>
                        <a:lumOff val="85000"/>
                      </a:schemeClr>
                    </a:solidFill>
                  </a:ln>
                  <a:solidFill>
                    <a:schemeClr val="bg1">
                      <a:alpha val="74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lumMod val="15000"/>
                        <a:lumOff val="85000"/>
                      </a:schemeClr>
                    </a:solidFill>
                  </a:ln>
                  <a:solidFill>
                    <a:schemeClr val="bg1">
                      <a:alpha val="74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'Average Bar Chart'!$B$3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lumMod val="15000"/>
                          <a:lumOff val="85000"/>
                        </a:schemeClr>
                      </a:solidFill>
                    </a:ln>
                    <a:solidFill>
                      <a:schemeClr val="bg1">
                        <a:alpha val="74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'Average Bar Chart'!$A$4:$A$8</c:f>
              <c:strCache>
                <c:ptCount val="4"/>
                <c:pt idx="0">
                  <c:v>East</c:v>
                </c:pt>
                <c:pt idx="1">
                  <c:v>North</c:v>
                </c:pt>
                <c:pt idx="2">
                  <c:v>South</c:v>
                </c:pt>
                <c:pt idx="3">
                  <c:v>West</c:v>
                </c:pt>
              </c:strCache>
            </c:strRef>
          </c:cat>
          <c:val>
            <c:numRef>
              <c:f>'Average Bar Chart'!$B$4:$B$8</c:f>
              <c:numCache>
                <c:formatCode>General</c:formatCode>
                <c:ptCount val="4"/>
                <c:pt idx="0">
                  <c:v>71.571428571428569</c:v>
                </c:pt>
                <c:pt idx="1">
                  <c:v>76.736842105263165</c:v>
                </c:pt>
                <c:pt idx="2">
                  <c:v>66.611111111111114</c:v>
                </c:pt>
                <c:pt idx="3">
                  <c:v>71.82352941176471</c:v>
                </c:pt>
              </c:numCache>
            </c:numRef>
          </c:val>
          <c:extLst>
            <c:ext xmlns:c16="http://schemas.microsoft.com/office/drawing/2014/chart" uri="{C3380CC4-5D6E-409C-BE32-E72D297353CC}">
              <c16:uniqueId val="{00000000-61B6-4A6F-B601-669778CA1021}"/>
            </c:ext>
          </c:extLst>
        </c:ser>
        <c:dLbls>
          <c:dLblPos val="inEnd"/>
          <c:showLegendKey val="0"/>
          <c:showVal val="1"/>
          <c:showCatName val="0"/>
          <c:showSerName val="0"/>
          <c:showPercent val="0"/>
          <c:showBubbleSize val="0"/>
        </c:dLbls>
        <c:gapWidth val="100"/>
        <c:overlap val="-24"/>
        <c:axId val="65281616"/>
        <c:axId val="65284016"/>
      </c:barChart>
      <c:catAx>
        <c:axId val="652816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5284016"/>
        <c:crosses val="autoZero"/>
        <c:auto val="1"/>
        <c:lblAlgn val="ctr"/>
        <c:lblOffset val="100"/>
        <c:noMultiLvlLbl val="0"/>
      </c:catAx>
      <c:valAx>
        <c:axId val="6528401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52816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[Project-3(Bare International Analysis).xlsx]Bar Chart !PivotTable3</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Performer</a:t>
            </a:r>
            <a:r>
              <a:rPr lang="en-IN" baseline="0" dirty="0"/>
              <a:t> vs Zone</a:t>
            </a:r>
            <a:endParaRPr lang="en-IN"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'Bar Chart '!$B$3:$B$4</c:f>
              <c:strCache>
                <c:ptCount val="1"/>
                <c:pt idx="0">
                  <c:v>Average Performer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outerShdw blurRad="50800" dist="50800" dir="5400000" sx="103000" sy="103000" algn="ctr" rotWithShape="0">
                        <a:schemeClr val="tx1">
                          <a:alpha val="83000"/>
                        </a:schemeClr>
                      </a:outerShdw>
                    </a:effectLst>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'Bar Chart '!$A$5:$A$9</c:f>
              <c:strCache>
                <c:ptCount val="4"/>
                <c:pt idx="0">
                  <c:v>East</c:v>
                </c:pt>
                <c:pt idx="1">
                  <c:v>North</c:v>
                </c:pt>
                <c:pt idx="2">
                  <c:v>South</c:v>
                </c:pt>
                <c:pt idx="3">
                  <c:v>West</c:v>
                </c:pt>
              </c:strCache>
            </c:strRef>
          </c:cat>
          <c:val>
            <c:numRef>
              <c:f>'Bar Chart '!$B$5:$B$9</c:f>
              <c:numCache>
                <c:formatCode>0.00%</c:formatCode>
                <c:ptCount val="4"/>
                <c:pt idx="0">
                  <c:v>0.14285714285714285</c:v>
                </c:pt>
                <c:pt idx="1">
                  <c:v>0.47368421052631576</c:v>
                </c:pt>
                <c:pt idx="2">
                  <c:v>0.3888888888888889</c:v>
                </c:pt>
                <c:pt idx="3">
                  <c:v>0.58823529411764708</c:v>
                </c:pt>
              </c:numCache>
            </c:numRef>
          </c:val>
          <c:extLst>
            <c:ext xmlns:c16="http://schemas.microsoft.com/office/drawing/2014/chart" uri="{C3380CC4-5D6E-409C-BE32-E72D297353CC}">
              <c16:uniqueId val="{00000000-3397-4340-895F-C48E974933FA}"/>
            </c:ext>
          </c:extLst>
        </c:ser>
        <c:ser>
          <c:idx val="1"/>
          <c:order val="1"/>
          <c:tx>
            <c:strRef>
              <c:f>'Bar Chart '!$C$3:$C$4</c:f>
              <c:strCache>
                <c:ptCount val="1"/>
                <c:pt idx="0">
                  <c:v>Bottom Performer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'Bar Chart '!$A$5:$A$9</c:f>
              <c:strCache>
                <c:ptCount val="4"/>
                <c:pt idx="0">
                  <c:v>East</c:v>
                </c:pt>
                <c:pt idx="1">
                  <c:v>North</c:v>
                </c:pt>
                <c:pt idx="2">
                  <c:v>South</c:v>
                </c:pt>
                <c:pt idx="3">
                  <c:v>West</c:v>
                </c:pt>
              </c:strCache>
            </c:strRef>
          </c:cat>
          <c:val>
            <c:numRef>
              <c:f>'Bar Chart '!$C$5:$C$9</c:f>
              <c:numCache>
                <c:formatCode>0.00%</c:formatCode>
                <c:ptCount val="4"/>
                <c:pt idx="0">
                  <c:v>0.14285714285714285</c:v>
                </c:pt>
                <c:pt idx="1">
                  <c:v>5.2631578947368418E-2</c:v>
                </c:pt>
                <c:pt idx="2">
                  <c:v>0.16666666666666666</c:v>
                </c:pt>
                <c:pt idx="3">
                  <c:v>0.17647058823529413</c:v>
                </c:pt>
              </c:numCache>
            </c:numRef>
          </c:val>
          <c:extLst>
            <c:ext xmlns:c16="http://schemas.microsoft.com/office/drawing/2014/chart" uri="{C3380CC4-5D6E-409C-BE32-E72D297353CC}">
              <c16:uniqueId val="{00000001-3397-4340-895F-C48E974933FA}"/>
            </c:ext>
          </c:extLst>
        </c:ser>
        <c:ser>
          <c:idx val="3"/>
          <c:order val="3"/>
          <c:tx>
            <c:strRef>
              <c:f>'Bar Chart '!$E$3:$E$4</c:f>
              <c:strCache>
                <c:ptCount val="1"/>
                <c:pt idx="0">
                  <c:v>Low Performer</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'Bar Chart '!$A$5:$A$9</c:f>
              <c:strCache>
                <c:ptCount val="4"/>
                <c:pt idx="0">
                  <c:v>East</c:v>
                </c:pt>
                <c:pt idx="1">
                  <c:v>North</c:v>
                </c:pt>
                <c:pt idx="2">
                  <c:v>South</c:v>
                </c:pt>
                <c:pt idx="3">
                  <c:v>West</c:v>
                </c:pt>
              </c:strCache>
            </c:strRef>
          </c:cat>
          <c:val>
            <c:numRef>
              <c:f>'Bar Chart '!$E$5:$E$9</c:f>
              <c:numCache>
                <c:formatCode>0.00%</c:formatCode>
                <c:ptCount val="4"/>
                <c:pt idx="0">
                  <c:v>0.42857142857142855</c:v>
                </c:pt>
                <c:pt idx="1">
                  <c:v>0.26315789473684209</c:v>
                </c:pt>
                <c:pt idx="2">
                  <c:v>0.33333333333333331</c:v>
                </c:pt>
                <c:pt idx="3">
                  <c:v>0.11764705882352941</c:v>
                </c:pt>
              </c:numCache>
            </c:numRef>
          </c:val>
          <c:extLst>
            <c:ext xmlns:c16="http://schemas.microsoft.com/office/drawing/2014/chart" uri="{C3380CC4-5D6E-409C-BE32-E72D297353CC}">
              <c16:uniqueId val="{00000002-3397-4340-895F-C48E974933FA}"/>
            </c:ext>
          </c:extLst>
        </c:ser>
        <c:ser>
          <c:idx val="2"/>
          <c:order val="2"/>
          <c:tx>
            <c:strRef>
              <c:f>'Bar Chart '!$D$3:$D$4</c:f>
              <c:strCache>
                <c:ptCount val="1"/>
                <c:pt idx="0">
                  <c:v>High Performer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'Bar Chart '!$A$5:$A$9</c:f>
              <c:strCache>
                <c:ptCount val="4"/>
                <c:pt idx="0">
                  <c:v>East</c:v>
                </c:pt>
                <c:pt idx="1">
                  <c:v>North</c:v>
                </c:pt>
                <c:pt idx="2">
                  <c:v>South</c:v>
                </c:pt>
                <c:pt idx="3">
                  <c:v>West</c:v>
                </c:pt>
              </c:strCache>
            </c:strRef>
          </c:cat>
          <c:val>
            <c:numRef>
              <c:f>'Bar Chart '!$D$5:$D$9</c:f>
              <c:numCache>
                <c:formatCode>0.00%</c:formatCode>
                <c:ptCount val="4"/>
                <c:pt idx="0">
                  <c:v>0.2857142857142857</c:v>
                </c:pt>
                <c:pt idx="1">
                  <c:v>0.21052631578947367</c:v>
                </c:pt>
                <c:pt idx="2">
                  <c:v>0.1111111111111111</c:v>
                </c:pt>
                <c:pt idx="3">
                  <c:v>0.11764705882352941</c:v>
                </c:pt>
              </c:numCache>
            </c:numRef>
          </c:val>
          <c:extLst>
            <c:ext xmlns:c16="http://schemas.microsoft.com/office/drawing/2014/chart" uri="{C3380CC4-5D6E-409C-BE32-E72D297353CC}">
              <c16:uniqueId val="{00000003-3397-4340-895F-C48E974933FA}"/>
            </c:ext>
          </c:extLst>
        </c:ser>
        <c:dLbls>
          <c:showLegendKey val="0"/>
          <c:showVal val="1"/>
          <c:showCatName val="0"/>
          <c:showSerName val="0"/>
          <c:showPercent val="0"/>
          <c:showBubbleSize val="0"/>
        </c:dLbls>
        <c:gapWidth val="100"/>
        <c:overlap val="-24"/>
        <c:axId val="1971202080"/>
        <c:axId val="1971206880"/>
      </c:barChart>
      <c:catAx>
        <c:axId val="19712020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1206880"/>
        <c:crosses val="autoZero"/>
        <c:auto val="1"/>
        <c:lblAlgn val="ctr"/>
        <c:lblOffset val="100"/>
        <c:noMultiLvlLbl val="0"/>
      </c:catAx>
      <c:valAx>
        <c:axId val="1971206880"/>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12020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[Project-3(Bare International Analysis).xlsx]Bar Chart !PivotTable3</c:name>
    <c:fmtId val="20"/>
  </c:pivotSource>
  <c:chart>
    <c:autoTitleDeleted val="1"/>
    <c:pivotFmts>
      <c:pivotFmt>
        <c:idx val="0"/>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6"/>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7"/>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8"/>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9"/>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11"/>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12"/>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13"/>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14"/>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16"/>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17"/>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18"/>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19"/>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21"/>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22"/>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23"/>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24"/>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26"/>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27"/>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28"/>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29"/>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31"/>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32"/>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33"/>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34"/>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36"/>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37"/>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38"/>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39"/>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41"/>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42"/>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
        <c:idx val="43"/>
        <c:spPr>
          <a:solidFill>
            <a:schemeClr val="accent1"/>
          </a:solidFill>
          <a:ln w="19050">
            <a:solidFill>
              <a:schemeClr val="lt1"/>
            </a:solidFill>
          </a:ln>
          <a:effectLst/>
          <a:scene3d>
            <a:camera prst="orthographicFront">
              <a:rot lat="0" lon="0" rev="0"/>
            </a:camera>
            <a:lightRig rig="threePt" dir="t">
              <a:rot lat="0" lon="0" rev="19800000"/>
            </a:lightRig>
          </a:scene3d>
          <a:sp3d prstMaterial="flat">
            <a:bevelT w="25400" h="31750"/>
          </a:sp3d>
        </c:spPr>
      </c:pivotFmt>
    </c:pivotFmts>
    <c:plotArea>
      <c:layout/>
      <c:pieChart>
        <c:varyColors val="1"/>
        <c:ser>
          <c:idx val="0"/>
          <c:order val="0"/>
          <c:tx>
            <c:strRef>
              <c:f>'Bar Chart '!$B$3:$B$4</c:f>
              <c:strCache>
                <c:ptCount val="1"/>
                <c:pt idx="0">
                  <c:v>Average Performer</c:v>
                </c:pt>
              </c:strCache>
            </c:strRef>
          </c:tx>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6BFA-4C39-86B2-549D63D23DDC}"/>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6BFA-4C39-86B2-549D63D23DDC}"/>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6BFA-4C39-86B2-549D63D23DDC}"/>
              </c:ext>
            </c:extLst>
          </c:dPt>
          <c:dPt>
            <c:idx val="3"/>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6BFA-4C39-86B2-549D63D23DD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'Bar Chart '!$A$5:$A$9</c:f>
              <c:strCache>
                <c:ptCount val="4"/>
                <c:pt idx="0">
                  <c:v>East</c:v>
                </c:pt>
                <c:pt idx="1">
                  <c:v>North</c:v>
                </c:pt>
                <c:pt idx="2">
                  <c:v>South</c:v>
                </c:pt>
                <c:pt idx="3">
                  <c:v>West</c:v>
                </c:pt>
              </c:strCache>
            </c:strRef>
          </c:cat>
          <c:val>
            <c:numRef>
              <c:f>'Bar Chart '!$B$5:$B$9</c:f>
              <c:numCache>
                <c:formatCode>0.00%</c:formatCode>
                <c:ptCount val="4"/>
                <c:pt idx="0">
                  <c:v>0.14285714285714285</c:v>
                </c:pt>
                <c:pt idx="1">
                  <c:v>0.47368421052631576</c:v>
                </c:pt>
                <c:pt idx="2">
                  <c:v>0.3888888888888889</c:v>
                </c:pt>
                <c:pt idx="3">
                  <c:v>0.58823529411764708</c:v>
                </c:pt>
              </c:numCache>
            </c:numRef>
          </c:val>
          <c:extLst>
            <c:ext xmlns:c16="http://schemas.microsoft.com/office/drawing/2014/chart" uri="{C3380CC4-5D6E-409C-BE32-E72D297353CC}">
              <c16:uniqueId val="{00000008-6BFA-4C39-86B2-549D63D23DDC}"/>
            </c:ext>
          </c:extLst>
        </c:ser>
        <c:ser>
          <c:idx val="1"/>
          <c:order val="1"/>
          <c:tx>
            <c:strRef>
              <c:f>'Bar Chart '!$C$3:$C$4</c:f>
              <c:strCache>
                <c:ptCount val="1"/>
                <c:pt idx="0">
                  <c:v>Bottom Performer</c:v>
                </c:pt>
              </c:strCache>
            </c:strRef>
          </c:tx>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A-6BFA-4C39-86B2-549D63D23DDC}"/>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C-6BFA-4C39-86B2-549D63D23DDC}"/>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E-6BFA-4C39-86B2-549D63D23DDC}"/>
              </c:ext>
            </c:extLst>
          </c:dPt>
          <c:dPt>
            <c:idx val="3"/>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0-6BFA-4C39-86B2-549D63D23DD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'Bar Chart '!$A$5:$A$9</c:f>
              <c:strCache>
                <c:ptCount val="4"/>
                <c:pt idx="0">
                  <c:v>East</c:v>
                </c:pt>
                <c:pt idx="1">
                  <c:v>North</c:v>
                </c:pt>
                <c:pt idx="2">
                  <c:v>South</c:v>
                </c:pt>
                <c:pt idx="3">
                  <c:v>West</c:v>
                </c:pt>
              </c:strCache>
            </c:strRef>
          </c:cat>
          <c:val>
            <c:numRef>
              <c:f>'Bar Chart '!$C$5:$C$9</c:f>
              <c:numCache>
                <c:formatCode>0.00%</c:formatCode>
                <c:ptCount val="4"/>
                <c:pt idx="0">
                  <c:v>0.14285714285714285</c:v>
                </c:pt>
                <c:pt idx="1">
                  <c:v>5.2631578947368418E-2</c:v>
                </c:pt>
                <c:pt idx="2">
                  <c:v>0.16666666666666666</c:v>
                </c:pt>
                <c:pt idx="3">
                  <c:v>0.17647058823529413</c:v>
                </c:pt>
              </c:numCache>
            </c:numRef>
          </c:val>
          <c:extLst>
            <c:ext xmlns:c16="http://schemas.microsoft.com/office/drawing/2014/chart" uri="{C3380CC4-5D6E-409C-BE32-E72D297353CC}">
              <c16:uniqueId val="{00000011-6BFA-4C39-86B2-549D63D23DDC}"/>
            </c:ext>
          </c:extLst>
        </c:ser>
        <c:ser>
          <c:idx val="2"/>
          <c:order val="2"/>
          <c:tx>
            <c:strRef>
              <c:f>'Bar Chart '!$D$3:$D$4</c:f>
              <c:strCache>
                <c:ptCount val="1"/>
                <c:pt idx="0">
                  <c:v>High Performer</c:v>
                </c:pt>
              </c:strCache>
            </c:strRef>
          </c:tx>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3-6BFA-4C39-86B2-549D63D23DDC}"/>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5-6BFA-4C39-86B2-549D63D23DDC}"/>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7-6BFA-4C39-86B2-549D63D23DDC}"/>
              </c:ext>
            </c:extLst>
          </c:dPt>
          <c:dPt>
            <c:idx val="3"/>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9-6BFA-4C39-86B2-549D63D23DD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'Bar Chart '!$A$5:$A$9</c:f>
              <c:strCache>
                <c:ptCount val="4"/>
                <c:pt idx="0">
                  <c:v>East</c:v>
                </c:pt>
                <c:pt idx="1">
                  <c:v>North</c:v>
                </c:pt>
                <c:pt idx="2">
                  <c:v>South</c:v>
                </c:pt>
                <c:pt idx="3">
                  <c:v>West</c:v>
                </c:pt>
              </c:strCache>
            </c:strRef>
          </c:cat>
          <c:val>
            <c:numRef>
              <c:f>'Bar Chart '!$D$5:$D$9</c:f>
              <c:numCache>
                <c:formatCode>0.00%</c:formatCode>
                <c:ptCount val="4"/>
                <c:pt idx="0">
                  <c:v>0.2857142857142857</c:v>
                </c:pt>
                <c:pt idx="1">
                  <c:v>0.21052631578947367</c:v>
                </c:pt>
                <c:pt idx="2">
                  <c:v>0.1111111111111111</c:v>
                </c:pt>
                <c:pt idx="3">
                  <c:v>0.11764705882352941</c:v>
                </c:pt>
              </c:numCache>
            </c:numRef>
          </c:val>
          <c:extLst>
            <c:ext xmlns:c16="http://schemas.microsoft.com/office/drawing/2014/chart" uri="{C3380CC4-5D6E-409C-BE32-E72D297353CC}">
              <c16:uniqueId val="{0000001A-6BFA-4C39-86B2-549D63D23DDC}"/>
            </c:ext>
          </c:extLst>
        </c:ser>
        <c:ser>
          <c:idx val="3"/>
          <c:order val="3"/>
          <c:tx>
            <c:strRef>
              <c:f>'Bar Chart '!$E$3:$E$4</c:f>
              <c:strCache>
                <c:ptCount val="1"/>
                <c:pt idx="0">
                  <c:v>Low Performer</c:v>
                </c:pt>
              </c:strCache>
            </c:strRef>
          </c:tx>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C-6BFA-4C39-86B2-549D63D23DDC}"/>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E-6BFA-4C39-86B2-549D63D23DDC}"/>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0-6BFA-4C39-86B2-549D63D23DDC}"/>
              </c:ext>
            </c:extLst>
          </c:dPt>
          <c:dPt>
            <c:idx val="3"/>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2-6BFA-4C39-86B2-549D63D23DD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'Bar Chart '!$A$5:$A$9</c:f>
              <c:strCache>
                <c:ptCount val="4"/>
                <c:pt idx="0">
                  <c:v>East</c:v>
                </c:pt>
                <c:pt idx="1">
                  <c:v>North</c:v>
                </c:pt>
                <c:pt idx="2">
                  <c:v>South</c:v>
                </c:pt>
                <c:pt idx="3">
                  <c:v>West</c:v>
                </c:pt>
              </c:strCache>
            </c:strRef>
          </c:cat>
          <c:val>
            <c:numRef>
              <c:f>'Bar Chart '!$E$5:$E$9</c:f>
              <c:numCache>
                <c:formatCode>0.00%</c:formatCode>
                <c:ptCount val="4"/>
                <c:pt idx="0">
                  <c:v>0.42857142857142855</c:v>
                </c:pt>
                <c:pt idx="1">
                  <c:v>0.26315789473684209</c:v>
                </c:pt>
                <c:pt idx="2">
                  <c:v>0.33333333333333331</c:v>
                </c:pt>
                <c:pt idx="3">
                  <c:v>0.11764705882352941</c:v>
                </c:pt>
              </c:numCache>
            </c:numRef>
          </c:val>
          <c:extLst>
            <c:ext xmlns:c16="http://schemas.microsoft.com/office/drawing/2014/chart" uri="{C3380CC4-5D6E-409C-BE32-E72D297353CC}">
              <c16:uniqueId val="{00000023-6BFA-4C39-86B2-549D63D23DDC}"/>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Data!$C$1</c:f>
              <c:strCache>
                <c:ptCount val="1"/>
                <c:pt idx="0">
                  <c:v>Evaluation_Score</c:v>
                </c:pt>
              </c:strCache>
            </c:strRef>
          </c:tx>
          <c:spPr>
            <a:ln w="28575" cap="rnd">
              <a:solidFill>
                <a:schemeClr val="accent1"/>
              </a:solidFill>
              <a:round/>
            </a:ln>
            <a:effectLst/>
          </c:spPr>
          <c:marker>
            <c:symbol val="none"/>
          </c:marker>
          <c:trendline>
            <c:spPr>
              <a:ln w="15875" cap="rnd" cmpd="sng">
                <a:solidFill>
                  <a:schemeClr val="tx1">
                    <a:lumMod val="75000"/>
                    <a:lumOff val="25000"/>
                  </a:schemeClr>
                </a:solidFill>
                <a:prstDash val="dash"/>
              </a:ln>
              <a:effectLst/>
            </c:spPr>
            <c:trendlineType val="linear"/>
            <c:dispRSqr val="0"/>
            <c:dispEq val="0"/>
          </c:trendline>
          <c:cat>
            <c:strRef>
              <c:f>Data!$B$2:$B$63</c:f>
              <c:strCache>
                <c:ptCount val="61"/>
                <c:pt idx="0">
                  <c:v>2022-10-08</c:v>
                </c:pt>
                <c:pt idx="1">
                  <c:v>2022-10-30</c:v>
                </c:pt>
                <c:pt idx="2">
                  <c:v>2022-10-11</c:v>
                </c:pt>
                <c:pt idx="3">
                  <c:v>2022-10-18</c:v>
                </c:pt>
                <c:pt idx="4">
                  <c:v>2022-10-30</c:v>
                </c:pt>
                <c:pt idx="5">
                  <c:v>2022-10-06</c:v>
                </c:pt>
                <c:pt idx="6">
                  <c:v>2022-10-18</c:v>
                </c:pt>
                <c:pt idx="7">
                  <c:v>2022-10-15</c:v>
                </c:pt>
                <c:pt idx="8">
                  <c:v>2022-10-19</c:v>
                </c:pt>
                <c:pt idx="9">
                  <c:v>2022-10-23</c:v>
                </c:pt>
                <c:pt idx="10">
                  <c:v>2022-10-01</c:v>
                </c:pt>
                <c:pt idx="11">
                  <c:v>2022-10-08</c:v>
                </c:pt>
                <c:pt idx="12">
                  <c:v>2022-10-08</c:v>
                </c:pt>
                <c:pt idx="13">
                  <c:v>2022-10-08</c:v>
                </c:pt>
                <c:pt idx="14">
                  <c:v>2022-10-15</c:v>
                </c:pt>
                <c:pt idx="15">
                  <c:v>2022-10-28</c:v>
                </c:pt>
                <c:pt idx="16">
                  <c:v>2022-10-13</c:v>
                </c:pt>
                <c:pt idx="17">
                  <c:v>2022-10-10</c:v>
                </c:pt>
                <c:pt idx="18">
                  <c:v>2022-10-13</c:v>
                </c:pt>
                <c:pt idx="19">
                  <c:v>2022-10-29</c:v>
                </c:pt>
                <c:pt idx="20">
                  <c:v>2022-10-08</c:v>
                </c:pt>
                <c:pt idx="21">
                  <c:v>2022-10-16</c:v>
                </c:pt>
                <c:pt idx="22">
                  <c:v>2022-10-16</c:v>
                </c:pt>
                <c:pt idx="23">
                  <c:v>2022-10-22</c:v>
                </c:pt>
                <c:pt idx="24">
                  <c:v>2022-10-11</c:v>
                </c:pt>
                <c:pt idx="25">
                  <c:v>2022-10-08</c:v>
                </c:pt>
                <c:pt idx="26">
                  <c:v>2022-10-21</c:v>
                </c:pt>
                <c:pt idx="27">
                  <c:v>2022-10-14</c:v>
                </c:pt>
                <c:pt idx="28">
                  <c:v>2022-10-18</c:v>
                </c:pt>
                <c:pt idx="29">
                  <c:v>2022-10-08</c:v>
                </c:pt>
                <c:pt idx="30">
                  <c:v>2022-10-12</c:v>
                </c:pt>
                <c:pt idx="31">
                  <c:v>2022-10-06</c:v>
                </c:pt>
                <c:pt idx="32">
                  <c:v>2022-10-30</c:v>
                </c:pt>
                <c:pt idx="33">
                  <c:v>2022-10-06</c:v>
                </c:pt>
                <c:pt idx="34">
                  <c:v>2022-10-11</c:v>
                </c:pt>
                <c:pt idx="35">
                  <c:v>2022-10-15</c:v>
                </c:pt>
                <c:pt idx="36">
                  <c:v>2022-10-07</c:v>
                </c:pt>
                <c:pt idx="37">
                  <c:v>2022-10-08</c:v>
                </c:pt>
                <c:pt idx="38">
                  <c:v>2022-10-10</c:v>
                </c:pt>
                <c:pt idx="39">
                  <c:v>2022-10-20</c:v>
                </c:pt>
                <c:pt idx="40">
                  <c:v>2022-10-07</c:v>
                </c:pt>
                <c:pt idx="41">
                  <c:v>2022-10-06</c:v>
                </c:pt>
                <c:pt idx="42">
                  <c:v>2022-10-08</c:v>
                </c:pt>
                <c:pt idx="43">
                  <c:v>2022-10-15</c:v>
                </c:pt>
                <c:pt idx="44">
                  <c:v>2022-10-18</c:v>
                </c:pt>
                <c:pt idx="45">
                  <c:v>2022-10-08</c:v>
                </c:pt>
                <c:pt idx="46">
                  <c:v>2022-10-12</c:v>
                </c:pt>
                <c:pt idx="47">
                  <c:v>2022-10-17</c:v>
                </c:pt>
                <c:pt idx="48">
                  <c:v>2022-10-10</c:v>
                </c:pt>
                <c:pt idx="49">
                  <c:v>2022-10-28</c:v>
                </c:pt>
                <c:pt idx="50">
                  <c:v>2022-10-11</c:v>
                </c:pt>
                <c:pt idx="51">
                  <c:v>2022-10-12</c:v>
                </c:pt>
                <c:pt idx="52">
                  <c:v>2022-10-08</c:v>
                </c:pt>
                <c:pt idx="53">
                  <c:v>2022-10-18</c:v>
                </c:pt>
                <c:pt idx="54">
                  <c:v>2022-10-07</c:v>
                </c:pt>
                <c:pt idx="55">
                  <c:v>2022-10-11</c:v>
                </c:pt>
                <c:pt idx="56">
                  <c:v>2022-10-18</c:v>
                </c:pt>
                <c:pt idx="57">
                  <c:v>2022-10-20</c:v>
                </c:pt>
                <c:pt idx="58">
                  <c:v>2022-10-27</c:v>
                </c:pt>
                <c:pt idx="59">
                  <c:v>2022-10-20</c:v>
                </c:pt>
                <c:pt idx="60">
                  <c:v>2022-10-08</c:v>
                </c:pt>
              </c:strCache>
            </c:strRef>
          </c:cat>
          <c:val>
            <c:numRef>
              <c:f>Data!$C$2:$C$63</c:f>
              <c:numCache>
                <c:formatCode>General</c:formatCode>
                <c:ptCount val="62"/>
                <c:pt idx="0">
                  <c:v>33</c:v>
                </c:pt>
                <c:pt idx="1">
                  <c:v>33</c:v>
                </c:pt>
                <c:pt idx="2">
                  <c:v>34</c:v>
                </c:pt>
                <c:pt idx="3">
                  <c:v>34</c:v>
                </c:pt>
                <c:pt idx="4">
                  <c:v>35</c:v>
                </c:pt>
                <c:pt idx="5">
                  <c:v>36</c:v>
                </c:pt>
                <c:pt idx="6">
                  <c:v>39</c:v>
                </c:pt>
                <c:pt idx="7">
                  <c:v>41</c:v>
                </c:pt>
                <c:pt idx="8">
                  <c:v>52</c:v>
                </c:pt>
                <c:pt idx="9">
                  <c:v>53</c:v>
                </c:pt>
                <c:pt idx="10">
                  <c:v>58</c:v>
                </c:pt>
                <c:pt idx="11">
                  <c:v>59</c:v>
                </c:pt>
                <c:pt idx="12">
                  <c:v>60</c:v>
                </c:pt>
                <c:pt idx="13">
                  <c:v>61</c:v>
                </c:pt>
                <c:pt idx="14">
                  <c:v>61</c:v>
                </c:pt>
                <c:pt idx="15">
                  <c:v>61</c:v>
                </c:pt>
                <c:pt idx="16">
                  <c:v>62</c:v>
                </c:pt>
                <c:pt idx="17">
                  <c:v>64</c:v>
                </c:pt>
                <c:pt idx="18">
                  <c:v>65</c:v>
                </c:pt>
                <c:pt idx="19">
                  <c:v>65</c:v>
                </c:pt>
                <c:pt idx="20">
                  <c:v>67</c:v>
                </c:pt>
                <c:pt idx="21">
                  <c:v>69</c:v>
                </c:pt>
                <c:pt idx="22">
                  <c:v>69</c:v>
                </c:pt>
                <c:pt idx="23">
                  <c:v>69</c:v>
                </c:pt>
                <c:pt idx="24">
                  <c:v>70</c:v>
                </c:pt>
                <c:pt idx="25">
                  <c:v>71</c:v>
                </c:pt>
                <c:pt idx="26">
                  <c:v>71</c:v>
                </c:pt>
                <c:pt idx="27">
                  <c:v>72</c:v>
                </c:pt>
                <c:pt idx="28">
                  <c:v>73</c:v>
                </c:pt>
                <c:pt idx="29">
                  <c:v>74</c:v>
                </c:pt>
                <c:pt idx="30">
                  <c:v>74</c:v>
                </c:pt>
                <c:pt idx="31">
                  <c:v>76</c:v>
                </c:pt>
                <c:pt idx="32">
                  <c:v>77</c:v>
                </c:pt>
                <c:pt idx="33">
                  <c:v>78</c:v>
                </c:pt>
                <c:pt idx="34">
                  <c:v>78</c:v>
                </c:pt>
                <c:pt idx="35">
                  <c:v>78</c:v>
                </c:pt>
                <c:pt idx="36">
                  <c:v>80</c:v>
                </c:pt>
                <c:pt idx="37">
                  <c:v>81</c:v>
                </c:pt>
                <c:pt idx="38">
                  <c:v>82</c:v>
                </c:pt>
                <c:pt idx="39">
                  <c:v>82</c:v>
                </c:pt>
                <c:pt idx="40">
                  <c:v>83</c:v>
                </c:pt>
                <c:pt idx="41">
                  <c:v>84</c:v>
                </c:pt>
                <c:pt idx="42">
                  <c:v>84</c:v>
                </c:pt>
                <c:pt idx="43">
                  <c:v>84</c:v>
                </c:pt>
                <c:pt idx="44">
                  <c:v>84</c:v>
                </c:pt>
                <c:pt idx="45">
                  <c:v>86</c:v>
                </c:pt>
                <c:pt idx="46">
                  <c:v>86</c:v>
                </c:pt>
                <c:pt idx="47">
                  <c:v>86</c:v>
                </c:pt>
                <c:pt idx="48">
                  <c:v>88</c:v>
                </c:pt>
                <c:pt idx="49">
                  <c:v>88</c:v>
                </c:pt>
                <c:pt idx="50">
                  <c:v>89</c:v>
                </c:pt>
                <c:pt idx="51">
                  <c:v>90</c:v>
                </c:pt>
                <c:pt idx="52">
                  <c:v>92</c:v>
                </c:pt>
                <c:pt idx="53">
                  <c:v>92</c:v>
                </c:pt>
                <c:pt idx="54">
                  <c:v>94</c:v>
                </c:pt>
                <c:pt idx="55">
                  <c:v>94</c:v>
                </c:pt>
                <c:pt idx="56">
                  <c:v>94</c:v>
                </c:pt>
                <c:pt idx="57">
                  <c:v>94</c:v>
                </c:pt>
                <c:pt idx="58">
                  <c:v>94</c:v>
                </c:pt>
                <c:pt idx="59">
                  <c:v>96</c:v>
                </c:pt>
                <c:pt idx="60">
                  <c:v>100</c:v>
                </c:pt>
              </c:numCache>
            </c:numRef>
          </c:val>
          <c:smooth val="0"/>
          <c:extLst>
            <c:ext xmlns:c16="http://schemas.microsoft.com/office/drawing/2014/chart" uri="{C3380CC4-5D6E-409C-BE32-E72D297353CC}">
              <c16:uniqueId val="{00000000-C075-4EC8-920E-6618FD203DF0}"/>
            </c:ext>
          </c:extLst>
        </c:ser>
        <c:dLbls>
          <c:showLegendKey val="0"/>
          <c:showVal val="0"/>
          <c:showCatName val="0"/>
          <c:showSerName val="0"/>
          <c:showPercent val="0"/>
          <c:showBubbleSize val="0"/>
        </c:dLbls>
        <c:smooth val="0"/>
        <c:axId val="249019968"/>
        <c:axId val="249037248"/>
      </c:lineChart>
      <c:catAx>
        <c:axId val="249019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9037248"/>
        <c:crosses val="autoZero"/>
        <c:auto val="1"/>
        <c:lblAlgn val="ctr"/>
        <c:lblOffset val="100"/>
        <c:noMultiLvlLbl val="0"/>
      </c:catAx>
      <c:valAx>
        <c:axId val="249037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9019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[Project-3(Bare International Analysis).xlsx]Stacked Bar Chart!PivotTable5</c:name>
    <c:fmtId val="6"/>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'Stacked Bar Chart'!$B$3:$B$4</c:f>
              <c:strCache>
                <c:ptCount val="1"/>
                <c:pt idx="0">
                  <c:v>High Performer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'Stacked Bar Chart'!$A$5:$A$9</c:f>
              <c:strCache>
                <c:ptCount val="4"/>
                <c:pt idx="0">
                  <c:v>East</c:v>
                </c:pt>
                <c:pt idx="1">
                  <c:v>North</c:v>
                </c:pt>
                <c:pt idx="2">
                  <c:v>South</c:v>
                </c:pt>
                <c:pt idx="3">
                  <c:v>West</c:v>
                </c:pt>
              </c:strCache>
            </c:strRef>
          </c:cat>
          <c:val>
            <c:numRef>
              <c:f>'Stacked Bar Chart'!$B$5:$B$9</c:f>
              <c:numCache>
                <c:formatCode>General</c:formatCode>
                <c:ptCount val="4"/>
                <c:pt idx="0">
                  <c:v>190</c:v>
                </c:pt>
                <c:pt idx="1">
                  <c:v>382</c:v>
                </c:pt>
                <c:pt idx="2">
                  <c:v>184</c:v>
                </c:pt>
                <c:pt idx="3">
                  <c:v>184</c:v>
                </c:pt>
              </c:numCache>
            </c:numRef>
          </c:val>
          <c:extLst>
            <c:ext xmlns:c16="http://schemas.microsoft.com/office/drawing/2014/chart" uri="{C3380CC4-5D6E-409C-BE32-E72D297353CC}">
              <c16:uniqueId val="{00000000-08F7-47DA-9DD3-2ACED41E97FC}"/>
            </c:ext>
          </c:extLst>
        </c:ser>
        <c:ser>
          <c:idx val="1"/>
          <c:order val="1"/>
          <c:tx>
            <c:strRef>
              <c:f>'Stacked Bar Chart'!$C$3:$C$4</c:f>
              <c:strCache>
                <c:ptCount val="1"/>
                <c:pt idx="0">
                  <c:v>Low Performer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'Stacked Bar Chart'!$A$5:$A$9</c:f>
              <c:strCache>
                <c:ptCount val="4"/>
                <c:pt idx="0">
                  <c:v>East</c:v>
                </c:pt>
                <c:pt idx="1">
                  <c:v>North</c:v>
                </c:pt>
                <c:pt idx="2">
                  <c:v>South</c:v>
                </c:pt>
                <c:pt idx="3">
                  <c:v>West</c:v>
                </c:pt>
              </c:strCache>
            </c:strRef>
          </c:cat>
          <c:val>
            <c:numRef>
              <c:f>'Stacked Bar Chart'!$C$5:$C$9</c:f>
              <c:numCache>
                <c:formatCode>General</c:formatCode>
                <c:ptCount val="4"/>
                <c:pt idx="0">
                  <c:v>187</c:v>
                </c:pt>
                <c:pt idx="1">
                  <c:v>323</c:v>
                </c:pt>
                <c:pt idx="2">
                  <c:v>359</c:v>
                </c:pt>
                <c:pt idx="3">
                  <c:v>126</c:v>
                </c:pt>
              </c:numCache>
            </c:numRef>
          </c:val>
          <c:extLst>
            <c:ext xmlns:c16="http://schemas.microsoft.com/office/drawing/2014/chart" uri="{C3380CC4-5D6E-409C-BE32-E72D297353CC}">
              <c16:uniqueId val="{00000001-08F7-47DA-9DD3-2ACED41E97FC}"/>
            </c:ext>
          </c:extLst>
        </c:ser>
        <c:dLbls>
          <c:dLblPos val="ctr"/>
          <c:showLegendKey val="0"/>
          <c:showVal val="1"/>
          <c:showCatName val="0"/>
          <c:showSerName val="0"/>
          <c:showPercent val="0"/>
          <c:showBubbleSize val="0"/>
        </c:dLbls>
        <c:gapWidth val="150"/>
        <c:overlap val="100"/>
        <c:axId val="249132768"/>
        <c:axId val="249130848"/>
      </c:barChart>
      <c:catAx>
        <c:axId val="24913276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49130848"/>
        <c:crosses val="autoZero"/>
        <c:auto val="1"/>
        <c:lblAlgn val="ctr"/>
        <c:lblOffset val="100"/>
        <c:noMultiLvlLbl val="0"/>
      </c:catAx>
      <c:valAx>
        <c:axId val="24913084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491327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1CB9B1-2F0E-440B-A7DA-654B06DF7041}" type="datetimeFigureOut">
              <a:rPr lang="en-IN" smtClean="0"/>
              <a:t>16-07-2025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92A03-B169-4037-88AB-F2E0CA5359D9}" type="slidenum">
              <a:rPr lang="en-IN" smtClean="0"/>
              <a:t>‹#›</a:t>
            </a:fld>
            <a:endParaRPr lang="en-IN"/>
          </a:p>
        </p:txBody>
      </p:sp>
    </p:spTree>
    <p:extLst>
      <p:ext uri="{BB962C8B-B14F-4D97-AF65-F5344CB8AC3E}">
        <p14:creationId xmlns:p14="http://schemas.microsoft.com/office/powerpoint/2010/main" val="994649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592A03-B169-4037-88AB-F2E0CA5359D9}" type="slidenum">
              <a:rPr lang="en-IN" smtClean="0"/>
              <a:t>7</a:t>
            </a:fld>
            <a:endParaRPr lang="en-IN"/>
          </a:p>
        </p:txBody>
      </p:sp>
    </p:spTree>
    <p:extLst>
      <p:ext uri="{BB962C8B-B14F-4D97-AF65-F5344CB8AC3E}">
        <p14:creationId xmlns:p14="http://schemas.microsoft.com/office/powerpoint/2010/main" val="1267926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7/16/2025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7/16/2025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7/16/2025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7/16/2025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7/16/2025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7/16/2025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7/16/2025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7/16/2025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7/16/2025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7/16/2025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09333" y="1475234"/>
            <a:ext cx="3734675" cy="2445012"/>
          </a:xfrm>
        </p:spPr>
        <p:txBody>
          <a:bodyPr anchor="b">
            <a:normAutofit/>
          </a:bodyPr>
          <a:lstStyle/>
          <a:p>
            <a:r>
              <a:rPr lang="en-IN" sz="4400" dirty="0">
                <a:solidFill>
                  <a:schemeClr val="tx1">
                    <a:lumMod val="75000"/>
                  </a:schemeClr>
                </a:solidFill>
              </a:rPr>
              <a:t>Bare International Analysis</a:t>
            </a:r>
            <a:endParaRPr lang="en-US" sz="4400" dirty="0">
              <a:solidFill>
                <a:schemeClr val="tx1">
                  <a:lumMod val="75000"/>
                </a:schemeClr>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Sachin </a:t>
            </a:r>
            <a:r>
              <a:rPr lang="en-US" sz="1600" dirty="0" err="1"/>
              <a:t>gunjal</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CFB2-FAF1-1F38-C491-32E051C451D4}"/>
              </a:ext>
            </a:extLst>
          </p:cNvPr>
          <p:cNvSpPr>
            <a:spLocks noGrp="1"/>
          </p:cNvSpPr>
          <p:nvPr>
            <p:ph type="title"/>
          </p:nvPr>
        </p:nvSpPr>
        <p:spPr>
          <a:xfrm>
            <a:off x="1097280" y="494743"/>
            <a:ext cx="10058400" cy="988330"/>
          </a:xfrm>
        </p:spPr>
        <p:txBody>
          <a:bodyPr>
            <a:noAutofit/>
          </a:bodyPr>
          <a:lstStyle/>
          <a:p>
            <a:r>
              <a:rPr lang="en-US" sz="2800" dirty="0">
                <a:latin typeface="Times New Roman" panose="02020603050405020304" pitchFamily="18" charset="0"/>
                <a:cs typeface="Times New Roman" panose="02020603050405020304" pitchFamily="18" charset="0"/>
              </a:rPr>
              <a:t>Performance Breakdown by Criteria: </a:t>
            </a:r>
            <a:br>
              <a:rPr lang="en-US" sz="2800" dirty="0">
                <a:latin typeface="Times New Roman" panose="02020603050405020304" pitchFamily="18" charset="0"/>
                <a:cs typeface="Times New Roman" panose="02020603050405020304" pitchFamily="18" charset="0"/>
              </a:rPr>
            </a:br>
            <a:r>
              <a:rPr lang="en-US" sz="3200" b="1" dirty="0">
                <a:solidFill>
                  <a:srgbClr val="002060"/>
                </a:solidFill>
                <a:latin typeface="Times New Roman" panose="02020603050405020304" pitchFamily="18" charset="0"/>
                <a:cs typeface="Times New Roman" panose="02020603050405020304" pitchFamily="18" charset="0"/>
              </a:rPr>
              <a:t>Heatmap</a:t>
            </a:r>
            <a:r>
              <a:rPr lang="en-US" sz="2800" dirty="0">
                <a:latin typeface="Times New Roman" panose="02020603050405020304" pitchFamily="18" charset="0"/>
                <a:cs typeface="Times New Roman" panose="02020603050405020304" pitchFamily="18" charset="0"/>
              </a:rPr>
              <a:t> showing average scores for various evaluation criteria.</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0CCCA61-E086-6D1C-F5CD-80C574C5153E}"/>
              </a:ext>
            </a:extLst>
          </p:cNvPr>
          <p:cNvPicPr>
            <a:picLocks noGrp="1" noChangeAspect="1"/>
          </p:cNvPicPr>
          <p:nvPr>
            <p:ph idx="1"/>
          </p:nvPr>
        </p:nvPicPr>
        <p:blipFill>
          <a:blip r:embed="rId2"/>
          <a:stretch>
            <a:fillRect/>
          </a:stretch>
        </p:blipFill>
        <p:spPr>
          <a:xfrm>
            <a:off x="1177047" y="2373548"/>
            <a:ext cx="10058400" cy="3268494"/>
          </a:xfrm>
        </p:spPr>
      </p:pic>
    </p:spTree>
    <p:extLst>
      <p:ext uri="{BB962C8B-B14F-4D97-AF65-F5344CB8AC3E}">
        <p14:creationId xmlns:p14="http://schemas.microsoft.com/office/powerpoint/2010/main" val="222190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ADF9-0719-F672-2802-39C758ABE7FC}"/>
              </a:ext>
            </a:extLst>
          </p:cNvPr>
          <p:cNvSpPr>
            <a:spLocks noGrp="1"/>
          </p:cNvSpPr>
          <p:nvPr>
            <p:ph type="title"/>
          </p:nvPr>
        </p:nvSpPr>
        <p:spPr>
          <a:xfrm>
            <a:off x="1097280" y="483358"/>
            <a:ext cx="10058400" cy="1011100"/>
          </a:xfrm>
        </p:spPr>
        <p:txBody>
          <a:bodyPr>
            <a:noAutofit/>
          </a:bodyPr>
          <a:lstStyle/>
          <a:p>
            <a:r>
              <a:rPr lang="en-US" sz="2400" dirty="0">
                <a:latin typeface="Times New Roman" panose="02020603050405020304" pitchFamily="18" charset="0"/>
                <a:cs typeface="Times New Roman" panose="02020603050405020304" pitchFamily="18" charset="0"/>
              </a:rPr>
              <a:t>Comparison of High vs. Low Performers: </a:t>
            </a:r>
            <a:br>
              <a:rPr lang="en-US" sz="2400" dirty="0">
                <a:latin typeface="Times New Roman" panose="02020603050405020304" pitchFamily="18" charset="0"/>
                <a:cs typeface="Times New Roman" panose="02020603050405020304" pitchFamily="18" charset="0"/>
              </a:rPr>
            </a:br>
            <a:r>
              <a:rPr lang="en-US" sz="3200" b="1" dirty="0">
                <a:solidFill>
                  <a:srgbClr val="002060"/>
                </a:solidFill>
                <a:latin typeface="Times New Roman" panose="02020603050405020304" pitchFamily="18" charset="0"/>
                <a:cs typeface="Times New Roman" panose="02020603050405020304" pitchFamily="18" charset="0"/>
              </a:rPr>
              <a:t>Stacked bar chart </a:t>
            </a:r>
            <a:r>
              <a:rPr lang="en-US" sz="2400" dirty="0">
                <a:latin typeface="Times New Roman" panose="02020603050405020304" pitchFamily="18" charset="0"/>
                <a:cs typeface="Times New Roman" panose="02020603050405020304" pitchFamily="18" charset="0"/>
              </a:rPr>
              <a:t>comparing characteristics of High and Low Performers.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ADB92AB-5793-FEE2-4088-830F81F8E442}"/>
              </a:ext>
            </a:extLst>
          </p:cNvPr>
          <p:cNvSpPr txBox="1"/>
          <p:nvPr/>
        </p:nvSpPr>
        <p:spPr>
          <a:xfrm>
            <a:off x="3047189" y="2836011"/>
            <a:ext cx="6094378" cy="923330"/>
          </a:xfrm>
          <a:prstGeom prst="rect">
            <a:avLst/>
          </a:prstGeom>
          <a:noFill/>
        </p:spPr>
        <p:txBody>
          <a:bodyPr wrap="square">
            <a:spAutoFit/>
          </a:bodyPr>
          <a:lstStyle/>
          <a:p>
            <a:r>
              <a:rPr lang="en-US" sz="1800" dirty="0"/>
              <a:t>Comparison of High vs. Low Performers: </a:t>
            </a:r>
            <a:br>
              <a:rPr lang="en-US" sz="1800" dirty="0"/>
            </a:br>
            <a:r>
              <a:rPr lang="en-US" sz="1800" dirty="0"/>
              <a:t>Stacked bar chart comparing characteristics of High and Low Performers.</a:t>
            </a:r>
            <a:endParaRPr lang="en-IN" sz="1800" dirty="0"/>
          </a:p>
        </p:txBody>
      </p:sp>
      <p:graphicFrame>
        <p:nvGraphicFramePr>
          <p:cNvPr id="6" name="Content Placeholder 5">
            <a:extLst>
              <a:ext uri="{FF2B5EF4-FFF2-40B4-BE49-F238E27FC236}">
                <a16:creationId xmlns:a16="http://schemas.microsoft.com/office/drawing/2014/main" id="{C2401642-DA13-173C-A0E1-33EBF5C356BB}"/>
              </a:ext>
            </a:extLst>
          </p:cNvPr>
          <p:cNvGraphicFramePr>
            <a:graphicFrameLocks noGrp="1"/>
          </p:cNvGraphicFramePr>
          <p:nvPr>
            <p:ph idx="1"/>
            <p:extLst>
              <p:ext uri="{D42A27DB-BD31-4B8C-83A1-F6EECF244321}">
                <p14:modId xmlns:p14="http://schemas.microsoft.com/office/powerpoint/2010/main" val="3268856983"/>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1336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4869-A96A-85A8-B3CC-31519CB1B7C5}"/>
              </a:ext>
            </a:extLst>
          </p:cNvPr>
          <p:cNvSpPr>
            <a:spLocks noGrp="1"/>
          </p:cNvSpPr>
          <p:nvPr>
            <p:ph type="title"/>
          </p:nvPr>
        </p:nvSpPr>
        <p:spPr/>
        <p:txBody>
          <a:bodyPr/>
          <a:lstStyle/>
          <a:p>
            <a:pPr algn="ctr"/>
            <a:r>
              <a:rPr lang="en-US" b="1" dirty="0">
                <a:solidFill>
                  <a:srgbClr val="002060"/>
                </a:solidFill>
              </a:rPr>
              <a:t>INSIGHTS</a:t>
            </a:r>
            <a:endParaRPr lang="en-IN" b="1" dirty="0">
              <a:solidFill>
                <a:srgbClr val="002060"/>
              </a:solidFill>
            </a:endParaRPr>
          </a:p>
        </p:txBody>
      </p:sp>
      <p:sp>
        <p:nvSpPr>
          <p:cNvPr id="4" name="Rectangle 1">
            <a:extLst>
              <a:ext uri="{FF2B5EF4-FFF2-40B4-BE49-F238E27FC236}">
                <a16:creationId xmlns:a16="http://schemas.microsoft.com/office/drawing/2014/main" id="{9E9C628E-051B-6E4F-2FA2-2C249AB1A224}"/>
              </a:ext>
            </a:extLst>
          </p:cNvPr>
          <p:cNvSpPr>
            <a:spLocks noGrp="1" noChangeArrowheads="1"/>
          </p:cNvSpPr>
          <p:nvPr>
            <p:ph idx="1"/>
          </p:nvPr>
        </p:nvSpPr>
        <p:spPr bwMode="auto">
          <a:xfrm>
            <a:off x="1272378" y="2305615"/>
            <a:ext cx="939180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Consistently High/Low Zones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Regions that maintain steady performance levels.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Top Performer Concentration</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Zones with a higher share of high achievers.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Performance Trends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Score fluctuations over time, indicating improvement or decline.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Performance Distribution</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Spread of grades to locate problem areas or strengths.</a:t>
            </a:r>
          </a:p>
        </p:txBody>
      </p:sp>
    </p:spTree>
    <p:extLst>
      <p:ext uri="{BB962C8B-B14F-4D97-AF65-F5344CB8AC3E}">
        <p14:creationId xmlns:p14="http://schemas.microsoft.com/office/powerpoint/2010/main" val="257082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algn="ctr"/>
            <a:r>
              <a:rPr lang="en-US" b="1" dirty="0">
                <a:solidFill>
                  <a:srgbClr val="002060"/>
                </a:solidFill>
              </a:rPr>
              <a:t>Conclusion</a:t>
            </a:r>
          </a:p>
        </p:txBody>
      </p:sp>
      <p:sp>
        <p:nvSpPr>
          <p:cNvPr id="5" name="Content Placeholder 4">
            <a:extLst>
              <a:ext uri="{FF2B5EF4-FFF2-40B4-BE49-F238E27FC236}">
                <a16:creationId xmlns:a16="http://schemas.microsoft.com/office/drawing/2014/main" id="{7CE53340-21AB-459A-8ED6-B68CC7C9F048}"/>
              </a:ext>
            </a:extLst>
          </p:cNvPr>
          <p:cNvSpPr>
            <a:spLocks noGrp="1"/>
          </p:cNvSpPr>
          <p:nvPr>
            <p:ph idx="1"/>
          </p:nvPr>
        </p:nvSpPr>
        <p:spPr/>
        <p:txBody>
          <a:bodyPr>
            <a:normAutofit/>
          </a:bodyPr>
          <a:lstStyle/>
          <a:p>
            <a:r>
              <a:rPr lang="en-US" sz="2800" dirty="0">
                <a:solidFill>
                  <a:schemeClr val="tx1"/>
                </a:solidFill>
              </a:rPr>
              <a:t>Based on the analysis, the management team will gain insights into the effectiveness of Style Advisors across different regions. The visualizations will provide a clear picture of performance trends, high-performing regions, and areas requiring attention. Recommendations can be made to enhance overall performance based on the identified strengths and weaknesses.</a:t>
            </a:r>
            <a:endParaRPr lang="en-IN" sz="2800" dirty="0">
              <a:solidFill>
                <a:schemeClr val="tx1"/>
              </a:solidFill>
            </a:endParaRPr>
          </a:p>
        </p:txBody>
      </p:sp>
    </p:spTree>
    <p:extLst>
      <p:ext uri="{BB962C8B-B14F-4D97-AF65-F5344CB8AC3E}">
        <p14:creationId xmlns:p14="http://schemas.microsoft.com/office/powerpoint/2010/main" val="293351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D3F83-A416-8CC4-7413-435E55D3FF31}"/>
              </a:ext>
            </a:extLst>
          </p:cNvPr>
          <p:cNvSpPr>
            <a:spLocks noGrp="1"/>
          </p:cNvSpPr>
          <p:nvPr>
            <p:ph type="title"/>
          </p:nvPr>
        </p:nvSpPr>
        <p:spPr>
          <a:xfrm>
            <a:off x="1066800" y="263529"/>
            <a:ext cx="10058400" cy="1450757"/>
          </a:xfrm>
        </p:spPr>
        <p:txBody>
          <a:bodyPr>
            <a:normAutofit/>
          </a:bodyPr>
          <a:lstStyle/>
          <a:p>
            <a:pPr algn="ctr"/>
            <a:r>
              <a:rPr lang="en-US" sz="3200" b="1" dirty="0">
                <a:solidFill>
                  <a:srgbClr val="002060"/>
                </a:solidFill>
              </a:rPr>
              <a:t>INTRODUCTION</a:t>
            </a:r>
            <a:endParaRPr lang="en-IN" sz="3200" b="1" dirty="0">
              <a:solidFill>
                <a:srgbClr val="002060"/>
              </a:solidFill>
            </a:endParaRPr>
          </a:p>
        </p:txBody>
      </p:sp>
      <p:sp>
        <p:nvSpPr>
          <p:cNvPr id="3" name="Content Placeholder 2">
            <a:extLst>
              <a:ext uri="{FF2B5EF4-FFF2-40B4-BE49-F238E27FC236}">
                <a16:creationId xmlns:a16="http://schemas.microsoft.com/office/drawing/2014/main" id="{52DDFB6A-2809-2705-427B-F9B525810075}"/>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This project focuses on assessing the performance of Style Advisors based on a detailed set of evaluation criteria. The assessment includes key aspects such as store ambiance, initial impressions, understanding customer needs, trial experience, and overall customer service. The main objective is to gauge the effectiveness of Style Advisors and highlight areas where improvements can be made.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8452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1607-23C0-6C25-21E6-B643D7156204}"/>
              </a:ext>
            </a:extLst>
          </p:cNvPr>
          <p:cNvSpPr>
            <a:spLocks noGrp="1"/>
          </p:cNvSpPr>
          <p:nvPr>
            <p:ph type="title"/>
          </p:nvPr>
        </p:nvSpPr>
        <p:spPr>
          <a:xfrm>
            <a:off x="1089498" y="263529"/>
            <a:ext cx="10077856" cy="1450757"/>
          </a:xfrm>
        </p:spPr>
        <p:txBody>
          <a:bodyPr>
            <a:noAutofit/>
          </a:bodyPr>
          <a:lstStyle/>
          <a:p>
            <a:r>
              <a:rPr lang="en-US" sz="2800" dirty="0"/>
              <a:t>                                      </a:t>
            </a:r>
            <a:r>
              <a:rPr lang="en-US" sz="2800" b="1" dirty="0"/>
              <a:t>Task</a:t>
            </a:r>
            <a:r>
              <a:rPr lang="en-US" sz="2800" dirty="0"/>
              <a:t> </a:t>
            </a:r>
            <a:r>
              <a:rPr lang="en-US" sz="2800" b="1" dirty="0"/>
              <a:t>1</a:t>
            </a:r>
            <a:br>
              <a:rPr lang="en-US" sz="2000" dirty="0"/>
            </a:br>
            <a:r>
              <a:rPr lang="en-US" sz="1600" dirty="0"/>
              <a:t>Using the Evaluation Score, assign grades as follows: </a:t>
            </a:r>
            <a:br>
              <a:rPr lang="en-US" sz="1600" dirty="0"/>
            </a:br>
            <a:r>
              <a:rPr lang="en-US" sz="1600" dirty="0"/>
              <a:t>High Performer: 90% - 100% , Average Performer: 70% - 89% , Low Performer: 50% - 69%  and Bottom Performer: Below 50%</a:t>
            </a:r>
            <a:endParaRPr lang="en-IN" sz="2000"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47DC5713-FC11-C4B6-6525-4F2E6DA1915C}"/>
              </a:ext>
            </a:extLst>
          </p:cNvPr>
          <p:cNvPicPr>
            <a:picLocks noGrp="1" noChangeAspect="1"/>
          </p:cNvPicPr>
          <p:nvPr>
            <p:ph idx="1"/>
          </p:nvPr>
        </p:nvPicPr>
        <p:blipFill>
          <a:blip r:embed="rId2"/>
          <a:stretch>
            <a:fillRect/>
          </a:stretch>
        </p:blipFill>
        <p:spPr>
          <a:xfrm>
            <a:off x="6439711" y="1952557"/>
            <a:ext cx="4496048" cy="3760788"/>
          </a:xfrm>
        </p:spPr>
      </p:pic>
      <p:sp>
        <p:nvSpPr>
          <p:cNvPr id="6" name="TextBox 5">
            <a:extLst>
              <a:ext uri="{FF2B5EF4-FFF2-40B4-BE49-F238E27FC236}">
                <a16:creationId xmlns:a16="http://schemas.microsoft.com/office/drawing/2014/main" id="{44D9BA28-B9B5-4D4A-0EAF-891743B9F328}"/>
              </a:ext>
            </a:extLst>
          </p:cNvPr>
          <p:cNvSpPr txBox="1"/>
          <p:nvPr/>
        </p:nvSpPr>
        <p:spPr>
          <a:xfrm>
            <a:off x="632297" y="2363821"/>
            <a:ext cx="5291847" cy="1754326"/>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Formula Used:</a:t>
            </a:r>
            <a:br>
              <a:rPr lang="en-US" b="1" dirty="0">
                <a:latin typeface="Calibri" panose="020F0502020204030204" pitchFamily="34" charset="0"/>
                <a:cs typeface="Calibri" panose="020F0502020204030204" pitchFamily="34" charset="0"/>
              </a:rPr>
            </a:br>
            <a:br>
              <a:rPr lang="en-US" b="1"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IF(AND(D2&gt;=90,D2&lt;=100),"High Performer", IF(AND(D2&gt;=70,D2&lt;90),"Average Performer“, IF(AND(D2&gt;=50,D2&lt;70),"Low Performer", IF(D2&lt;50,"Bottom </a:t>
            </a:r>
            <a:r>
              <a:rPr lang="en-US" b="1" dirty="0" err="1">
                <a:latin typeface="Calibri" panose="020F0502020204030204" pitchFamily="34" charset="0"/>
                <a:cs typeface="Calibri" panose="020F0502020204030204" pitchFamily="34" charset="0"/>
              </a:rPr>
              <a:t>Performer","Invalid</a:t>
            </a:r>
            <a:r>
              <a:rPr lang="en-US" b="1" dirty="0">
                <a:latin typeface="Calibri" panose="020F0502020204030204" pitchFamily="34" charset="0"/>
                <a:cs typeface="Calibri" panose="020F0502020204030204" pitchFamily="34" charset="0"/>
              </a:rPr>
              <a:t> Score"))))</a:t>
            </a:r>
            <a:endParaRPr lang="en-IN" dirty="0"/>
          </a:p>
        </p:txBody>
      </p:sp>
    </p:spTree>
    <p:extLst>
      <p:ext uri="{BB962C8B-B14F-4D97-AF65-F5344CB8AC3E}">
        <p14:creationId xmlns:p14="http://schemas.microsoft.com/office/powerpoint/2010/main" val="3249493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2C61-0D59-1EE4-44C3-8090B27E3A62}"/>
              </a:ext>
            </a:extLst>
          </p:cNvPr>
          <p:cNvSpPr>
            <a:spLocks noGrp="1"/>
          </p:cNvSpPr>
          <p:nvPr>
            <p:ph type="title"/>
          </p:nvPr>
        </p:nvSpPr>
        <p:spPr/>
        <p:txBody>
          <a:bodyPr>
            <a:normAutofit/>
          </a:bodyPr>
          <a:lstStyle/>
          <a:p>
            <a:r>
              <a:rPr lang="en-US" sz="2400" dirty="0"/>
              <a:t>                                               </a:t>
            </a:r>
            <a:r>
              <a:rPr lang="en-US" sz="2400" b="1" dirty="0"/>
              <a:t>Task 2</a:t>
            </a:r>
            <a:br>
              <a:rPr lang="en-US" sz="2400" dirty="0"/>
            </a:br>
            <a:r>
              <a:rPr lang="en-US" sz="1800" dirty="0">
                <a:latin typeface="Calibri" panose="020F0502020204030204" pitchFamily="34" charset="0"/>
                <a:cs typeface="Calibri" panose="020F0502020204030204" pitchFamily="34" charset="0"/>
              </a:rPr>
              <a:t>To create a pivot table that shows the average </a:t>
            </a:r>
            <a:r>
              <a:rPr lang="en-US" sz="1800" dirty="0" err="1">
                <a:latin typeface="Calibri" panose="020F0502020204030204" pitchFamily="34" charset="0"/>
                <a:cs typeface="Calibri" panose="020F0502020204030204" pitchFamily="34" charset="0"/>
              </a:rPr>
              <a:t>Evaluation_Score</a:t>
            </a:r>
            <a:r>
              <a:rPr lang="en-US" sz="1800" dirty="0">
                <a:latin typeface="Calibri" panose="020F0502020204030204" pitchFamily="34" charset="0"/>
                <a:cs typeface="Calibri" panose="020F0502020204030204" pitchFamily="34" charset="0"/>
              </a:rPr>
              <a:t> by Zone: </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1. Data Preparation: Ensure the data is clean and organized. </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2. Create Pivot Table: Use Excel to create a pivot table with "Zone" as the row label and average of "</a:t>
            </a:r>
            <a:r>
              <a:rPr lang="en-US" sz="1800" dirty="0" err="1">
                <a:latin typeface="Calibri" panose="020F0502020204030204" pitchFamily="34" charset="0"/>
                <a:cs typeface="Calibri" panose="020F0502020204030204" pitchFamily="34" charset="0"/>
              </a:rPr>
              <a:t>Evaluation_Score</a:t>
            </a:r>
            <a:r>
              <a:rPr lang="en-US" sz="1800" dirty="0">
                <a:latin typeface="Calibri" panose="020F0502020204030204" pitchFamily="34" charset="0"/>
                <a:cs typeface="Calibri" panose="020F0502020204030204" pitchFamily="34" charset="0"/>
              </a:rPr>
              <a:t>" as the value.</a:t>
            </a:r>
            <a:endParaRPr lang="en-IN" sz="2400" dirty="0">
              <a:latin typeface="Calibri" panose="020F0502020204030204" pitchFamily="34" charset="0"/>
              <a:cs typeface="Calibri" panose="020F0502020204030204" pitchFamily="34" charset="0"/>
            </a:endParaRPr>
          </a:p>
        </p:txBody>
      </p:sp>
      <p:graphicFrame>
        <p:nvGraphicFramePr>
          <p:cNvPr id="7" name="Content Placeholder 6">
            <a:extLst>
              <a:ext uri="{FF2B5EF4-FFF2-40B4-BE49-F238E27FC236}">
                <a16:creationId xmlns:a16="http://schemas.microsoft.com/office/drawing/2014/main" id="{C3BC3334-0267-D79C-0DFA-79E0ADAD82D6}"/>
              </a:ext>
            </a:extLst>
          </p:cNvPr>
          <p:cNvGraphicFramePr>
            <a:graphicFrameLocks noGrp="1"/>
          </p:cNvGraphicFramePr>
          <p:nvPr>
            <p:ph idx="1"/>
            <p:extLst>
              <p:ext uri="{D42A27DB-BD31-4B8C-83A1-F6EECF244321}">
                <p14:modId xmlns:p14="http://schemas.microsoft.com/office/powerpoint/2010/main" val="982991367"/>
              </p:ext>
            </p:extLst>
          </p:nvPr>
        </p:nvGraphicFramePr>
        <p:xfrm>
          <a:off x="1857982" y="2363820"/>
          <a:ext cx="7976681" cy="3005850"/>
        </p:xfrm>
        <a:graphic>
          <a:graphicData uri="http://schemas.openxmlformats.org/drawingml/2006/table">
            <a:tbl>
              <a:tblPr firstRow="1">
                <a:tableStyleId>{073A0DAA-6AF3-43AB-8588-CEC1D06C72B9}</a:tableStyleId>
              </a:tblPr>
              <a:tblGrid>
                <a:gridCol w="2859933">
                  <a:extLst>
                    <a:ext uri="{9D8B030D-6E8A-4147-A177-3AD203B41FA5}">
                      <a16:colId xmlns:a16="http://schemas.microsoft.com/office/drawing/2014/main" val="1452566940"/>
                    </a:ext>
                  </a:extLst>
                </a:gridCol>
                <a:gridCol w="5116748">
                  <a:extLst>
                    <a:ext uri="{9D8B030D-6E8A-4147-A177-3AD203B41FA5}">
                      <a16:colId xmlns:a16="http://schemas.microsoft.com/office/drawing/2014/main" val="2238903761"/>
                    </a:ext>
                  </a:extLst>
                </a:gridCol>
              </a:tblGrid>
              <a:tr h="500975">
                <a:tc>
                  <a:txBody>
                    <a:bodyPr/>
                    <a:lstStyle/>
                    <a:p>
                      <a:pPr algn="ctr" fontAlgn="b"/>
                      <a:r>
                        <a:rPr lang="en-IN" sz="2400" u="none" strike="noStrike" dirty="0">
                          <a:solidFill>
                            <a:srgbClr val="FFFF00"/>
                          </a:solidFill>
                          <a:effectLst/>
                          <a:latin typeface="Times New Roman" panose="02020603050405020304" pitchFamily="18" charset="0"/>
                          <a:cs typeface="Times New Roman" panose="02020603050405020304" pitchFamily="18" charset="0"/>
                        </a:rPr>
                        <a:t>Row Labels</a:t>
                      </a:r>
                      <a:endParaRPr lang="en-IN" sz="2400" b="1" i="0" u="none" strike="noStrike" dirty="0">
                        <a:solidFill>
                          <a:srgbClr val="FFFF00"/>
                        </a:solidFill>
                        <a:effectLst/>
                        <a:latin typeface="Times New Roman" panose="02020603050405020304" pitchFamily="18" charset="0"/>
                        <a:cs typeface="Times New Roman" panose="02020603050405020304" pitchFamily="18" charset="0"/>
                      </a:endParaRPr>
                    </a:p>
                  </a:txBody>
                  <a:tcPr marL="7620" marR="7620" marT="7620" marB="0" anchor="b">
                    <a:solidFill>
                      <a:schemeClr val="tx1">
                        <a:lumMod val="75000"/>
                        <a:lumOff val="25000"/>
                      </a:schemeClr>
                    </a:solidFill>
                  </a:tcPr>
                </a:tc>
                <a:tc>
                  <a:txBody>
                    <a:bodyPr/>
                    <a:lstStyle/>
                    <a:p>
                      <a:pPr algn="ctr" fontAlgn="b"/>
                      <a:r>
                        <a:rPr lang="en-IN" sz="2400" u="none" strike="noStrike" dirty="0">
                          <a:solidFill>
                            <a:srgbClr val="FFFF00"/>
                          </a:solidFill>
                          <a:effectLst/>
                          <a:latin typeface="Times New Roman" panose="02020603050405020304" pitchFamily="18" charset="0"/>
                          <a:cs typeface="Times New Roman" panose="02020603050405020304" pitchFamily="18" charset="0"/>
                        </a:rPr>
                        <a:t>Average of Evaluation Score</a:t>
                      </a:r>
                      <a:endParaRPr lang="en-IN" sz="2400" b="1" i="0" u="none" strike="noStrike" dirty="0">
                        <a:solidFill>
                          <a:srgbClr val="FFFF00"/>
                        </a:solidFill>
                        <a:effectLst/>
                        <a:latin typeface="Times New Roman" panose="02020603050405020304" pitchFamily="18" charset="0"/>
                        <a:cs typeface="Times New Roman" panose="02020603050405020304" pitchFamily="18" charset="0"/>
                      </a:endParaRPr>
                    </a:p>
                  </a:txBody>
                  <a:tcPr marL="7620" marR="7620" marT="7620" marB="0" anchor="b">
                    <a:solidFill>
                      <a:schemeClr val="tx1">
                        <a:lumMod val="75000"/>
                        <a:lumOff val="25000"/>
                      </a:schemeClr>
                    </a:solidFill>
                  </a:tcPr>
                </a:tc>
                <a:extLst>
                  <a:ext uri="{0D108BD9-81ED-4DB2-BD59-A6C34878D82A}">
                    <a16:rowId xmlns:a16="http://schemas.microsoft.com/office/drawing/2014/main" val="2158365527"/>
                  </a:ext>
                </a:extLst>
              </a:tr>
              <a:tr h="500975">
                <a:tc>
                  <a:txBody>
                    <a:bodyPr/>
                    <a:lstStyle/>
                    <a:p>
                      <a:pPr algn="ctr" fontAlgn="b"/>
                      <a:r>
                        <a:rPr lang="en-IN" sz="2000" u="none" strike="noStrike" dirty="0">
                          <a:effectLst/>
                        </a:rPr>
                        <a:t>East</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71.57142857</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54292463"/>
                  </a:ext>
                </a:extLst>
              </a:tr>
              <a:tr h="500975">
                <a:tc>
                  <a:txBody>
                    <a:bodyPr/>
                    <a:lstStyle/>
                    <a:p>
                      <a:pPr algn="ctr" fontAlgn="b"/>
                      <a:r>
                        <a:rPr lang="en-IN" sz="2000" u="none" strike="noStrike" dirty="0">
                          <a:effectLst/>
                        </a:rPr>
                        <a:t>North</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76.73684211</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4038729"/>
                  </a:ext>
                </a:extLst>
              </a:tr>
              <a:tr h="500975">
                <a:tc>
                  <a:txBody>
                    <a:bodyPr/>
                    <a:lstStyle/>
                    <a:p>
                      <a:pPr algn="ctr" fontAlgn="b"/>
                      <a:r>
                        <a:rPr lang="en-IN" sz="2000" u="none" strike="noStrike">
                          <a:effectLst/>
                        </a:rPr>
                        <a:t>South</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66.61111111</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0417815"/>
                  </a:ext>
                </a:extLst>
              </a:tr>
              <a:tr h="500975">
                <a:tc>
                  <a:txBody>
                    <a:bodyPr/>
                    <a:lstStyle/>
                    <a:p>
                      <a:pPr algn="ctr" fontAlgn="b"/>
                      <a:r>
                        <a:rPr lang="en-IN" sz="2000" u="none" strike="noStrike">
                          <a:effectLst/>
                        </a:rPr>
                        <a:t>West</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71.82352941</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38869975"/>
                  </a:ext>
                </a:extLst>
              </a:tr>
              <a:tr h="500975">
                <a:tc>
                  <a:txBody>
                    <a:bodyPr/>
                    <a:lstStyle/>
                    <a:p>
                      <a:pPr algn="ctr" fontAlgn="b"/>
                      <a:r>
                        <a:rPr lang="en-IN" sz="2000" b="1" u="none" strike="noStrike" dirty="0">
                          <a:effectLst/>
                        </a:rPr>
                        <a:t>Grand Total</a:t>
                      </a:r>
                      <a:endParaRPr lang="en-IN"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1" u="none" strike="noStrike" dirty="0">
                          <a:effectLst/>
                        </a:rPr>
                        <a:t>71.78688525</a:t>
                      </a:r>
                      <a:endParaRPr lang="en-IN"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7046463"/>
                  </a:ext>
                </a:extLst>
              </a:tr>
            </a:tbl>
          </a:graphicData>
        </a:graphic>
      </p:graphicFrame>
    </p:spTree>
    <p:extLst>
      <p:ext uri="{BB962C8B-B14F-4D97-AF65-F5344CB8AC3E}">
        <p14:creationId xmlns:p14="http://schemas.microsoft.com/office/powerpoint/2010/main" val="177728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B5F1-ECCE-3858-94B7-2849D60D1355}"/>
              </a:ext>
            </a:extLst>
          </p:cNvPr>
          <p:cNvSpPr>
            <a:spLocks noGrp="1"/>
          </p:cNvSpPr>
          <p:nvPr>
            <p:ph type="title"/>
          </p:nvPr>
        </p:nvSpPr>
        <p:spPr/>
        <p:txBody>
          <a:bodyPr/>
          <a:lstStyle/>
          <a:p>
            <a:pPr algn="ctr"/>
            <a:r>
              <a:rPr lang="en-US" b="1" dirty="0">
                <a:solidFill>
                  <a:srgbClr val="002060"/>
                </a:solidFill>
              </a:rPr>
              <a:t>Bar Chart</a:t>
            </a:r>
            <a:endParaRPr lang="en-IN" b="1" dirty="0">
              <a:solidFill>
                <a:srgbClr val="002060"/>
              </a:solidFill>
            </a:endParaRPr>
          </a:p>
        </p:txBody>
      </p:sp>
      <p:graphicFrame>
        <p:nvGraphicFramePr>
          <p:cNvPr id="4" name="Content Placeholder 3">
            <a:extLst>
              <a:ext uri="{FF2B5EF4-FFF2-40B4-BE49-F238E27FC236}">
                <a16:creationId xmlns:a16="http://schemas.microsoft.com/office/drawing/2014/main" id="{AAD63C46-3D98-E684-BC05-C53F2E88000E}"/>
              </a:ext>
            </a:extLst>
          </p:cNvPr>
          <p:cNvGraphicFramePr>
            <a:graphicFrameLocks noGrp="1"/>
          </p:cNvGraphicFramePr>
          <p:nvPr>
            <p:ph idx="1"/>
            <p:extLst>
              <p:ext uri="{D42A27DB-BD31-4B8C-83A1-F6EECF244321}">
                <p14:modId xmlns:p14="http://schemas.microsoft.com/office/powerpoint/2010/main" val="3119404071"/>
              </p:ext>
            </p:extLst>
          </p:nvPr>
        </p:nvGraphicFramePr>
        <p:xfrm>
          <a:off x="963038" y="2108200"/>
          <a:ext cx="10192325" cy="40104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281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F508-0F4D-F177-9FC6-DEE49DE3105F}"/>
              </a:ext>
            </a:extLst>
          </p:cNvPr>
          <p:cNvSpPr>
            <a:spLocks noGrp="1"/>
          </p:cNvSpPr>
          <p:nvPr>
            <p:ph type="title"/>
          </p:nvPr>
        </p:nvSpPr>
        <p:spPr>
          <a:xfrm>
            <a:off x="1097280" y="272374"/>
            <a:ext cx="10058400" cy="1182883"/>
          </a:xfrm>
        </p:spPr>
        <p:txBody>
          <a:bodyPr>
            <a:noAutofit/>
          </a:bodyPr>
          <a:lstStyle/>
          <a:p>
            <a:r>
              <a:rPr lang="en-US" sz="1800" dirty="0">
                <a:latin typeface="Times New Roman" panose="02020603050405020304" pitchFamily="18" charset="0"/>
                <a:cs typeface="Times New Roman" panose="02020603050405020304" pitchFamily="18" charset="0"/>
              </a:rPr>
              <a:t>Steps to Find the Region with the Highest Percentage of High Performers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1. Create a Pivot Table: Show counts of each performance grade by Zone.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 Calculate Percentage: For each zone, divide the number of High Performers by the total number of evaluations.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3. Identify Region: Find the zone with the highest percentage of High Performers.</a:t>
            </a:r>
            <a:endParaRPr lang="en-IN" sz="18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CB3A2710-F069-99BA-E15E-378CEF04DC25}"/>
              </a:ext>
            </a:extLst>
          </p:cNvPr>
          <p:cNvGraphicFramePr>
            <a:graphicFrameLocks noGrp="1"/>
          </p:cNvGraphicFramePr>
          <p:nvPr>
            <p:ph idx="1"/>
            <p:extLst>
              <p:ext uri="{D42A27DB-BD31-4B8C-83A1-F6EECF244321}">
                <p14:modId xmlns:p14="http://schemas.microsoft.com/office/powerpoint/2010/main" val="3069732592"/>
              </p:ext>
            </p:extLst>
          </p:nvPr>
        </p:nvGraphicFramePr>
        <p:xfrm>
          <a:off x="1161483" y="2237359"/>
          <a:ext cx="9929994" cy="3521413"/>
        </p:xfrm>
        <a:graphic>
          <a:graphicData uri="http://schemas.openxmlformats.org/drawingml/2006/table">
            <a:tbl>
              <a:tblPr>
                <a:tableStyleId>{073A0DAA-6AF3-43AB-8588-CEC1D06C72B9}</a:tableStyleId>
              </a:tblPr>
              <a:tblGrid>
                <a:gridCol w="2228776">
                  <a:extLst>
                    <a:ext uri="{9D8B030D-6E8A-4147-A177-3AD203B41FA5}">
                      <a16:colId xmlns:a16="http://schemas.microsoft.com/office/drawing/2014/main" val="2664410785"/>
                    </a:ext>
                  </a:extLst>
                </a:gridCol>
                <a:gridCol w="1834791">
                  <a:extLst>
                    <a:ext uri="{9D8B030D-6E8A-4147-A177-3AD203B41FA5}">
                      <a16:colId xmlns:a16="http://schemas.microsoft.com/office/drawing/2014/main" val="4106169054"/>
                    </a:ext>
                  </a:extLst>
                </a:gridCol>
                <a:gridCol w="1767070">
                  <a:extLst>
                    <a:ext uri="{9D8B030D-6E8A-4147-A177-3AD203B41FA5}">
                      <a16:colId xmlns:a16="http://schemas.microsoft.com/office/drawing/2014/main" val="2353241651"/>
                    </a:ext>
                  </a:extLst>
                </a:gridCol>
                <a:gridCol w="1492484">
                  <a:extLst>
                    <a:ext uri="{9D8B030D-6E8A-4147-A177-3AD203B41FA5}">
                      <a16:colId xmlns:a16="http://schemas.microsoft.com/office/drawing/2014/main" val="3562146097"/>
                    </a:ext>
                  </a:extLst>
                </a:gridCol>
                <a:gridCol w="1452685">
                  <a:extLst>
                    <a:ext uri="{9D8B030D-6E8A-4147-A177-3AD203B41FA5}">
                      <a16:colId xmlns:a16="http://schemas.microsoft.com/office/drawing/2014/main" val="3505298661"/>
                    </a:ext>
                  </a:extLst>
                </a:gridCol>
                <a:gridCol w="1154188">
                  <a:extLst>
                    <a:ext uri="{9D8B030D-6E8A-4147-A177-3AD203B41FA5}">
                      <a16:colId xmlns:a16="http://schemas.microsoft.com/office/drawing/2014/main" val="1431120913"/>
                    </a:ext>
                  </a:extLst>
                </a:gridCol>
              </a:tblGrid>
              <a:tr h="503059">
                <a:tc>
                  <a:txBody>
                    <a:bodyPr/>
                    <a:lstStyle/>
                    <a:p>
                      <a:endParaRPr lang="en-IN" sz="2800" dirty="0"/>
                    </a:p>
                  </a:txBody>
                  <a:tcPr marL="7620" marR="7620" marT="7620" marB="0" anchor="b"/>
                </a:tc>
                <a:tc>
                  <a:txBody>
                    <a:bodyPr/>
                    <a:lstStyle/>
                    <a:p>
                      <a:endParaRPr lang="en-IN" sz="2800" dirty="0"/>
                    </a:p>
                  </a:txBody>
                  <a:tcPr marL="7620" marR="7620" marT="7620" marB="0" anchor="b"/>
                </a:tc>
                <a:tc>
                  <a:txBody>
                    <a:bodyPr/>
                    <a:lstStyle/>
                    <a:p>
                      <a:pPr algn="ctr" fontAlgn="b"/>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4902981"/>
                  </a:ext>
                </a:extLst>
              </a:tr>
              <a:tr h="503059">
                <a:tc>
                  <a:txBody>
                    <a:bodyPr/>
                    <a:lstStyle/>
                    <a:p>
                      <a:pPr algn="ctr" fontAlgn="b"/>
                      <a:r>
                        <a:rPr lang="en-IN" sz="1600" b="1" u="none" strike="noStrike" dirty="0">
                          <a:solidFill>
                            <a:srgbClr val="FFFF00"/>
                          </a:solidFill>
                          <a:effectLst/>
                        </a:rPr>
                        <a:t>Row Labels</a:t>
                      </a:r>
                      <a:endParaRPr lang="en-IN" sz="1600" b="1" i="0" u="none" strike="noStrike" dirty="0">
                        <a:solidFill>
                          <a:srgbClr val="FFFF00"/>
                        </a:solidFill>
                        <a:effectLst/>
                        <a:latin typeface="Calibri" panose="020F0502020204030204" pitchFamily="34" charset="0"/>
                      </a:endParaRPr>
                    </a:p>
                  </a:txBody>
                  <a:tcPr marL="7620" marR="7620" marT="7620" marB="0" anchor="b">
                    <a:solidFill>
                      <a:schemeClr val="tx1">
                        <a:lumMod val="75000"/>
                        <a:lumOff val="25000"/>
                      </a:schemeClr>
                    </a:solidFill>
                  </a:tcPr>
                </a:tc>
                <a:tc>
                  <a:txBody>
                    <a:bodyPr/>
                    <a:lstStyle/>
                    <a:p>
                      <a:pPr algn="ctr" fontAlgn="b"/>
                      <a:r>
                        <a:rPr lang="en-IN" sz="1600" b="1" u="none" strike="noStrike" dirty="0">
                          <a:solidFill>
                            <a:srgbClr val="FFFF00"/>
                          </a:solidFill>
                          <a:effectLst/>
                        </a:rPr>
                        <a:t>Average Performer</a:t>
                      </a:r>
                      <a:endParaRPr lang="en-IN" sz="1600" b="1" i="0" u="none" strike="noStrike" dirty="0">
                        <a:solidFill>
                          <a:srgbClr val="FFFF00"/>
                        </a:solidFill>
                        <a:effectLst/>
                        <a:latin typeface="Calibri" panose="020F0502020204030204" pitchFamily="34" charset="0"/>
                      </a:endParaRPr>
                    </a:p>
                  </a:txBody>
                  <a:tcPr marL="7620" marR="7620" marT="7620" marB="0" anchor="b">
                    <a:solidFill>
                      <a:schemeClr val="tx1">
                        <a:lumMod val="75000"/>
                        <a:lumOff val="25000"/>
                      </a:schemeClr>
                    </a:solidFill>
                  </a:tcPr>
                </a:tc>
                <a:tc>
                  <a:txBody>
                    <a:bodyPr/>
                    <a:lstStyle/>
                    <a:p>
                      <a:pPr algn="ctr" fontAlgn="b"/>
                      <a:r>
                        <a:rPr lang="en-IN" sz="1600" b="1" u="none" strike="noStrike" dirty="0">
                          <a:solidFill>
                            <a:srgbClr val="FFFF00"/>
                          </a:solidFill>
                          <a:effectLst/>
                        </a:rPr>
                        <a:t>Bottom Performer</a:t>
                      </a:r>
                      <a:endParaRPr lang="en-IN" sz="1600" b="1" i="0" u="none" strike="noStrike" dirty="0">
                        <a:solidFill>
                          <a:srgbClr val="FFFF00"/>
                        </a:solidFill>
                        <a:effectLst/>
                        <a:latin typeface="Calibri" panose="020F0502020204030204" pitchFamily="34" charset="0"/>
                      </a:endParaRPr>
                    </a:p>
                  </a:txBody>
                  <a:tcPr marL="7620" marR="7620" marT="7620" marB="0" anchor="b">
                    <a:solidFill>
                      <a:schemeClr val="tx1">
                        <a:lumMod val="75000"/>
                        <a:lumOff val="25000"/>
                      </a:schemeClr>
                    </a:solidFill>
                  </a:tcPr>
                </a:tc>
                <a:tc>
                  <a:txBody>
                    <a:bodyPr/>
                    <a:lstStyle/>
                    <a:p>
                      <a:pPr algn="ctr" fontAlgn="b"/>
                      <a:r>
                        <a:rPr lang="en-IN" sz="1600" b="1" u="none" strike="noStrike" dirty="0">
                          <a:solidFill>
                            <a:srgbClr val="FFFF00"/>
                          </a:solidFill>
                          <a:effectLst/>
                        </a:rPr>
                        <a:t>High Performer</a:t>
                      </a:r>
                      <a:endParaRPr lang="en-IN" sz="1600" b="1" i="0" u="none" strike="noStrike" dirty="0">
                        <a:solidFill>
                          <a:srgbClr val="FFFF00"/>
                        </a:solidFill>
                        <a:effectLst/>
                        <a:latin typeface="Calibri" panose="020F0502020204030204" pitchFamily="34" charset="0"/>
                      </a:endParaRPr>
                    </a:p>
                  </a:txBody>
                  <a:tcPr marL="7620" marR="7620" marT="7620" marB="0" anchor="b">
                    <a:solidFill>
                      <a:schemeClr val="tx1">
                        <a:lumMod val="75000"/>
                        <a:lumOff val="25000"/>
                      </a:schemeClr>
                    </a:solidFill>
                  </a:tcPr>
                </a:tc>
                <a:tc>
                  <a:txBody>
                    <a:bodyPr/>
                    <a:lstStyle/>
                    <a:p>
                      <a:pPr algn="ctr" fontAlgn="b"/>
                      <a:r>
                        <a:rPr lang="en-IN" sz="1600" b="1" u="none" strike="noStrike" dirty="0">
                          <a:solidFill>
                            <a:srgbClr val="FFFF00"/>
                          </a:solidFill>
                          <a:effectLst/>
                        </a:rPr>
                        <a:t>Low Performer</a:t>
                      </a:r>
                      <a:endParaRPr lang="en-IN" sz="1600" b="1" i="0" u="none" strike="noStrike" dirty="0">
                        <a:solidFill>
                          <a:srgbClr val="FFFF00"/>
                        </a:solidFill>
                        <a:effectLst/>
                        <a:latin typeface="Calibri" panose="020F0502020204030204" pitchFamily="34" charset="0"/>
                      </a:endParaRPr>
                    </a:p>
                  </a:txBody>
                  <a:tcPr marL="7620" marR="7620" marT="7620" marB="0" anchor="b">
                    <a:solidFill>
                      <a:schemeClr val="tx1">
                        <a:lumMod val="75000"/>
                        <a:lumOff val="25000"/>
                      </a:schemeClr>
                    </a:solidFill>
                  </a:tcPr>
                </a:tc>
                <a:tc>
                  <a:txBody>
                    <a:bodyPr/>
                    <a:lstStyle/>
                    <a:p>
                      <a:pPr algn="ctr" fontAlgn="b"/>
                      <a:r>
                        <a:rPr lang="en-IN" sz="1600" b="1" u="none" strike="noStrike" dirty="0">
                          <a:solidFill>
                            <a:srgbClr val="FFFF00"/>
                          </a:solidFill>
                          <a:effectLst/>
                        </a:rPr>
                        <a:t>Grand Total</a:t>
                      </a:r>
                      <a:endParaRPr lang="en-IN" sz="1600" b="1" i="0" u="none" strike="noStrike" dirty="0">
                        <a:solidFill>
                          <a:srgbClr val="FFFF00"/>
                        </a:solidFill>
                        <a:effectLst/>
                        <a:latin typeface="Calibri" panose="020F0502020204030204" pitchFamily="34" charset="0"/>
                      </a:endParaRPr>
                    </a:p>
                  </a:txBody>
                  <a:tcPr marL="7620" marR="7620" marT="7620" marB="0" anchor="b">
                    <a:solidFill>
                      <a:schemeClr val="tx1">
                        <a:lumMod val="75000"/>
                        <a:lumOff val="25000"/>
                      </a:schemeClr>
                    </a:solidFill>
                  </a:tcPr>
                </a:tc>
                <a:extLst>
                  <a:ext uri="{0D108BD9-81ED-4DB2-BD59-A6C34878D82A}">
                    <a16:rowId xmlns:a16="http://schemas.microsoft.com/office/drawing/2014/main" val="63610067"/>
                  </a:ext>
                </a:extLst>
              </a:tr>
              <a:tr h="503059">
                <a:tc>
                  <a:txBody>
                    <a:bodyPr/>
                    <a:lstStyle/>
                    <a:p>
                      <a:pPr algn="ctr" fontAlgn="b"/>
                      <a:r>
                        <a:rPr lang="en-IN" sz="1600" b="1" u="none" strike="noStrike" dirty="0">
                          <a:solidFill>
                            <a:schemeClr val="tx1"/>
                          </a:solidFill>
                          <a:effectLst/>
                        </a:rPr>
                        <a:t>East</a:t>
                      </a:r>
                      <a:endParaRPr lang="en-IN" sz="1600" b="1"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chemeClr val="tx1"/>
                          </a:solidFill>
                          <a:effectLst/>
                        </a:rPr>
                        <a:t>14.29%</a:t>
                      </a:r>
                      <a:endParaRPr lang="en-IN"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u="none" strike="noStrike">
                          <a:solidFill>
                            <a:schemeClr val="tx1"/>
                          </a:solidFill>
                          <a:effectLst/>
                        </a:rPr>
                        <a:t>14.29%</a:t>
                      </a:r>
                      <a:endParaRPr lang="en-IN" sz="1600" b="0" i="0" u="none" strike="noStrike">
                        <a:solidFill>
                          <a:schemeClr val="tx1"/>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chemeClr val="tx1"/>
                          </a:solidFill>
                          <a:effectLst/>
                        </a:rPr>
                        <a:t>28.57%</a:t>
                      </a:r>
                      <a:endParaRPr lang="en-IN"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chemeClr val="tx1"/>
                          </a:solidFill>
                          <a:effectLst/>
                        </a:rPr>
                        <a:t>42.86%</a:t>
                      </a:r>
                      <a:endParaRPr lang="en-IN"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solidFill>
                            <a:schemeClr val="tx1"/>
                          </a:solidFill>
                          <a:effectLst/>
                        </a:rPr>
                        <a:t>100.00%</a:t>
                      </a:r>
                      <a:endParaRPr lang="en-IN" sz="1600" b="1"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9621462"/>
                  </a:ext>
                </a:extLst>
              </a:tr>
              <a:tr h="503059">
                <a:tc>
                  <a:txBody>
                    <a:bodyPr/>
                    <a:lstStyle/>
                    <a:p>
                      <a:pPr algn="ctr" fontAlgn="b"/>
                      <a:r>
                        <a:rPr lang="en-IN" sz="1600" b="1" u="none" strike="noStrike" dirty="0">
                          <a:solidFill>
                            <a:schemeClr val="tx1"/>
                          </a:solidFill>
                          <a:effectLst/>
                        </a:rPr>
                        <a:t>North</a:t>
                      </a:r>
                      <a:endParaRPr lang="en-IN" sz="1600" b="1"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chemeClr val="tx1"/>
                          </a:solidFill>
                          <a:effectLst/>
                        </a:rPr>
                        <a:t>47.37%</a:t>
                      </a:r>
                      <a:endParaRPr lang="en-IN"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chemeClr val="tx1"/>
                          </a:solidFill>
                          <a:effectLst/>
                        </a:rPr>
                        <a:t>5.26%</a:t>
                      </a:r>
                      <a:endParaRPr lang="en-IN"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u="none" strike="noStrike">
                          <a:solidFill>
                            <a:schemeClr val="tx1"/>
                          </a:solidFill>
                          <a:effectLst/>
                        </a:rPr>
                        <a:t>21.05%</a:t>
                      </a:r>
                      <a:endParaRPr lang="en-IN" sz="1600" b="0" i="0" u="none" strike="noStrike">
                        <a:solidFill>
                          <a:schemeClr val="tx1"/>
                        </a:solidFill>
                        <a:effectLst/>
                        <a:latin typeface="Calibri" panose="020F0502020204030204" pitchFamily="34" charset="0"/>
                      </a:endParaRPr>
                    </a:p>
                  </a:txBody>
                  <a:tcPr marL="7620" marR="7620" marT="7620" marB="0" anchor="b"/>
                </a:tc>
                <a:tc>
                  <a:txBody>
                    <a:bodyPr/>
                    <a:lstStyle/>
                    <a:p>
                      <a:pPr algn="ctr" fontAlgn="b"/>
                      <a:r>
                        <a:rPr lang="en-IN" sz="1600" u="none" strike="noStrike">
                          <a:solidFill>
                            <a:schemeClr val="tx1"/>
                          </a:solidFill>
                          <a:effectLst/>
                        </a:rPr>
                        <a:t>26.32%</a:t>
                      </a:r>
                      <a:endParaRPr lang="en-IN" sz="1600" b="0" i="0" u="none" strike="noStrike">
                        <a:solidFill>
                          <a:schemeClr val="tx1"/>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solidFill>
                            <a:schemeClr val="tx1"/>
                          </a:solidFill>
                          <a:effectLst/>
                        </a:rPr>
                        <a:t>100.00%</a:t>
                      </a:r>
                      <a:endParaRPr lang="en-IN" sz="1600" b="1"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6520696"/>
                  </a:ext>
                </a:extLst>
              </a:tr>
              <a:tr h="503059">
                <a:tc>
                  <a:txBody>
                    <a:bodyPr/>
                    <a:lstStyle/>
                    <a:p>
                      <a:pPr algn="ctr" fontAlgn="b"/>
                      <a:r>
                        <a:rPr lang="en-IN" sz="1600" b="1" u="none" strike="noStrike" dirty="0">
                          <a:solidFill>
                            <a:schemeClr val="tx1"/>
                          </a:solidFill>
                          <a:effectLst/>
                        </a:rPr>
                        <a:t>South</a:t>
                      </a:r>
                      <a:endParaRPr lang="en-IN" sz="1600" b="1"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chemeClr val="tx1"/>
                          </a:solidFill>
                          <a:effectLst/>
                        </a:rPr>
                        <a:t>38.89%</a:t>
                      </a:r>
                      <a:endParaRPr lang="en-IN"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chemeClr val="tx1"/>
                          </a:solidFill>
                          <a:effectLst/>
                        </a:rPr>
                        <a:t>16.67%</a:t>
                      </a:r>
                      <a:endParaRPr lang="en-IN"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chemeClr val="tx1"/>
                          </a:solidFill>
                          <a:effectLst/>
                        </a:rPr>
                        <a:t>11.11%</a:t>
                      </a:r>
                      <a:endParaRPr lang="en-IN"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u="none" strike="noStrike">
                          <a:solidFill>
                            <a:schemeClr val="tx1"/>
                          </a:solidFill>
                          <a:effectLst/>
                        </a:rPr>
                        <a:t>33.33%</a:t>
                      </a:r>
                      <a:endParaRPr lang="en-IN" sz="1600" b="0" i="0" u="none" strike="noStrike">
                        <a:solidFill>
                          <a:schemeClr val="tx1"/>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solidFill>
                            <a:schemeClr val="tx1"/>
                          </a:solidFill>
                          <a:effectLst/>
                        </a:rPr>
                        <a:t>100.00%</a:t>
                      </a:r>
                      <a:endParaRPr lang="en-IN" sz="1600" b="1"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7309880"/>
                  </a:ext>
                </a:extLst>
              </a:tr>
              <a:tr h="503059">
                <a:tc>
                  <a:txBody>
                    <a:bodyPr/>
                    <a:lstStyle/>
                    <a:p>
                      <a:pPr algn="ctr" fontAlgn="b"/>
                      <a:r>
                        <a:rPr lang="en-IN" sz="1600" b="1" u="none" strike="noStrike" dirty="0">
                          <a:solidFill>
                            <a:schemeClr val="tx1"/>
                          </a:solidFill>
                          <a:effectLst/>
                        </a:rPr>
                        <a:t>West</a:t>
                      </a:r>
                      <a:endParaRPr lang="en-IN" sz="1600" b="1"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u="none" strike="noStrike">
                          <a:solidFill>
                            <a:schemeClr val="tx1"/>
                          </a:solidFill>
                          <a:effectLst/>
                        </a:rPr>
                        <a:t>58.82%</a:t>
                      </a:r>
                      <a:endParaRPr lang="en-IN" sz="1600" b="0" i="0" u="none" strike="noStrike">
                        <a:solidFill>
                          <a:schemeClr val="tx1"/>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chemeClr val="tx1"/>
                          </a:solidFill>
                          <a:effectLst/>
                        </a:rPr>
                        <a:t>17.65%</a:t>
                      </a:r>
                      <a:endParaRPr lang="en-IN"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chemeClr val="tx1"/>
                          </a:solidFill>
                          <a:effectLst/>
                        </a:rPr>
                        <a:t>11.76%</a:t>
                      </a:r>
                      <a:endParaRPr lang="en-IN"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chemeClr val="tx1"/>
                          </a:solidFill>
                          <a:effectLst/>
                        </a:rPr>
                        <a:t>11.76%</a:t>
                      </a:r>
                      <a:endParaRPr lang="en-IN"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solidFill>
                            <a:schemeClr val="tx1"/>
                          </a:solidFill>
                          <a:effectLst/>
                        </a:rPr>
                        <a:t>100.00%</a:t>
                      </a:r>
                      <a:endParaRPr lang="en-IN" sz="1600" b="1"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85807479"/>
                  </a:ext>
                </a:extLst>
              </a:tr>
              <a:tr h="503059">
                <a:tc>
                  <a:txBody>
                    <a:bodyPr/>
                    <a:lstStyle/>
                    <a:p>
                      <a:pPr algn="ctr" fontAlgn="b"/>
                      <a:r>
                        <a:rPr lang="en-IN" sz="1600" b="1" u="none" strike="noStrike" dirty="0">
                          <a:solidFill>
                            <a:schemeClr val="tx1"/>
                          </a:solidFill>
                          <a:effectLst/>
                        </a:rPr>
                        <a:t>Grand Total</a:t>
                      </a:r>
                      <a:endParaRPr lang="en-IN" sz="1600" b="1"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solidFill>
                            <a:schemeClr val="tx1"/>
                          </a:solidFill>
                          <a:effectLst/>
                        </a:rPr>
                        <a:t>44.26%</a:t>
                      </a:r>
                      <a:endParaRPr lang="en-IN" sz="1600" b="1"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solidFill>
                            <a:schemeClr val="tx1"/>
                          </a:solidFill>
                          <a:effectLst/>
                        </a:rPr>
                        <a:t>13.11%</a:t>
                      </a:r>
                      <a:endParaRPr lang="en-IN" sz="1600" b="1"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solidFill>
                            <a:schemeClr val="tx1"/>
                          </a:solidFill>
                          <a:effectLst/>
                        </a:rPr>
                        <a:t>16.39%</a:t>
                      </a:r>
                      <a:endParaRPr lang="en-IN" sz="1600" b="1"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solidFill>
                            <a:schemeClr val="tx1"/>
                          </a:solidFill>
                          <a:effectLst/>
                        </a:rPr>
                        <a:t>26.23%</a:t>
                      </a:r>
                      <a:endParaRPr lang="en-IN" sz="1600" b="1"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solidFill>
                            <a:schemeClr val="tx1"/>
                          </a:solidFill>
                          <a:effectLst/>
                        </a:rPr>
                        <a:t>100.00%</a:t>
                      </a:r>
                      <a:endParaRPr lang="en-IN" sz="1600" b="1"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2351314"/>
                  </a:ext>
                </a:extLst>
              </a:tr>
            </a:tbl>
          </a:graphicData>
        </a:graphic>
      </p:graphicFrame>
      <p:sp>
        <p:nvSpPr>
          <p:cNvPr id="5" name="TextBox 4">
            <a:extLst>
              <a:ext uri="{FF2B5EF4-FFF2-40B4-BE49-F238E27FC236}">
                <a16:creationId xmlns:a16="http://schemas.microsoft.com/office/drawing/2014/main" id="{7C3C3AC3-DE27-D7F1-9667-6FEA8F10E0A5}"/>
              </a:ext>
            </a:extLst>
          </p:cNvPr>
          <p:cNvSpPr txBox="1"/>
          <p:nvPr/>
        </p:nvSpPr>
        <p:spPr>
          <a:xfrm>
            <a:off x="3764603" y="2315181"/>
            <a:ext cx="5097295" cy="523220"/>
          </a:xfrm>
          <a:prstGeom prst="rect">
            <a:avLst/>
          </a:prstGeom>
          <a:noFill/>
        </p:spPr>
        <p:txBody>
          <a:bodyPr wrap="square" rtlCol="0">
            <a:spAutoFit/>
          </a:bodyPr>
          <a:lstStyle/>
          <a:p>
            <a:pPr algn="ctr"/>
            <a:r>
              <a:rPr lang="en-US" sz="2800" b="1" dirty="0">
                <a:solidFill>
                  <a:srgbClr val="002060"/>
                </a:solidFill>
              </a:rPr>
              <a:t>Evaluation Score vs Zone</a:t>
            </a:r>
            <a:endParaRPr lang="en-IN" sz="2800" b="1" dirty="0">
              <a:solidFill>
                <a:srgbClr val="002060"/>
              </a:solidFill>
            </a:endParaRPr>
          </a:p>
        </p:txBody>
      </p:sp>
    </p:spTree>
    <p:extLst>
      <p:ext uri="{BB962C8B-B14F-4D97-AF65-F5344CB8AC3E}">
        <p14:creationId xmlns:p14="http://schemas.microsoft.com/office/powerpoint/2010/main" val="61231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F55C-A226-7F99-A1C0-9B5FB7B6367A}"/>
              </a:ext>
            </a:extLst>
          </p:cNvPr>
          <p:cNvSpPr>
            <a:spLocks noGrp="1"/>
          </p:cNvSpPr>
          <p:nvPr>
            <p:ph type="title"/>
          </p:nvPr>
        </p:nvSpPr>
        <p:spPr>
          <a:xfrm>
            <a:off x="1097280" y="614682"/>
            <a:ext cx="10058400" cy="748452"/>
          </a:xfrm>
        </p:spPr>
        <p:txBody>
          <a:bodyPr>
            <a:normAutofit/>
          </a:bodyPr>
          <a:lstStyle/>
          <a:p>
            <a:pPr algn="ctr"/>
            <a:r>
              <a:rPr lang="en-US" sz="4000" b="1" dirty="0">
                <a:solidFill>
                  <a:srgbClr val="002060"/>
                </a:solidFill>
              </a:rPr>
              <a:t>Bar Chart</a:t>
            </a:r>
            <a:endParaRPr lang="en-IN" sz="4000" b="1" dirty="0">
              <a:solidFill>
                <a:srgbClr val="002060"/>
              </a:solidFill>
            </a:endParaRPr>
          </a:p>
        </p:txBody>
      </p:sp>
      <p:graphicFrame>
        <p:nvGraphicFramePr>
          <p:cNvPr id="4" name="Content Placeholder 3">
            <a:extLst>
              <a:ext uri="{FF2B5EF4-FFF2-40B4-BE49-F238E27FC236}">
                <a16:creationId xmlns:a16="http://schemas.microsoft.com/office/drawing/2014/main" id="{31855AF2-767F-3809-50FA-D276EE2CF130}"/>
              </a:ext>
            </a:extLst>
          </p:cNvPr>
          <p:cNvGraphicFramePr>
            <a:graphicFrameLocks noGrp="1"/>
          </p:cNvGraphicFramePr>
          <p:nvPr>
            <p:ph idx="1"/>
            <p:extLst>
              <p:ext uri="{D42A27DB-BD31-4B8C-83A1-F6EECF244321}">
                <p14:modId xmlns:p14="http://schemas.microsoft.com/office/powerpoint/2010/main" val="541985251"/>
              </p:ext>
            </p:extLst>
          </p:nvPr>
        </p:nvGraphicFramePr>
        <p:xfrm>
          <a:off x="1096963" y="2108200"/>
          <a:ext cx="10058400" cy="4243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2980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70F8-1AC9-9044-A98F-0F6481042378}"/>
              </a:ext>
            </a:extLst>
          </p:cNvPr>
          <p:cNvSpPr>
            <a:spLocks noGrp="1"/>
          </p:cNvSpPr>
          <p:nvPr>
            <p:ph type="title"/>
          </p:nvPr>
        </p:nvSpPr>
        <p:spPr>
          <a:xfrm>
            <a:off x="1184829" y="489983"/>
            <a:ext cx="10058400" cy="998058"/>
          </a:xfrm>
        </p:spPr>
        <p:txBody>
          <a:bodyPr>
            <a:noAutofit/>
          </a:bodyPr>
          <a:lstStyle/>
          <a:p>
            <a:r>
              <a:rPr lang="en-US" sz="2800" dirty="0">
                <a:latin typeface="Times New Roman" panose="02020603050405020304" pitchFamily="18" charset="0"/>
                <a:cs typeface="Times New Roman" panose="02020603050405020304" pitchFamily="18" charset="0"/>
              </a:rPr>
              <a:t>Percentage of High Performers by Region: </a:t>
            </a:r>
            <a:br>
              <a:rPr lang="en-US" sz="2800" dirty="0">
                <a:latin typeface="Times New Roman" panose="02020603050405020304" pitchFamily="18" charset="0"/>
                <a:cs typeface="Times New Roman" panose="02020603050405020304" pitchFamily="18" charset="0"/>
              </a:rPr>
            </a:br>
            <a:r>
              <a:rPr lang="en-US" sz="3600" b="1" dirty="0">
                <a:solidFill>
                  <a:srgbClr val="002060"/>
                </a:solidFill>
                <a:latin typeface="Times New Roman" panose="02020603050405020304" pitchFamily="18" charset="0"/>
                <a:cs typeface="Times New Roman" panose="02020603050405020304" pitchFamily="18" charset="0"/>
              </a:rPr>
              <a:t>Pie chart </a:t>
            </a:r>
            <a:r>
              <a:rPr lang="en-US" sz="2800" dirty="0">
                <a:latin typeface="Times New Roman" panose="02020603050405020304" pitchFamily="18" charset="0"/>
                <a:cs typeface="Times New Roman" panose="02020603050405020304" pitchFamily="18" charset="0"/>
              </a:rPr>
              <a:t>showing the percentage of High Performers in each region.</a:t>
            </a:r>
            <a:endParaRPr lang="en-IN" sz="28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9A78B76-7D50-FF17-7AFC-8C3ABFB4D479}"/>
              </a:ext>
            </a:extLst>
          </p:cNvPr>
          <p:cNvGraphicFramePr>
            <a:graphicFrameLocks noGrp="1"/>
          </p:cNvGraphicFramePr>
          <p:nvPr>
            <p:ph idx="1"/>
            <p:extLst>
              <p:ext uri="{D42A27DB-BD31-4B8C-83A1-F6EECF244321}">
                <p14:modId xmlns:p14="http://schemas.microsoft.com/office/powerpoint/2010/main" val="3248457067"/>
              </p:ext>
            </p:extLst>
          </p:nvPr>
        </p:nvGraphicFramePr>
        <p:xfrm>
          <a:off x="1837713" y="2224932"/>
          <a:ext cx="8752631" cy="3760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0953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4ED0E-5F9B-F452-0044-2F2F0A46C8A5}"/>
              </a:ext>
            </a:extLst>
          </p:cNvPr>
          <p:cNvSpPr>
            <a:spLocks noGrp="1"/>
          </p:cNvSpPr>
          <p:nvPr>
            <p:ph type="title"/>
          </p:nvPr>
        </p:nvSpPr>
        <p:spPr/>
        <p:txBody>
          <a:bodyPr/>
          <a:lstStyle/>
          <a:p>
            <a:pPr algn="ctr"/>
            <a:r>
              <a:rPr lang="en-US" b="1" dirty="0">
                <a:solidFill>
                  <a:srgbClr val="002060"/>
                </a:solidFill>
              </a:rPr>
              <a:t>Line Chart</a:t>
            </a:r>
            <a:endParaRPr lang="en-IN" b="1" dirty="0">
              <a:solidFill>
                <a:srgbClr val="002060"/>
              </a:solidFill>
            </a:endParaRPr>
          </a:p>
        </p:txBody>
      </p:sp>
      <p:graphicFrame>
        <p:nvGraphicFramePr>
          <p:cNvPr id="4" name="Content Placeholder 3">
            <a:extLst>
              <a:ext uri="{FF2B5EF4-FFF2-40B4-BE49-F238E27FC236}">
                <a16:creationId xmlns:a16="http://schemas.microsoft.com/office/drawing/2014/main" id="{46F2A228-BE6C-7002-3997-851BD576950B}"/>
              </a:ext>
            </a:extLst>
          </p:cNvPr>
          <p:cNvGraphicFramePr>
            <a:graphicFrameLocks noGrp="1"/>
          </p:cNvGraphicFramePr>
          <p:nvPr>
            <p:ph idx="1"/>
            <p:extLst>
              <p:ext uri="{D42A27DB-BD31-4B8C-83A1-F6EECF244321}">
                <p14:modId xmlns:p14="http://schemas.microsoft.com/office/powerpoint/2010/main" val="246214451"/>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9080404"/>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{303AD886-395F-4D8D-B11C-EB1BD82B012B}tf22712842_win32</Template>
  <TotalTime>303</TotalTime>
  <Words>595</Words>
  <Application>Microsoft Office PowerPoint</Application>
  <PresentationFormat>Widescreen</PresentationFormat>
  <Paragraphs>76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Bookman Old Style</vt:lpstr>
      <vt:lpstr>Calibri</vt:lpstr>
      <vt:lpstr>Franklin Gothic Book</vt:lpstr>
      <vt:lpstr>Times New Roman</vt:lpstr>
      <vt:lpstr>Custom</vt:lpstr>
      <vt:lpstr>Bare International Analysis</vt:lpstr>
      <vt:lpstr>INTRODUCTION</vt:lpstr>
      <vt:lpstr>                                      Task 1 Using the Evaluation Score, assign grades as follows:  High Performer: 90% - 100% , Average Performer: 70% - 89% , Low Performer: 50% - 69%  and Bottom Performer: Below 50%</vt:lpstr>
      <vt:lpstr>                                               Task 2 To create a pivot table that shows the average Evaluation_Score by Zone:  1. Data Preparation: Ensure the data is clean and organized.  2. Create Pivot Table: Use Excel to create a pivot table with "Zone" as the row label and average of "Evaluation_Score" as the value.</vt:lpstr>
      <vt:lpstr>Bar Chart</vt:lpstr>
      <vt:lpstr>Steps to Find the Region with the Highest Percentage of High Performers  1. Create a Pivot Table: Show counts of each performance grade by Zone.  2. Calculate Percentage: For each zone, divide the number of High Performers by the total number of evaluations.  3. Identify Region: Find the zone with the highest percentage of High Performers.</vt:lpstr>
      <vt:lpstr>Bar Chart</vt:lpstr>
      <vt:lpstr>Percentage of High Performers by Region:  Pie chart showing the percentage of High Performers in each region.</vt:lpstr>
      <vt:lpstr>Line Chart</vt:lpstr>
      <vt:lpstr>Performance Breakdown by Criteria:  Heatmap showing average scores for various evaluation criteria.</vt:lpstr>
      <vt:lpstr>Comparison of High vs. Low Performers:  Stacked bar chart comparing characteristics of High and Low Performers.</vt:lpstr>
      <vt:lpstr>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sachingunjal26@outlook.com</dc:creator>
  <cp:lastModifiedBy>ADMIN</cp:lastModifiedBy>
  <cp:revision>2</cp:revision>
  <dcterms:created xsi:type="dcterms:W3CDTF">2025-06-05T13:42:35Z</dcterms:created>
  <dcterms:modified xsi:type="dcterms:W3CDTF">2025-07-16T10:24:26Z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