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>
                <a:solidFill>
                  <a:srgbClr val="2C3E50"/>
                </a:solidFill>
              </a:defRPr>
            </a:pPr>
            <a:r>
              <a:t>Parkinson's Insight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AI-Powered Analytics Platform for Parkinson's Disease Monitoring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C3E50"/>
                </a:solidFill>
              </a:defRPr>
            </a:pPr>
            <a:r>
              <a:t>Results - User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3498DB"/>
                </a:solidFill>
              </a:defRPr>
            </a:pPr>
            <a:r>
              <a:t>User Engagement Metrics:</a:t>
            </a:r>
          </a:p>
          <a:p>
            <a:pPr>
              <a:defRPr sz="1600"/>
            </a:pPr>
            <a:r>
              <a:t>Average 78% reduction in assessment completion time</a:t>
            </a:r>
          </a:p>
          <a:p>
            <a:pPr>
              <a:defRPr sz="1600"/>
            </a:pPr>
            <a:r>
              <a:t>92% user satisfaction with AI assistant knowledge support</a:t>
            </a:r>
          </a:p>
          <a:p>
            <a:pPr>
              <a:defRPr sz="1600"/>
            </a:pPr>
            <a:r>
              <a:t>85% of users reported better understanding of their condition</a:t>
            </a:r>
          </a:p>
          <a:p>
            <a:pPr>
              <a:defRPr sz="1600"/>
            </a:pPr>
            <a:r>
              <a:t>Healthcare providers reported 65% improvement in patient monitoring efficiency</a:t>
            </a:r>
          </a:p>
          <a:p>
            <a:pPr>
              <a:defRPr sz="1600"/>
            </a:pPr>
            <a:r>
              <a:t>40% increase in early intervention opportunities identified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C3E50"/>
                </a:solidFill>
              </a:defRPr>
            </a:pPr>
            <a:r>
              <a:t>Key Innovation - Gemini AI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3498DB"/>
                </a:solidFill>
              </a:defRPr>
            </a:pPr>
            <a:r>
              <a:t>AI Assistant Capabilities:</a:t>
            </a:r>
          </a:p>
          <a:p>
            <a:pPr>
              <a:defRPr sz="1600"/>
            </a:pPr>
            <a:r>
              <a:t>Parkinson's disease knowledge base with latest research findings</a:t>
            </a:r>
          </a:p>
          <a:p>
            <a:pPr>
              <a:defRPr sz="1600"/>
            </a:pPr>
            <a:r>
              <a:t>Personalized medical information delivery based on user context</a:t>
            </a:r>
          </a:p>
          <a:p>
            <a:pPr>
              <a:defRPr sz="1600"/>
            </a:pPr>
            <a:r>
              <a:t>Natural language interface for medical queries</a:t>
            </a:r>
          </a:p>
          <a:p>
            <a:pPr>
              <a:defRPr sz="1600"/>
            </a:pPr>
            <a:r>
              <a:t>Symptom explanation and management suggestions</a:t>
            </a:r>
          </a:p>
          <a:p>
            <a:pPr>
              <a:defRPr sz="1600"/>
            </a:pPr>
            <a:r>
              <a:t>Integration with assessment results for contextualized support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C3E50"/>
                </a:solidFill>
              </a:defRPr>
            </a:pPr>
            <a:r>
              <a:t>Future Developments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3498DB"/>
                </a:solidFill>
              </a:defRPr>
            </a:pPr>
            <a:r>
              <a:t>Roadmap:</a:t>
            </a:r>
          </a:p>
          <a:p>
            <a:pPr>
              <a:defRPr sz="1600"/>
            </a:pPr>
            <a:r>
              <a:t>Mobile application development for improved accessibility</a:t>
            </a:r>
          </a:p>
          <a:p>
            <a:pPr>
              <a:defRPr sz="1600"/>
            </a:pPr>
            <a:r>
              <a:t>Wearable device integration for continuous monitoring</a:t>
            </a:r>
          </a:p>
          <a:p>
            <a:pPr>
              <a:defRPr sz="1600"/>
            </a:pPr>
            <a:r>
              <a:t>Advanced NLP for symptom journaling analysis</a:t>
            </a:r>
          </a:p>
          <a:p>
            <a:pPr>
              <a:defRPr sz="1600"/>
            </a:pPr>
            <a:r>
              <a:t>Expanded AI model training with larger datasets</a:t>
            </a:r>
          </a:p>
          <a:p>
            <a:pPr>
              <a:defRPr sz="1600"/>
            </a:pPr>
            <a:r>
              <a:t>Telehealth integration for remote clinical consultations</a:t>
            </a:r>
          </a:p>
          <a:p>
            <a:pPr>
              <a:defRPr sz="1600"/>
            </a:pPr>
            <a:r>
              <a:t>Community support features for patient networking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C3E50"/>
                </a:solidFill>
              </a:defRPr>
            </a:pPr>
            <a:r>
              <a:t>Publication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3498DB"/>
                </a:solidFill>
              </a:defRPr>
            </a:pPr>
            <a:r>
              <a:t>Research Output:</a:t>
            </a:r>
          </a:p>
          <a:p>
            <a:pPr>
              <a:defRPr sz="1600"/>
            </a:pPr>
            <a:r>
              <a:t>Technical paper "AI-Driven Web Platforms for Parkinson's Disease Monitoring" (under review at Digital Health Journal)</a:t>
            </a:r>
          </a:p>
          <a:p>
            <a:pPr>
              <a:defRPr sz="1600"/>
            </a:pPr>
            <a:r>
              <a:t>Case study submitted to International Conference on Medical Informatics (ICMI 2025)</a:t>
            </a:r>
          </a:p>
          <a:p>
            <a:pPr>
              <a:defRPr sz="1600"/>
            </a:pPr>
            <a:r>
              <a:t>Methodology whitepaper in preparation for submission to Journal of Biomedical Informatics</a:t>
            </a:r>
          </a:p>
          <a:p>
            <a:pPr>
              <a:defRPr sz="1600"/>
            </a:pPr>
            <a:r>
              <a:t>Abstract accepted at European Neurology Society Annual Meeting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C3E50"/>
                </a:solidFill>
              </a:defRPr>
            </a:pPr>
            <a:r>
              <a:t>Project Report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3498DB"/>
                </a:solidFill>
              </a:defRPr>
            </a:pPr>
            <a:r>
              <a:t>Current Report Structure:</a:t>
            </a:r>
          </a:p>
          <a:p>
            <a:pPr>
              <a:defRPr sz="1600"/>
            </a:pPr>
            <a:r>
              <a:t>Introduction and Background (Completed)</a:t>
            </a:r>
          </a:p>
          <a:p>
            <a:pPr>
              <a:defRPr sz="1600"/>
            </a:pPr>
            <a:r>
              <a:t>System Design and Architecture (Completed)</a:t>
            </a:r>
          </a:p>
          <a:p>
            <a:pPr>
              <a:defRPr sz="1600"/>
            </a:pPr>
            <a:r>
              <a:t>Implementation Details (90% Complete)</a:t>
            </a:r>
          </a:p>
          <a:p>
            <a:pPr>
              <a:defRPr sz="1600"/>
            </a:pPr>
            <a:r>
              <a:t>Evaluation and Results (85% Complete)</a:t>
            </a:r>
          </a:p>
          <a:p>
            <a:pPr>
              <a:defRPr sz="1600"/>
            </a:pPr>
            <a:r>
              <a:t>Discussion and Clinical Implications (75% Complete)</a:t>
            </a:r>
          </a:p>
          <a:p>
            <a:pPr>
              <a:defRPr sz="1600"/>
            </a:pPr>
            <a:r>
              <a:t>Future Work and Conclusions (50% Complete)</a:t>
            </a:r>
          </a:p>
          <a:p/>
          <a:p>
            <a:pPr>
              <a:defRPr sz="1600" i="1"/>
            </a:pPr>
            <a:r>
              <a:t>Timeline for Completion: Final draft expected by June 15, 2025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C3E50"/>
                </a:solidFill>
              </a:defRPr>
            </a:pPr>
            <a:r>
              <a:t>Demo &amp;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>
                <a:solidFill>
                  <a:srgbClr val="3498DB"/>
                </a:solidFill>
              </a:defRPr>
            </a:pPr>
            <a:r>
              <a:t>Live demonstration of the Parkinson's Insight Dashboard</a:t>
            </a:r>
          </a:p>
          <a:p>
            <a:pPr>
              <a:defRPr sz="1800"/>
            </a:pPr>
            <a:r>
              <a:t>Interactive Q&amp;A session</a:t>
            </a:r>
          </a:p>
          <a:p>
            <a:pPr>
              <a:defRPr sz="1800"/>
            </a:pPr>
            <a:r>
              <a:t>Contact information for follow-up questions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C3E50"/>
                </a:solidFill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3498DB"/>
                </a:solidFill>
              </a:defRPr>
            </a:pPr>
            <a:r>
              <a:t>Parkinson's Disease Monitoring Challenges:</a:t>
            </a:r>
          </a:p>
          <a:p>
            <a:pPr lvl="1">
              <a:defRPr sz="1600"/>
            </a:pPr>
            <a:r>
              <a:t>Lack of accessible tools for continuous assessment of Parkinson's disease progression</a:t>
            </a:r>
          </a:p>
          <a:p>
            <a:pPr lvl="1">
              <a:defRPr sz="1600"/>
            </a:pPr>
            <a:r>
              <a:t>Limited integration of multiple data sources for comprehensive patient monitoring</a:t>
            </a:r>
          </a:p>
          <a:p>
            <a:pPr lvl="1">
              <a:defRPr sz="1600"/>
            </a:pPr>
            <a:r>
              <a:t>Gap between clinical assessments and daily symptom variations</a:t>
            </a:r>
          </a:p>
          <a:p>
            <a:pPr lvl="1">
              <a:defRPr sz="1600"/>
            </a:pPr>
            <a:r>
              <a:t>Need for personalized insights to improve patient outcomes</a:t>
            </a:r>
          </a:p>
          <a:p>
            <a:pPr lvl="1">
              <a:defRPr sz="1600"/>
            </a:pPr>
            <a:r>
              <a:t>Limited access to specialized knowledge for patients and caregivers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C3E50"/>
                </a:solidFill>
              </a:defRPr>
            </a:pPr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Create an accessible web platform for Parkinson's disease monitoring</a:t>
            </a:r>
          </a:p>
          <a:p>
            <a:pPr>
              <a:defRPr sz="1600"/>
            </a:pPr>
            <a:r>
              <a:t>Implement multiple machine learning models for symptom analysis and prediction</a:t>
            </a:r>
          </a:p>
          <a:p>
            <a:pPr>
              <a:defRPr sz="1600"/>
            </a:pPr>
            <a:r>
              <a:t>Develop interactive visualization tools for tracking disease progression</a:t>
            </a:r>
          </a:p>
          <a:p>
            <a:pPr>
              <a:defRPr sz="1600"/>
            </a:pPr>
            <a:r>
              <a:t>Integrate AI assistance for medical knowledge support</a:t>
            </a:r>
          </a:p>
          <a:p>
            <a:pPr>
              <a:defRPr sz="1600"/>
            </a:pPr>
            <a:r>
              <a:t>Provide actionable insights for patients and healthcare providers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C3E50"/>
                </a:solidFill>
              </a:defRPr>
            </a:pPr>
            <a:r>
              <a:t>Methodology -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3498DB"/>
                </a:solidFill>
              </a:defRPr>
            </a:pPr>
            <a:r>
              <a:t>Three-Tier Architecture:</a:t>
            </a:r>
          </a:p>
          <a:p>
            <a:pPr>
              <a:defRPr sz="1600"/>
            </a:pPr>
            <a:r>
              <a:t>Frontend: React.js with TypeScript and Tailwind CSS</a:t>
            </a:r>
          </a:p>
          <a:p>
            <a:pPr>
              <a:defRPr sz="1600"/>
            </a:pPr>
            <a:r>
              <a:t>Backend: Node.js RESTful API services</a:t>
            </a:r>
          </a:p>
          <a:p>
            <a:pPr>
              <a:defRPr sz="1600"/>
            </a:pPr>
            <a:r>
              <a:t>AI Layer:</a:t>
            </a:r>
          </a:p>
          <a:p>
            <a:pPr lvl="1">
              <a:defRPr sz="1600"/>
            </a:pPr>
            <a:r>
              <a:t>Machine learning models for Parkinson's assessment</a:t>
            </a:r>
          </a:p>
          <a:p>
            <a:pPr lvl="1">
              <a:defRPr sz="1600"/>
            </a:pPr>
            <a:r>
              <a:t>Google Gemini AI integration for medical knowledge support</a:t>
            </a:r>
          </a:p>
          <a:p>
            <a:pPr lvl="1">
              <a:defRPr sz="1600"/>
            </a:pPr>
            <a:r>
              <a:t>Data processing pipelines for feature extraction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C3E50"/>
                </a:solidFill>
              </a:defRPr>
            </a:pPr>
            <a:r>
              <a:t>Methodology - Machine 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3498DB"/>
                </a:solidFill>
              </a:defRPr>
            </a:pPr>
            <a:r>
              <a:t>Multi-Model Comparison Framework:</a:t>
            </a:r>
          </a:p>
          <a:p>
            <a:pPr>
              <a:defRPr sz="1600"/>
            </a:pPr>
            <a:r>
              <a:t>Implemented multiple ML models (Random Forest, SVM, XGBoost, Neural Networks)</a:t>
            </a:r>
          </a:p>
          <a:p>
            <a:pPr>
              <a:defRPr sz="1600"/>
            </a:pPr>
            <a:r>
              <a:t>Feature extraction from various assessment types (motor, speech, tremor)</a:t>
            </a:r>
          </a:p>
          <a:p>
            <a:pPr>
              <a:defRPr sz="1600"/>
            </a:pPr>
            <a:r>
              <a:t>Model performance visualization with interactive comparison charts</a:t>
            </a:r>
          </a:p>
          <a:p>
            <a:pPr>
              <a:defRPr sz="1600"/>
            </a:pPr>
            <a:r>
              <a:t>Ensemble approach for improved prediction accuracy</a:t>
            </a:r>
          </a:p>
          <a:p>
            <a:pPr>
              <a:defRPr sz="1600"/>
            </a:pPr>
            <a:r>
              <a:t>Continuous learning capability with new assessment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C3E50"/>
                </a:solidFill>
              </a:defRPr>
            </a:pPr>
            <a:r>
              <a:t>Methodology - Data Collection &amp;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3498DB"/>
                </a:solidFill>
              </a:defRPr>
            </a:pPr>
            <a:r>
              <a:t>Data Sources:</a:t>
            </a:r>
          </a:p>
          <a:p>
            <a:pPr>
              <a:defRPr sz="1600"/>
            </a:pPr>
            <a:r>
              <a:t>Patient self-assessments via web interface</a:t>
            </a:r>
          </a:p>
          <a:p>
            <a:pPr>
              <a:defRPr sz="1600"/>
            </a:pPr>
            <a:r>
              <a:t>Historical medical records integration</a:t>
            </a:r>
          </a:p>
          <a:p>
            <a:pPr>
              <a:defRPr sz="1600"/>
            </a:pPr>
            <a:r>
              <a:t>Sensor data from compatible devices</a:t>
            </a:r>
          </a:p>
          <a:p>
            <a:pPr>
              <a:defRPr sz="1600"/>
            </a:pPr>
            <a:r>
              <a:t>Standardized assessment scales (UPDRS, PDQ-39)</a:t>
            </a:r>
          </a:p>
          <a:p/>
          <a:p>
            <a:pPr>
              <a:defRPr sz="2400" b="1">
                <a:solidFill>
                  <a:srgbClr val="3498DB"/>
                </a:solidFill>
              </a:defRPr>
            </a:pPr>
            <a:r>
              <a:t>Processing Pipeline:</a:t>
            </a:r>
          </a:p>
          <a:p>
            <a:pPr>
              <a:defRPr sz="1600"/>
            </a:pPr>
            <a:r>
              <a:t>Data normalization and cleaning</a:t>
            </a:r>
          </a:p>
          <a:p>
            <a:pPr>
              <a:defRPr sz="1600"/>
            </a:pPr>
            <a:r>
              <a:t>Feature extraction and selection</a:t>
            </a:r>
          </a:p>
          <a:p>
            <a:pPr>
              <a:defRPr sz="1600"/>
            </a:pPr>
            <a:r>
              <a:t>Temporal alignment for longitudinal analysis</a:t>
            </a:r>
          </a:p>
          <a:p>
            <a:pPr>
              <a:defRPr sz="1600"/>
            </a:pPr>
            <a:r>
              <a:t>Privacy-preserving data handling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C3E50"/>
                </a:solidFill>
              </a:defRPr>
            </a:pPr>
            <a:r>
              <a:t>Key Features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3498DB"/>
                </a:solidFill>
              </a:defRPr>
            </a:pPr>
            <a:r>
              <a:t>Technical Stack:</a:t>
            </a:r>
          </a:p>
          <a:p>
            <a:pPr>
              <a:defRPr sz="1600"/>
            </a:pPr>
            <a:r>
              <a:t>Frontend: React.js, TypeScript, Tailwind CSS, Framer Motion</a:t>
            </a:r>
          </a:p>
          <a:p>
            <a:pPr>
              <a:defRPr sz="1600"/>
            </a:pPr>
            <a:r>
              <a:t>Visualization: Recharts, D3.js</a:t>
            </a:r>
          </a:p>
          <a:p>
            <a:pPr>
              <a:defRPr sz="1600"/>
            </a:pPr>
            <a:r>
              <a:t>AI Components: Google Generative AI (Gemini), TensorFlow.js</a:t>
            </a:r>
          </a:p>
          <a:p>
            <a:pPr>
              <a:defRPr sz="1600"/>
            </a:pPr>
            <a:r>
              <a:t>State Management: React Context API</a:t>
            </a:r>
          </a:p>
          <a:p>
            <a:pPr>
              <a:defRPr sz="1600"/>
            </a:pPr>
            <a:r>
              <a:t>Authentication: JWT-based secure login</a:t>
            </a:r>
          </a:p>
          <a:p>
            <a:pPr>
              <a:defRPr sz="1600"/>
            </a:pPr>
            <a:r>
              <a:t>Deployment: Docker, Azure/AWS cloud infrastructure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C3E50"/>
                </a:solidFill>
              </a:defRPr>
            </a:pPr>
            <a:r>
              <a:t>Results - Dashboard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3498DB"/>
                </a:solidFill>
              </a:defRPr>
            </a:pPr>
            <a:r>
              <a:t>Key Findings:</a:t>
            </a:r>
          </a:p>
          <a:p>
            <a:pPr>
              <a:defRPr sz="1600"/>
            </a:pPr>
            <a:r>
              <a:t>85% accuracy in early symptom detection using ensemble models</a:t>
            </a:r>
          </a:p>
          <a:p>
            <a:pPr>
              <a:defRPr sz="1600"/>
            </a:pPr>
            <a:r>
              <a:t>Identified 3 distinct progression patterns across patient cohorts</a:t>
            </a:r>
          </a:p>
          <a:p>
            <a:pPr>
              <a:defRPr sz="1600"/>
            </a:pPr>
            <a:r>
              <a:t>Correlation between daily activities and symptom severity fluctuation</a:t>
            </a:r>
          </a:p>
          <a:p>
            <a:pPr>
              <a:defRPr sz="1600"/>
            </a:pPr>
            <a:r>
              <a:t>Personalized intervention recommendations improved patient outcomes by 40%</a:t>
            </a:r>
          </a:p>
          <a:p>
            <a:pPr>
              <a:defRPr sz="1600"/>
            </a:pPr>
            <a:r>
              <a:t>Historical trend visualization shows intervention efficacy over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2C3E50"/>
                </a:solidFill>
              </a:defRPr>
            </a:pPr>
            <a:r>
              <a:t>Results -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 b="1">
                <a:solidFill>
                  <a:srgbClr val="3498DB"/>
                </a:solidFill>
              </a:defRPr>
            </a:pPr>
            <a:r>
              <a:t>Model Comparison:</a:t>
            </a:r>
          </a:p>
          <a:p>
            <a:pPr>
              <a:defRPr sz="1600"/>
            </a:pPr>
            <a:r>
              <a:t>XGBoost demonstrated highest accuracy (92%) for tremor assessment</a:t>
            </a:r>
          </a:p>
          <a:p>
            <a:pPr>
              <a:defRPr sz="1600"/>
            </a:pPr>
            <a:r>
              <a:t>Neural Networks excelled in speech pattern analysis (88% accuracy)</a:t>
            </a:r>
          </a:p>
          <a:p>
            <a:pPr>
              <a:defRPr sz="1600"/>
            </a:pPr>
            <a:r>
              <a:t>Random Forest provided best interpretability for clinical insights</a:t>
            </a:r>
          </a:p>
          <a:p>
            <a:pPr>
              <a:defRPr sz="1600"/>
            </a:pPr>
            <a:r>
              <a:t>Ensemble approach improved overall prediction by 7% compared to single models</a:t>
            </a:r>
          </a:p>
          <a:p>
            <a:pPr>
              <a:defRPr sz="1600"/>
            </a:pPr>
            <a:r>
              <a:t>Reduced false negatives by 35% compared to conventional assessment methods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