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66C99-DB59-4606-A66D-D536B5613F22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AEBB-F181-43B9-8208-60F664F82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6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9014"/>
            <a:ext cx="9144000" cy="10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635660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9624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1134"/>
            <a:ext cx="9144000" cy="103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438912"/>
            <a:ext cx="9127490" cy="40005"/>
          </a:xfrm>
          <a:custGeom>
            <a:avLst/>
            <a:gdLst/>
            <a:ahLst/>
            <a:cxnLst/>
            <a:rect l="l" t="t" r="r" b="b"/>
            <a:pathLst>
              <a:path w="9127490" h="40004">
                <a:moveTo>
                  <a:pt x="0" y="39624"/>
                </a:moveTo>
                <a:lnTo>
                  <a:pt x="9127236" y="39624"/>
                </a:lnTo>
                <a:lnTo>
                  <a:pt x="9127236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66047" y="36576"/>
            <a:ext cx="262127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6099" y="465200"/>
            <a:ext cx="197180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1561" y="4029364"/>
            <a:ext cx="3960876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Department </a:t>
            </a:r>
            <a:r>
              <a:rPr spc="-5" dirty="0"/>
              <a:t>of </a:t>
            </a:r>
            <a:r>
              <a:rPr dirty="0"/>
              <a:t>EIE /</a:t>
            </a:r>
            <a:r>
              <a:rPr spc="30" dirty="0"/>
              <a:t> </a:t>
            </a:r>
            <a:r>
              <a:rPr dirty="0"/>
              <a:t>PEC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5"/>
              <a:t>Dr.R.Sundaramurthy.,M.E.,Ph.D.,</a:t>
            </a: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Department </a:t>
            </a:r>
            <a:r>
              <a:rPr spc="-5" dirty="0"/>
              <a:t>of </a:t>
            </a:r>
            <a:r>
              <a:rPr dirty="0"/>
              <a:t>EIE /</a:t>
            </a:r>
            <a:r>
              <a:rPr spc="30" dirty="0"/>
              <a:t> </a:t>
            </a:r>
            <a:r>
              <a:rPr dirty="0"/>
              <a:t>PEC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5"/>
              <a:t>Dr.R.Sundaramurthy.,M.E.,Ph.D.,</a:t>
            </a: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Department </a:t>
            </a:r>
            <a:r>
              <a:rPr spc="-5" dirty="0"/>
              <a:t>of </a:t>
            </a:r>
            <a:r>
              <a:rPr dirty="0"/>
              <a:t>EIE /</a:t>
            </a:r>
            <a:r>
              <a:rPr spc="30" dirty="0"/>
              <a:t> </a:t>
            </a:r>
            <a:r>
              <a:rPr dirty="0"/>
              <a:t>PEC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5"/>
              <a:t>Dr.R.Sundaramurthy.,M.E.,Ph.D.,</a:t>
            </a:r>
            <a:endParaRPr sz="12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9014"/>
            <a:ext cx="9144000" cy="10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635660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9624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1134"/>
            <a:ext cx="9144000" cy="103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438912"/>
            <a:ext cx="9127490" cy="40005"/>
          </a:xfrm>
          <a:custGeom>
            <a:avLst/>
            <a:gdLst/>
            <a:ahLst/>
            <a:cxnLst/>
            <a:rect l="l" t="t" r="r" b="b"/>
            <a:pathLst>
              <a:path w="9127490" h="40004">
                <a:moveTo>
                  <a:pt x="0" y="39624"/>
                </a:moveTo>
                <a:lnTo>
                  <a:pt x="9127236" y="39624"/>
                </a:lnTo>
                <a:lnTo>
                  <a:pt x="9127236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66047" y="36576"/>
            <a:ext cx="262127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Department </a:t>
            </a:r>
            <a:r>
              <a:rPr spc="-5" dirty="0"/>
              <a:t>of </a:t>
            </a:r>
            <a:r>
              <a:rPr dirty="0"/>
              <a:t>EIE /</a:t>
            </a:r>
            <a:r>
              <a:rPr spc="30" dirty="0"/>
              <a:t> </a:t>
            </a:r>
            <a:r>
              <a:rPr dirty="0"/>
              <a:t>PEC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5"/>
              <a:t>Dr.R.Sundaramurthy.,M.E.,Ph.D.,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Department </a:t>
            </a:r>
            <a:r>
              <a:rPr spc="-5" dirty="0"/>
              <a:t>of </a:t>
            </a:r>
            <a:r>
              <a:rPr dirty="0"/>
              <a:t>EIE /</a:t>
            </a:r>
            <a:r>
              <a:rPr spc="30" dirty="0"/>
              <a:t> </a:t>
            </a:r>
            <a:r>
              <a:rPr dirty="0"/>
              <a:t>PEC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5"/>
              <a:t>Dr.R.Sundaramurthy.,M.E.,Ph.D.,</a:t>
            </a:r>
            <a:endParaRPr sz="12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9014"/>
            <a:ext cx="9144000" cy="1039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635660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9624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1134"/>
            <a:ext cx="9144000" cy="1039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953" y="-190754"/>
            <a:ext cx="9169907" cy="97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3070351"/>
            <a:ext cx="7792084" cy="261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89" y="6445505"/>
            <a:ext cx="211455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Department </a:t>
            </a:r>
            <a:r>
              <a:rPr spc="-5" dirty="0"/>
              <a:t>of </a:t>
            </a:r>
            <a:r>
              <a:rPr dirty="0"/>
              <a:t>EIE /</a:t>
            </a:r>
            <a:r>
              <a:rPr spc="30" dirty="0"/>
              <a:t> </a:t>
            </a:r>
            <a:r>
              <a:rPr dirty="0"/>
              <a:t>PEC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63848" y="6445505"/>
            <a:ext cx="2449829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77923B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lang="en-US" spc="-15"/>
              <a:t>Dr.R.Sundaramurthy.,M.E.,Ph.D.,</a:t>
            </a: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6432" y="826465"/>
            <a:ext cx="46951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u="none" spc="-5" dirty="0">
                <a:solidFill>
                  <a:srgbClr val="77923B"/>
                </a:solidFill>
                <a:latin typeface="Carlito"/>
                <a:cs typeface="Carlito"/>
              </a:rPr>
              <a:t>PLL </a:t>
            </a:r>
            <a:r>
              <a:rPr sz="6000" b="1" u="none" dirty="0">
                <a:solidFill>
                  <a:srgbClr val="77923B"/>
                </a:solidFill>
                <a:latin typeface="Carlito"/>
                <a:cs typeface="Carlito"/>
              </a:rPr>
              <a:t>in</a:t>
            </a:r>
            <a:r>
              <a:rPr sz="6000" b="1" u="none" spc="-75" dirty="0">
                <a:solidFill>
                  <a:srgbClr val="77923B"/>
                </a:solidFill>
                <a:latin typeface="Carlito"/>
                <a:cs typeface="Carlito"/>
              </a:rPr>
              <a:t> </a:t>
            </a:r>
            <a:r>
              <a:rPr sz="6000" b="1" u="none" dirty="0">
                <a:solidFill>
                  <a:srgbClr val="77923B"/>
                </a:solidFill>
                <a:latin typeface="Carlito"/>
                <a:cs typeface="Carlito"/>
              </a:rPr>
              <a:t>LPC2148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5332" y="5082540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3200400"/>
            <a:ext cx="20574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6324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u="none" spc="-5" dirty="0">
                <a:solidFill>
                  <a:srgbClr val="FF0000"/>
                </a:solidFill>
                <a:latin typeface="Carlito"/>
                <a:cs typeface="Carlito"/>
              </a:rPr>
              <a:t>1. </a:t>
            </a:r>
            <a:r>
              <a:rPr sz="4400" b="1" u="none" spc="-15" dirty="0">
                <a:solidFill>
                  <a:srgbClr val="FF0000"/>
                </a:solidFill>
                <a:latin typeface="Carlito"/>
                <a:cs typeface="Carlito"/>
              </a:rPr>
              <a:t>PLL </a:t>
            </a:r>
            <a:r>
              <a:rPr sz="4400" b="1" u="none" spc="-30" dirty="0" smtClean="0">
                <a:solidFill>
                  <a:srgbClr val="FF0000"/>
                </a:solidFill>
                <a:latin typeface="Carlito"/>
                <a:cs typeface="Carlito"/>
              </a:rPr>
              <a:t>Feed</a:t>
            </a:r>
            <a:r>
              <a:rPr lang="en-US" sz="4400" b="1" u="none" spc="-30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400" b="1" u="none" spc="-5" dirty="0" smtClean="0">
                <a:solidFill>
                  <a:srgbClr val="FF0000"/>
                </a:solidFill>
                <a:latin typeface="Carlito"/>
                <a:cs typeface="Carlito"/>
              </a:rPr>
              <a:t>Sequence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822" y="1981200"/>
            <a:ext cx="7921956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Assignment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two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particular 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fixed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values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PLLFEED 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register 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configure</a:t>
            </a:r>
            <a:r>
              <a:rPr sz="3200" b="1" u="heavy" spc="1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PLL.</a:t>
            </a:r>
            <a:endParaRPr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PLL0FEED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3200" b="1" spc="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0xAA;</a:t>
            </a:r>
            <a:endParaRPr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PLL0FEED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3200" b="1" spc="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rlito"/>
                <a:cs typeface="Carlito"/>
              </a:rPr>
              <a:t>0x55;</a:t>
            </a:r>
            <a:endParaRPr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Carlito"/>
                <a:cs typeface="Carlito"/>
              </a:rPr>
              <a:t>Something </a:t>
            </a:r>
            <a:r>
              <a:rPr sz="3200" b="1" spc="-5" dirty="0">
                <a:latin typeface="Carlito"/>
                <a:cs typeface="Carlito"/>
              </a:rPr>
              <a:t>similar </a:t>
            </a:r>
            <a:r>
              <a:rPr sz="3200" b="1" spc="-20" dirty="0">
                <a:latin typeface="Carlito"/>
                <a:cs typeface="Carlito"/>
              </a:rPr>
              <a:t>to </a:t>
            </a:r>
            <a:r>
              <a:rPr sz="3200" b="1" spc="-5" dirty="0">
                <a:latin typeface="Carlito"/>
                <a:cs typeface="Carlito"/>
              </a:rPr>
              <a:t>a </a:t>
            </a:r>
            <a:r>
              <a:rPr sz="3200" b="1" spc="-30" dirty="0">
                <a:latin typeface="Carlito"/>
                <a:cs typeface="Carlito"/>
              </a:rPr>
              <a:t>Key </a:t>
            </a:r>
            <a:r>
              <a:rPr sz="3200" b="1" spc="-20" dirty="0">
                <a:latin typeface="Carlito"/>
                <a:cs typeface="Carlito"/>
              </a:rPr>
              <a:t>to </a:t>
            </a:r>
            <a:r>
              <a:rPr sz="3200" b="1" spc="-5" dirty="0">
                <a:latin typeface="Carlito"/>
                <a:cs typeface="Carlito"/>
              </a:rPr>
              <a:t>open a</a:t>
            </a:r>
            <a:r>
              <a:rPr sz="3200" b="1" spc="95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Safe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358" y="465200"/>
            <a:ext cx="76257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5" dirty="0">
                <a:solidFill>
                  <a:srgbClr val="FF0000"/>
                </a:solidFill>
              </a:rPr>
              <a:t>2. PLL </a:t>
            </a:r>
            <a:r>
              <a:rPr sz="4400" u="none" spc="-20" dirty="0">
                <a:solidFill>
                  <a:srgbClr val="FF0000"/>
                </a:solidFill>
              </a:rPr>
              <a:t>Control </a:t>
            </a:r>
            <a:r>
              <a:rPr sz="4400" u="none" spc="-30" dirty="0">
                <a:solidFill>
                  <a:srgbClr val="FF0000"/>
                </a:solidFill>
              </a:rPr>
              <a:t>Register</a:t>
            </a:r>
            <a:r>
              <a:rPr sz="4400" u="none" spc="75" dirty="0">
                <a:solidFill>
                  <a:srgbClr val="FF0000"/>
                </a:solidFill>
              </a:rPr>
              <a:t> </a:t>
            </a:r>
            <a:r>
              <a:rPr sz="4400" u="none" spc="-15" dirty="0">
                <a:solidFill>
                  <a:srgbClr val="FF0000"/>
                </a:solidFill>
              </a:rPr>
              <a:t>(PLL0CON)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543551" y="2057400"/>
            <a:ext cx="8024495" cy="22701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rlito"/>
                <a:cs typeface="Carlito"/>
              </a:rPr>
              <a:t>Used to </a:t>
            </a:r>
            <a:r>
              <a:rPr sz="3200" spc="-5" dirty="0">
                <a:latin typeface="Carlito"/>
                <a:cs typeface="Carlito"/>
              </a:rPr>
              <a:t>Enable and </a:t>
            </a:r>
            <a:r>
              <a:rPr sz="3200" spc="-15" dirty="0">
                <a:latin typeface="Carlito"/>
                <a:cs typeface="Carlito"/>
              </a:rPr>
              <a:t>connect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PLL.</a:t>
            </a:r>
            <a:endParaRPr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25" dirty="0">
                <a:latin typeface="Carlito"/>
                <a:cs typeface="Carlito"/>
              </a:rPr>
              <a:t>First </a:t>
            </a:r>
            <a:r>
              <a:rPr sz="3200" b="1" spc="-10" dirty="0">
                <a:latin typeface="Carlito"/>
                <a:cs typeface="Carlito"/>
              </a:rPr>
              <a:t>bit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Enable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PLL</a:t>
            </a:r>
            <a:endParaRPr sz="3200" dirty="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Carlito"/>
                <a:cs typeface="Carlito"/>
              </a:rPr>
              <a:t>Second bit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Connect </a:t>
            </a:r>
            <a:r>
              <a:rPr sz="3200" spc="-5" dirty="0">
                <a:latin typeface="Carlito"/>
                <a:cs typeface="Carlito"/>
              </a:rPr>
              <a:t>the PLL </a:t>
            </a:r>
            <a:r>
              <a:rPr sz="3200" spc="-20" dirty="0">
                <a:latin typeface="Carlito"/>
                <a:cs typeface="Carlito"/>
              </a:rPr>
              <a:t>from </a:t>
            </a:r>
            <a:r>
              <a:rPr sz="3200" spc="-10" dirty="0">
                <a:latin typeface="Carlito"/>
                <a:cs typeface="Carlito"/>
              </a:rPr>
              <a:t>internal </a:t>
            </a:r>
            <a:r>
              <a:rPr sz="3200" spc="-25" dirty="0">
                <a:latin typeface="Carlito"/>
                <a:cs typeface="Carlito"/>
              </a:rPr>
              <a:t>RC  </a:t>
            </a:r>
            <a:r>
              <a:rPr sz="3200" spc="-10" dirty="0">
                <a:latin typeface="Carlito"/>
                <a:cs typeface="Carlito"/>
              </a:rPr>
              <a:t>oscillator </a:t>
            </a:r>
            <a:r>
              <a:rPr sz="3200" spc="-15" dirty="0">
                <a:latin typeface="Carlito"/>
                <a:cs typeface="Carlito"/>
              </a:rPr>
              <a:t>to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CPU.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600" y="513364"/>
            <a:ext cx="34852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 smtClean="0">
                <a:solidFill>
                  <a:srgbClr val="FF0000"/>
                </a:solidFill>
              </a:rPr>
              <a:t>PLL</a:t>
            </a:r>
            <a:r>
              <a:rPr sz="4400" u="none" spc="5" dirty="0" smtClean="0">
                <a:solidFill>
                  <a:srgbClr val="FF0000"/>
                </a:solidFill>
              </a:rPr>
              <a:t>0</a:t>
            </a:r>
            <a:r>
              <a:rPr sz="4400" u="none" spc="-50" dirty="0" smtClean="0">
                <a:solidFill>
                  <a:srgbClr val="FF0000"/>
                </a:solidFill>
              </a:rPr>
              <a:t>C</a:t>
            </a:r>
            <a:r>
              <a:rPr sz="4400" u="none" spc="-10" dirty="0" smtClean="0">
                <a:solidFill>
                  <a:srgbClr val="FF0000"/>
                </a:solidFill>
              </a:rPr>
              <a:t>ON</a:t>
            </a:r>
            <a:r>
              <a:rPr lang="en-US" sz="4400" u="none" spc="-10" dirty="0" smtClean="0">
                <a:solidFill>
                  <a:srgbClr val="FF0000"/>
                </a:solidFill>
              </a:rPr>
              <a:t>:</a:t>
            </a:r>
            <a:endParaRPr sz="4400" dirty="0"/>
          </a:p>
        </p:txBody>
      </p:sp>
      <p:sp>
        <p:nvSpPr>
          <p:cNvPr id="6" name="object 6"/>
          <p:cNvSpPr/>
          <p:nvPr/>
        </p:nvSpPr>
        <p:spPr>
          <a:xfrm>
            <a:off x="381000" y="1295400"/>
            <a:ext cx="7944233" cy="277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697" y="4267200"/>
            <a:ext cx="8434577" cy="193001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6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PLL0CON </a:t>
            </a:r>
            <a:r>
              <a:rPr sz="360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= </a:t>
            </a:r>
            <a:r>
              <a:rPr sz="36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0x01 </a:t>
            </a:r>
            <a:r>
              <a:rPr sz="36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PLL</a:t>
            </a:r>
            <a:r>
              <a:rPr sz="3600" spc="-18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Enable</a:t>
            </a:r>
            <a:endParaRPr sz="3600" dirty="0">
              <a:latin typeface="Liberation Sans Narrow"/>
              <a:cs typeface="Liberation Sans Narrow"/>
            </a:endParaRPr>
          </a:p>
          <a:p>
            <a:pPr marL="157480">
              <a:lnSpc>
                <a:spcPct val="100000"/>
              </a:lnSpc>
              <a:spcBef>
                <a:spcPts val="995"/>
              </a:spcBef>
            </a:pPr>
            <a:r>
              <a:rPr sz="3600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PLL0CON </a:t>
            </a:r>
            <a:r>
              <a:rPr sz="360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= </a:t>
            </a:r>
            <a:r>
              <a:rPr sz="36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0x03 </a:t>
            </a:r>
            <a:r>
              <a:rPr sz="36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PLL </a:t>
            </a:r>
            <a:r>
              <a:rPr sz="3600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Enable </a:t>
            </a:r>
            <a:r>
              <a:rPr sz="360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&amp;</a:t>
            </a:r>
            <a:r>
              <a:rPr sz="3600" spc="-14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Connect</a:t>
            </a:r>
            <a:endParaRPr sz="3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2198" y="465200"/>
            <a:ext cx="79013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5" dirty="0">
                <a:solidFill>
                  <a:srgbClr val="FF0000"/>
                </a:solidFill>
              </a:rPr>
              <a:t>3.PLL </a:t>
            </a:r>
            <a:r>
              <a:rPr sz="4400" u="none" spc="-15" dirty="0">
                <a:solidFill>
                  <a:srgbClr val="FF0000"/>
                </a:solidFill>
              </a:rPr>
              <a:t>Configure </a:t>
            </a:r>
            <a:r>
              <a:rPr sz="4400" u="none" spc="-30" dirty="0">
                <a:solidFill>
                  <a:srgbClr val="FF0000"/>
                </a:solidFill>
              </a:rPr>
              <a:t>Register</a:t>
            </a:r>
            <a:r>
              <a:rPr sz="4400" u="none" spc="55" dirty="0">
                <a:solidFill>
                  <a:srgbClr val="FF0000"/>
                </a:solidFill>
              </a:rPr>
              <a:t> </a:t>
            </a:r>
            <a:r>
              <a:rPr sz="4400" u="none" spc="-15" dirty="0">
                <a:solidFill>
                  <a:srgbClr val="FF0000"/>
                </a:solidFill>
              </a:rPr>
              <a:t>(PLL0CFG)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6244" y="1510270"/>
            <a:ext cx="6700520" cy="17824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rlito"/>
                <a:cs typeface="Carlito"/>
              </a:rPr>
              <a:t>Multiplier </a:t>
            </a:r>
            <a:r>
              <a:rPr sz="3200" spc="-5" dirty="0">
                <a:latin typeface="Carlito"/>
                <a:cs typeface="Carlito"/>
              </a:rPr>
              <a:t>and Divider </a:t>
            </a:r>
            <a:r>
              <a:rPr sz="3200" spc="-25" dirty="0">
                <a:latin typeface="Carlito"/>
                <a:cs typeface="Carlito"/>
              </a:rPr>
              <a:t>are stored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here.</a:t>
            </a:r>
            <a:endParaRPr sz="3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rlito"/>
                <a:cs typeface="Carlito"/>
              </a:rPr>
              <a:t>First </a:t>
            </a:r>
            <a:r>
              <a:rPr sz="3200" spc="-5" dirty="0">
                <a:latin typeface="Carlito"/>
                <a:cs typeface="Carlito"/>
              </a:rPr>
              <a:t>5 bits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b="1" spc="-10" dirty="0">
                <a:latin typeface="Carlito"/>
                <a:cs typeface="Carlito"/>
              </a:rPr>
              <a:t>MSEL</a:t>
            </a:r>
            <a:r>
              <a:rPr sz="3200" b="1" spc="12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(Multiplier)</a:t>
            </a:r>
            <a:endParaRPr sz="32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rlito"/>
                <a:cs typeface="Carlito"/>
              </a:rPr>
              <a:t>Bit </a:t>
            </a:r>
            <a:r>
              <a:rPr sz="3200" spc="-10" dirty="0">
                <a:latin typeface="Carlito"/>
                <a:cs typeface="Carlito"/>
              </a:rPr>
              <a:t>5,6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called </a:t>
            </a:r>
            <a:r>
              <a:rPr sz="3200" b="1" spc="-10" dirty="0">
                <a:latin typeface="Carlito"/>
                <a:cs typeface="Carlito"/>
              </a:rPr>
              <a:t>PSEL</a:t>
            </a:r>
            <a:r>
              <a:rPr sz="3200" b="1" spc="10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(Divider)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PL</a:t>
            </a:r>
            <a:r>
              <a:rPr spc="5" dirty="0"/>
              <a:t>L</a:t>
            </a:r>
            <a:r>
              <a:rPr spc="-5" dirty="0"/>
              <a:t>0</a:t>
            </a:r>
            <a:r>
              <a:rPr spc="5" dirty="0"/>
              <a:t>C</a:t>
            </a:r>
            <a:r>
              <a:rPr spc="-60" dirty="0"/>
              <a:t>F</a:t>
            </a:r>
            <a:r>
              <a:rPr spc="-10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512063" y="1143000"/>
            <a:ext cx="8189976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marR="5080" indent="-762635">
              <a:lnSpc>
                <a:spcPct val="150100"/>
              </a:lnSpc>
              <a:spcBef>
                <a:spcPts val="100"/>
              </a:spcBef>
            </a:pPr>
            <a:r>
              <a:rPr spc="-15" dirty="0"/>
              <a:t>PLL0CFG </a:t>
            </a:r>
            <a:r>
              <a:rPr spc="-5" dirty="0"/>
              <a:t>= </a:t>
            </a:r>
            <a:r>
              <a:rPr spc="-10" dirty="0"/>
              <a:t>0x24  </a:t>
            </a:r>
            <a:r>
              <a:rPr spc="-10" dirty="0">
                <a:solidFill>
                  <a:srgbClr val="92CDDD"/>
                </a:solidFill>
              </a:rPr>
              <a:t>0</a:t>
            </a:r>
            <a:r>
              <a:rPr spc="-10" dirty="0"/>
              <a:t>01</a:t>
            </a:r>
            <a:r>
              <a:rPr spc="-10" dirty="0">
                <a:solidFill>
                  <a:srgbClr val="00AF50"/>
                </a:solidFill>
              </a:rPr>
              <a:t>00100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5907" y="-75437"/>
            <a:ext cx="9169907" cy="975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0"/>
              </a:spcBef>
              <a:tabLst>
                <a:tab pos="3956050" algn="l"/>
                <a:tab pos="9156700" algn="l"/>
              </a:tabLst>
            </a:pPr>
            <a:r>
              <a:rPr sz="4400" b="1" spc="-5" dirty="0">
                <a:latin typeface="Carlito"/>
                <a:cs typeface="Carlito"/>
              </a:rPr>
              <a:t> 	</a:t>
            </a:r>
            <a:r>
              <a:rPr sz="4400" b="1" spc="-10" dirty="0">
                <a:latin typeface="Carlito"/>
                <a:cs typeface="Carlito"/>
              </a:rPr>
              <a:t>MSEL	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242052"/>
            <a:ext cx="8764905" cy="323357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dirty="0">
                <a:solidFill>
                  <a:srgbClr val="FF0000"/>
                </a:solidFill>
                <a:latin typeface="Carlito"/>
                <a:cs typeface="Carlito"/>
              </a:rPr>
              <a:t>M = </a:t>
            </a:r>
            <a:r>
              <a:rPr sz="3000" b="1" spc="-5" dirty="0">
                <a:solidFill>
                  <a:srgbClr val="FF0000"/>
                </a:solidFill>
                <a:latin typeface="Carlito"/>
                <a:cs typeface="Carlito"/>
              </a:rPr>
              <a:t>CCLK </a:t>
            </a:r>
            <a:r>
              <a:rPr sz="3000" b="1" dirty="0">
                <a:solidFill>
                  <a:srgbClr val="FF0000"/>
                </a:solidFill>
                <a:latin typeface="Carlito"/>
                <a:cs typeface="Carlito"/>
              </a:rPr>
              <a:t>/</a:t>
            </a:r>
            <a:r>
              <a:rPr sz="30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rlito"/>
                <a:cs typeface="Carlito"/>
              </a:rPr>
              <a:t>FOSC</a:t>
            </a:r>
            <a:endParaRPr sz="30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M = </a:t>
            </a:r>
            <a:r>
              <a:rPr sz="3000" spc="-5" dirty="0">
                <a:latin typeface="Carlito"/>
                <a:cs typeface="Carlito"/>
              </a:rPr>
              <a:t>60MHz </a:t>
            </a:r>
            <a:r>
              <a:rPr sz="3000" dirty="0">
                <a:latin typeface="Carlito"/>
                <a:cs typeface="Carlito"/>
              </a:rPr>
              <a:t>/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12MHz</a:t>
            </a:r>
            <a:endParaRPr sz="30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M =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5</a:t>
            </a: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rlito"/>
                <a:cs typeface="Carlito"/>
              </a:rPr>
              <a:t>Load 5-1 </a:t>
            </a:r>
            <a:r>
              <a:rPr sz="3000" dirty="0">
                <a:latin typeface="Carlito"/>
                <a:cs typeface="Carlito"/>
              </a:rPr>
              <a:t>= 4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value </a:t>
            </a:r>
            <a:r>
              <a:rPr sz="3000" spc="-10" dirty="0">
                <a:latin typeface="Carlito"/>
                <a:cs typeface="Carlito"/>
              </a:rPr>
              <a:t>written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the MSEL bits in </a:t>
            </a:r>
            <a:r>
              <a:rPr sz="3000" spc="-10" dirty="0">
                <a:latin typeface="Carlito"/>
                <a:cs typeface="Carlito"/>
              </a:rPr>
              <a:t>PLLCFG </a:t>
            </a:r>
            <a:r>
              <a:rPr sz="3000" dirty="0" smtClean="0">
                <a:latin typeface="Carlito"/>
                <a:cs typeface="Carlito"/>
              </a:rPr>
              <a:t>is</a:t>
            </a:r>
            <a:r>
              <a:rPr lang="en-US" sz="3000" dirty="0" smtClean="0">
                <a:latin typeface="Carlito"/>
                <a:cs typeface="Carlito"/>
              </a:rPr>
              <a:t> </a:t>
            </a:r>
            <a:r>
              <a:rPr sz="3000" spc="-5" dirty="0" smtClean="0">
                <a:latin typeface="Carlito"/>
                <a:cs typeface="Carlito"/>
              </a:rPr>
              <a:t>(M </a:t>
            </a:r>
            <a:r>
              <a:rPr sz="3000" dirty="0">
                <a:latin typeface="Carlito"/>
                <a:cs typeface="Carlito"/>
              </a:rPr>
              <a:t>−</a:t>
            </a:r>
            <a:r>
              <a:rPr sz="3000" spc="-19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1)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896" y="984503"/>
            <a:ext cx="1127807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3382" y="1359230"/>
            <a:ext cx="338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696" y="2286000"/>
            <a:ext cx="1127807" cy="112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0" y="2525395"/>
            <a:ext cx="803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VPB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6924" y="1458594"/>
            <a:ext cx="5181600" cy="1420495"/>
          </a:xfrm>
          <a:custGeom>
            <a:avLst/>
            <a:gdLst/>
            <a:ahLst/>
            <a:cxnLst/>
            <a:rect l="l" t="t" r="r" b="b"/>
            <a:pathLst>
              <a:path w="5181600" h="1420495">
                <a:moveTo>
                  <a:pt x="1524000" y="66929"/>
                </a:moveTo>
                <a:lnTo>
                  <a:pt x="1513103" y="60579"/>
                </a:lnTo>
                <a:lnTo>
                  <a:pt x="1435354" y="15240"/>
                </a:lnTo>
                <a:lnTo>
                  <a:pt x="1431544" y="16256"/>
                </a:lnTo>
                <a:lnTo>
                  <a:pt x="1427988" y="22352"/>
                </a:lnTo>
                <a:lnTo>
                  <a:pt x="1429004" y="26162"/>
                </a:lnTo>
                <a:lnTo>
                  <a:pt x="1487982" y="60579"/>
                </a:lnTo>
                <a:lnTo>
                  <a:pt x="0" y="60579"/>
                </a:lnTo>
                <a:lnTo>
                  <a:pt x="0" y="73279"/>
                </a:lnTo>
                <a:lnTo>
                  <a:pt x="1487982" y="73279"/>
                </a:lnTo>
                <a:lnTo>
                  <a:pt x="1429004" y="107696"/>
                </a:lnTo>
                <a:lnTo>
                  <a:pt x="1427988" y="111506"/>
                </a:lnTo>
                <a:lnTo>
                  <a:pt x="1431544" y="117602"/>
                </a:lnTo>
                <a:lnTo>
                  <a:pt x="1435354" y="118618"/>
                </a:lnTo>
                <a:lnTo>
                  <a:pt x="1513103" y="73279"/>
                </a:lnTo>
                <a:lnTo>
                  <a:pt x="1524000" y="66929"/>
                </a:lnTo>
                <a:close/>
              </a:path>
              <a:path w="5181600" h="1420495">
                <a:moveTo>
                  <a:pt x="4114800" y="51689"/>
                </a:moveTo>
                <a:lnTo>
                  <a:pt x="4103903" y="45339"/>
                </a:lnTo>
                <a:lnTo>
                  <a:pt x="4026154" y="0"/>
                </a:lnTo>
                <a:lnTo>
                  <a:pt x="4022344" y="1016"/>
                </a:lnTo>
                <a:lnTo>
                  <a:pt x="4018788" y="7112"/>
                </a:lnTo>
                <a:lnTo>
                  <a:pt x="4019804" y="10922"/>
                </a:lnTo>
                <a:lnTo>
                  <a:pt x="4078782" y="45339"/>
                </a:lnTo>
                <a:lnTo>
                  <a:pt x="2590800" y="45339"/>
                </a:lnTo>
                <a:lnTo>
                  <a:pt x="2590800" y="58039"/>
                </a:lnTo>
                <a:lnTo>
                  <a:pt x="4078782" y="58039"/>
                </a:lnTo>
                <a:lnTo>
                  <a:pt x="4019804" y="92456"/>
                </a:lnTo>
                <a:lnTo>
                  <a:pt x="4018788" y="96266"/>
                </a:lnTo>
                <a:lnTo>
                  <a:pt x="4022344" y="102362"/>
                </a:lnTo>
                <a:lnTo>
                  <a:pt x="4026154" y="103378"/>
                </a:lnTo>
                <a:lnTo>
                  <a:pt x="4103903" y="58039"/>
                </a:lnTo>
                <a:lnTo>
                  <a:pt x="4114800" y="51689"/>
                </a:lnTo>
                <a:close/>
              </a:path>
              <a:path w="5181600" h="1420495">
                <a:moveTo>
                  <a:pt x="5181600" y="1368425"/>
                </a:moveTo>
                <a:lnTo>
                  <a:pt x="5170703" y="1362075"/>
                </a:lnTo>
                <a:lnTo>
                  <a:pt x="5092954" y="1316736"/>
                </a:lnTo>
                <a:lnTo>
                  <a:pt x="5089144" y="1317752"/>
                </a:lnTo>
                <a:lnTo>
                  <a:pt x="5085588" y="1323848"/>
                </a:lnTo>
                <a:lnTo>
                  <a:pt x="5086604" y="1327658"/>
                </a:lnTo>
                <a:lnTo>
                  <a:pt x="5145583" y="1362075"/>
                </a:lnTo>
                <a:lnTo>
                  <a:pt x="4419600" y="1362075"/>
                </a:lnTo>
                <a:lnTo>
                  <a:pt x="4419600" y="1374775"/>
                </a:lnTo>
                <a:lnTo>
                  <a:pt x="5145583" y="1374775"/>
                </a:lnTo>
                <a:lnTo>
                  <a:pt x="5086604" y="1409192"/>
                </a:lnTo>
                <a:lnTo>
                  <a:pt x="5085588" y="1413002"/>
                </a:lnTo>
                <a:lnTo>
                  <a:pt x="5089144" y="1419098"/>
                </a:lnTo>
                <a:lnTo>
                  <a:pt x="5092954" y="1420114"/>
                </a:lnTo>
                <a:lnTo>
                  <a:pt x="5170703" y="1374775"/>
                </a:lnTo>
                <a:lnTo>
                  <a:pt x="5181600" y="13684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214" y="1357960"/>
            <a:ext cx="548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F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OSC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6113" y="1343609"/>
            <a:ext cx="1678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CCLK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(CPU</a:t>
            </a:r>
            <a:r>
              <a:rPr sz="1800" b="1" spc="-6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74035" y="1510283"/>
            <a:ext cx="1574800" cy="1368425"/>
            <a:chOff x="3074035" y="1510283"/>
            <a:chExt cx="1574800" cy="1368425"/>
          </a:xfrm>
        </p:grpSpPr>
        <p:sp>
          <p:nvSpPr>
            <p:cNvPr id="13" name="object 13"/>
            <p:cNvSpPr/>
            <p:nvPr/>
          </p:nvSpPr>
          <p:spPr>
            <a:xfrm>
              <a:off x="4192524" y="1510283"/>
              <a:ext cx="0" cy="1316355"/>
            </a:xfrm>
            <a:custGeom>
              <a:avLst/>
              <a:gdLst/>
              <a:ahLst/>
              <a:cxnLst/>
              <a:rect l="l" t="t" r="r" b="b"/>
              <a:pathLst>
                <a:path h="1316355">
                  <a:moveTo>
                    <a:pt x="0" y="0"/>
                  </a:moveTo>
                  <a:lnTo>
                    <a:pt x="0" y="1315974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4035" y="2058923"/>
              <a:ext cx="1574800" cy="819785"/>
            </a:xfrm>
            <a:custGeom>
              <a:avLst/>
              <a:gdLst/>
              <a:ahLst/>
              <a:cxnLst/>
              <a:rect l="l" t="t" r="r" b="b"/>
              <a:pathLst>
                <a:path w="1574800" h="819785">
                  <a:moveTo>
                    <a:pt x="103378" y="88646"/>
                  </a:moveTo>
                  <a:lnTo>
                    <a:pt x="59016" y="12573"/>
                  </a:lnTo>
                  <a:lnTo>
                    <a:pt x="51689" y="0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6004"/>
                  </a:lnTo>
                  <a:lnTo>
                    <a:pt x="45339" y="584200"/>
                  </a:lnTo>
                  <a:lnTo>
                    <a:pt x="58039" y="584200"/>
                  </a:lnTo>
                  <a:lnTo>
                    <a:pt x="58039" y="36004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close/>
                </a:path>
                <a:path w="1574800" h="819785">
                  <a:moveTo>
                    <a:pt x="560578" y="88646"/>
                  </a:moveTo>
                  <a:lnTo>
                    <a:pt x="516216" y="12573"/>
                  </a:lnTo>
                  <a:lnTo>
                    <a:pt x="508889" y="0"/>
                  </a:lnTo>
                  <a:lnTo>
                    <a:pt x="457200" y="88646"/>
                  </a:lnTo>
                  <a:lnTo>
                    <a:pt x="458216" y="92456"/>
                  </a:lnTo>
                  <a:lnTo>
                    <a:pt x="464312" y="96012"/>
                  </a:lnTo>
                  <a:lnTo>
                    <a:pt x="468122" y="94996"/>
                  </a:lnTo>
                  <a:lnTo>
                    <a:pt x="502539" y="36004"/>
                  </a:lnTo>
                  <a:lnTo>
                    <a:pt x="502539" y="584200"/>
                  </a:lnTo>
                  <a:lnTo>
                    <a:pt x="515239" y="584200"/>
                  </a:lnTo>
                  <a:lnTo>
                    <a:pt x="515239" y="36004"/>
                  </a:lnTo>
                  <a:lnTo>
                    <a:pt x="549656" y="94996"/>
                  </a:lnTo>
                  <a:lnTo>
                    <a:pt x="553466" y="96012"/>
                  </a:lnTo>
                  <a:lnTo>
                    <a:pt x="559562" y="92456"/>
                  </a:lnTo>
                  <a:lnTo>
                    <a:pt x="560578" y="88646"/>
                  </a:lnTo>
                  <a:close/>
                </a:path>
                <a:path w="1574800" h="819785">
                  <a:moveTo>
                    <a:pt x="1574800" y="768096"/>
                  </a:moveTo>
                  <a:lnTo>
                    <a:pt x="1563903" y="761746"/>
                  </a:lnTo>
                  <a:lnTo>
                    <a:pt x="1486154" y="716407"/>
                  </a:lnTo>
                  <a:lnTo>
                    <a:pt x="1482344" y="717423"/>
                  </a:lnTo>
                  <a:lnTo>
                    <a:pt x="1478788" y="723519"/>
                  </a:lnTo>
                  <a:lnTo>
                    <a:pt x="1479804" y="727329"/>
                  </a:lnTo>
                  <a:lnTo>
                    <a:pt x="1538782" y="761746"/>
                  </a:lnTo>
                  <a:lnTo>
                    <a:pt x="1139825" y="761746"/>
                  </a:lnTo>
                  <a:lnTo>
                    <a:pt x="1139825" y="774446"/>
                  </a:lnTo>
                  <a:lnTo>
                    <a:pt x="1538782" y="774446"/>
                  </a:lnTo>
                  <a:lnTo>
                    <a:pt x="1479804" y="808863"/>
                  </a:lnTo>
                  <a:lnTo>
                    <a:pt x="1478788" y="812673"/>
                  </a:lnTo>
                  <a:lnTo>
                    <a:pt x="1482344" y="818769"/>
                  </a:lnTo>
                  <a:lnTo>
                    <a:pt x="1486154" y="819785"/>
                  </a:lnTo>
                  <a:lnTo>
                    <a:pt x="1563903" y="774446"/>
                  </a:lnTo>
                  <a:lnTo>
                    <a:pt x="1574800" y="7680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32193" y="2660650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PCLK (Peripheral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3043" y="2660650"/>
            <a:ext cx="9991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x</a:t>
            </a:r>
            <a:r>
              <a:rPr sz="1800" b="1" dirty="0">
                <a:solidFill>
                  <a:srgbClr val="545454"/>
                </a:solidFill>
                <a:latin typeface="Liberation Sans Narrow"/>
                <a:cs typeface="Liberation Sans Narrow"/>
              </a:rPr>
              <a:t>M	</a:t>
            </a:r>
            <a:r>
              <a:rPr lang="en-US" sz="1800" b="1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  </a:t>
            </a:r>
            <a:r>
              <a:rPr sz="1800" b="1" spc="5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%</a:t>
            </a: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P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9014"/>
            <a:ext cx="9144000" cy="10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4" y="-8573"/>
            <a:ext cx="9169907" cy="975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0"/>
              </a:spcBef>
              <a:tabLst>
                <a:tab pos="4053204" algn="l"/>
                <a:tab pos="9156700" algn="l"/>
              </a:tabLst>
            </a:pPr>
            <a:r>
              <a:rPr sz="4400" b="1" spc="-5" dirty="0">
                <a:latin typeface="Carlito"/>
                <a:cs typeface="Carlito"/>
              </a:rPr>
              <a:t> 	</a:t>
            </a:r>
            <a:r>
              <a:rPr sz="4400" b="1" spc="-10" dirty="0">
                <a:latin typeface="Carlito"/>
                <a:cs typeface="Carlito"/>
              </a:rPr>
              <a:t>PSEL	</a:t>
            </a:r>
            <a:endParaRPr sz="4400" dirty="0">
              <a:latin typeface="Carlito"/>
              <a:cs typeface="Carlito"/>
            </a:endParaRPr>
          </a:p>
          <a:p>
            <a:pPr marL="716915">
              <a:lnSpc>
                <a:spcPct val="100000"/>
              </a:lnSpc>
              <a:spcBef>
                <a:spcPts val="45"/>
              </a:spcBef>
            </a:pPr>
            <a:r>
              <a:rPr sz="1800" b="1" u="none" spc="-15" dirty="0">
                <a:solidFill>
                  <a:srgbClr val="42424E"/>
                </a:solidFill>
                <a:latin typeface="Arial"/>
                <a:cs typeface="Arial"/>
              </a:rPr>
              <a:t>Values </a:t>
            </a:r>
            <a:r>
              <a:rPr sz="1800" b="1" u="none" dirty="0">
                <a:solidFill>
                  <a:srgbClr val="42424E"/>
                </a:solidFill>
                <a:latin typeface="Arial"/>
                <a:cs typeface="Arial"/>
              </a:rPr>
              <a:t>of PSEL </a:t>
            </a:r>
            <a:r>
              <a:rPr sz="1800" b="1" u="none" spc="-5" dirty="0">
                <a:solidFill>
                  <a:srgbClr val="42424E"/>
                </a:solidFill>
                <a:latin typeface="Arial"/>
                <a:cs typeface="Arial"/>
              </a:rPr>
              <a:t>for </a:t>
            </a:r>
            <a:r>
              <a:rPr sz="1800" b="1" u="none" dirty="0">
                <a:solidFill>
                  <a:srgbClr val="42424E"/>
                </a:solidFill>
                <a:latin typeface="Arial"/>
                <a:cs typeface="Arial"/>
              </a:rPr>
              <a:t>P are</a:t>
            </a:r>
            <a:r>
              <a:rPr sz="1800" b="1" u="none" spc="-105" dirty="0">
                <a:solidFill>
                  <a:srgbClr val="42424E"/>
                </a:solidFill>
                <a:latin typeface="Arial"/>
                <a:cs typeface="Arial"/>
              </a:rPr>
              <a:t> </a:t>
            </a:r>
            <a:r>
              <a:rPr sz="1800" b="1" u="none" dirty="0">
                <a:solidFill>
                  <a:srgbClr val="42424E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3437" y="966787"/>
          <a:ext cx="5257800" cy="1847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(binary)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b="1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PSEL</a:t>
                      </a:r>
                      <a:r>
                        <a:rPr sz="1800" b="1" spc="6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Bit(5,6)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01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-25400" y="2732407"/>
            <a:ext cx="9169400" cy="41120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20" algn="ctr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Liberation Sans Narrow"/>
                <a:cs typeface="Liberation Sans Narrow"/>
              </a:rPr>
              <a:t>P =</a:t>
            </a:r>
            <a:r>
              <a:rPr sz="2800" b="1" spc="-65" dirty="0">
                <a:latin typeface="Liberation Sans Narrow"/>
                <a:cs typeface="Liberation Sans Narrow"/>
              </a:rPr>
              <a:t> </a:t>
            </a:r>
            <a:r>
              <a:rPr sz="2800" b="1" dirty="0">
                <a:latin typeface="Liberation Sans Narrow"/>
                <a:cs typeface="Liberation Sans Narrow"/>
              </a:rPr>
              <a:t>FCCO/(2xCCLK).</a:t>
            </a:r>
            <a:endParaRPr sz="2800" dirty="0">
              <a:latin typeface="Liberation Sans Narrow"/>
              <a:cs typeface="Liberation Sans Narrow"/>
            </a:endParaRPr>
          </a:p>
          <a:p>
            <a:pPr marL="301625" algn="ctr">
              <a:lnSpc>
                <a:spcPct val="100000"/>
              </a:lnSpc>
            </a:pPr>
            <a:r>
              <a:rPr sz="2800" b="1" spc="-15" dirty="0">
                <a:latin typeface="Liberation Sans Narrow"/>
                <a:cs typeface="Liberation Sans Narrow"/>
              </a:rPr>
              <a:t>We </a:t>
            </a:r>
            <a:r>
              <a:rPr sz="2800" b="1" dirty="0">
                <a:latin typeface="Liberation Sans Narrow"/>
                <a:cs typeface="Liberation Sans Narrow"/>
              </a:rPr>
              <a:t>want </a:t>
            </a:r>
            <a:r>
              <a:rPr sz="2800" b="1" spc="5" dirty="0">
                <a:latin typeface="Liberation Sans Narrow"/>
                <a:cs typeface="Liberation Sans Narrow"/>
              </a:rPr>
              <a:t>FCCO </a:t>
            </a:r>
            <a:r>
              <a:rPr sz="2800" b="1" dirty="0">
                <a:latin typeface="Liberation Sans Narrow"/>
                <a:cs typeface="Liberation Sans Narrow"/>
              </a:rPr>
              <a:t>in range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ans Narrow"/>
                <a:cs typeface="Liberation Sans Narrow"/>
              </a:rPr>
              <a:t>156Mhz to</a:t>
            </a:r>
            <a:r>
              <a:rPr sz="2800" b="1" u="heavy" spc="-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ans Narrow"/>
                <a:cs typeface="Liberation Sans Narrow"/>
              </a:rPr>
              <a:t>320Mhz</a:t>
            </a:r>
            <a:endParaRPr sz="2800" dirty="0">
              <a:latin typeface="Liberation Sans Narrow"/>
              <a:cs typeface="Liberation Sans Narrow"/>
            </a:endParaRPr>
          </a:p>
          <a:p>
            <a:pPr marL="2200910" marR="1887855" indent="-4445" algn="ctr">
              <a:lnSpc>
                <a:spcPct val="150100"/>
              </a:lnSpc>
            </a:pPr>
            <a:r>
              <a:rPr sz="2800" b="1" spc="5" dirty="0">
                <a:latin typeface="Liberation Sans Narrow"/>
                <a:cs typeface="Liberation Sans Narrow"/>
              </a:rPr>
              <a:t>For FCCO = </a:t>
            </a:r>
            <a:r>
              <a:rPr sz="2800" b="1" spc="-5" dirty="0">
                <a:latin typeface="Liberation Sans Narrow"/>
                <a:cs typeface="Liberation Sans Narrow"/>
              </a:rPr>
              <a:t>156 </a:t>
            </a:r>
            <a:r>
              <a:rPr sz="2800" b="1" dirty="0">
                <a:latin typeface="Liberation Sans Narrow"/>
                <a:cs typeface="Liberation Sans Narrow"/>
              </a:rPr>
              <a:t>and we get </a:t>
            </a:r>
            <a:r>
              <a:rPr sz="2800" b="1" spc="5" dirty="0">
                <a:latin typeface="Liberation Sans Narrow"/>
                <a:cs typeface="Liberation Sans Narrow"/>
              </a:rPr>
              <a:t>P = </a:t>
            </a:r>
            <a:r>
              <a:rPr sz="2800" b="1" spc="-5" dirty="0">
                <a:latin typeface="Liberation Sans Narrow"/>
                <a:cs typeface="Liberation Sans Narrow"/>
              </a:rPr>
              <a:t>1.3  </a:t>
            </a:r>
            <a:r>
              <a:rPr sz="2800" b="1" spc="5" dirty="0">
                <a:latin typeface="Liberation Sans Narrow"/>
                <a:cs typeface="Liberation Sans Narrow"/>
              </a:rPr>
              <a:t>For FCCO </a:t>
            </a:r>
            <a:r>
              <a:rPr sz="2800" b="1" dirty="0">
                <a:latin typeface="Liberation Sans Narrow"/>
                <a:cs typeface="Liberation Sans Narrow"/>
              </a:rPr>
              <a:t>i.e 320Mhz we get </a:t>
            </a:r>
            <a:r>
              <a:rPr sz="2800" b="1" spc="5" dirty="0">
                <a:latin typeface="Liberation Sans Narrow"/>
                <a:cs typeface="Liberation Sans Narrow"/>
              </a:rPr>
              <a:t>P =</a:t>
            </a:r>
            <a:r>
              <a:rPr sz="2800" b="1" spc="-265" dirty="0">
                <a:latin typeface="Liberation Sans Narrow"/>
                <a:cs typeface="Liberation Sans Narrow"/>
              </a:rPr>
              <a:t> </a:t>
            </a:r>
            <a:r>
              <a:rPr sz="2800" b="1" spc="-5" dirty="0">
                <a:latin typeface="Liberation Sans Narrow"/>
                <a:cs typeface="Liberation Sans Narrow"/>
              </a:rPr>
              <a:t>2.67</a:t>
            </a:r>
            <a:endParaRPr sz="2800" dirty="0">
              <a:latin typeface="Liberation Sans Narrow"/>
              <a:cs typeface="Liberation Sans Narrow"/>
            </a:endParaRPr>
          </a:p>
          <a:p>
            <a:pPr marL="302895" algn="ctr">
              <a:lnSpc>
                <a:spcPct val="100000"/>
              </a:lnSpc>
              <a:spcBef>
                <a:spcPts val="1685"/>
              </a:spcBef>
            </a:pPr>
            <a:r>
              <a:rPr sz="2800" b="1" spc="5" dirty="0">
                <a:latin typeface="Liberation Sans Narrow"/>
                <a:cs typeface="Liberation Sans Narrow"/>
              </a:rPr>
              <a:t>Now </a:t>
            </a:r>
            <a:r>
              <a:rPr sz="2800" b="1" dirty="0">
                <a:latin typeface="Liberation Sans Narrow"/>
                <a:cs typeface="Liberation Sans Narrow"/>
              </a:rPr>
              <a:t>, </a:t>
            </a:r>
            <a:r>
              <a:rPr sz="2800" b="1" spc="5" dirty="0">
                <a:latin typeface="Liberation Sans Narrow"/>
                <a:cs typeface="Liberation Sans Narrow"/>
              </a:rPr>
              <a:t>P must be </a:t>
            </a:r>
            <a:r>
              <a:rPr sz="2800" b="1" dirty="0">
                <a:latin typeface="Liberation Sans Narrow"/>
                <a:cs typeface="Liberation Sans Narrow"/>
              </a:rPr>
              <a:t>an integer between </a:t>
            </a:r>
            <a:r>
              <a:rPr sz="2800" b="1" spc="-5" dirty="0">
                <a:latin typeface="Liberation Sans Narrow"/>
                <a:cs typeface="Liberation Sans Narrow"/>
              </a:rPr>
              <a:t>1.3 </a:t>
            </a:r>
            <a:r>
              <a:rPr sz="2800" b="1" dirty="0">
                <a:latin typeface="Liberation Sans Narrow"/>
                <a:cs typeface="Liberation Sans Narrow"/>
              </a:rPr>
              <a:t>and</a:t>
            </a:r>
            <a:r>
              <a:rPr sz="2800" b="1" spc="-290" dirty="0">
                <a:latin typeface="Liberation Sans Narrow"/>
                <a:cs typeface="Liberation Sans Narrow"/>
              </a:rPr>
              <a:t> </a:t>
            </a:r>
            <a:r>
              <a:rPr sz="2800" b="1" spc="-5" dirty="0">
                <a:latin typeface="Liberation Sans Narrow"/>
                <a:cs typeface="Liberation Sans Narrow"/>
              </a:rPr>
              <a:t>2.67.</a:t>
            </a:r>
            <a:endParaRPr sz="28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401695" algn="l"/>
                <a:tab pos="9156065" algn="l"/>
              </a:tabLst>
            </a:pPr>
            <a:r>
              <a:rPr sz="2800" b="1" u="heavy" dirty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2800" b="1" u="heavy" spc="5" dirty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So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we will use</a:t>
            </a:r>
            <a:r>
              <a:rPr sz="2800" b="1" u="heavy" spc="-160" dirty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P=2</a:t>
            </a:r>
            <a:r>
              <a:rPr sz="2800" b="1" u="heavy" dirty="0" smtClean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6047" y="36576"/>
            <a:ext cx="262127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  <a:tabLst>
                <a:tab pos="1501140" algn="l"/>
                <a:tab pos="9156700" algn="l"/>
              </a:tabLst>
            </a:pPr>
            <a:r>
              <a:rPr dirty="0"/>
              <a:t> 	PLL </a:t>
            </a:r>
            <a:r>
              <a:rPr spc="-15" dirty="0"/>
              <a:t>Status </a:t>
            </a:r>
            <a:r>
              <a:rPr spc="-20" dirty="0"/>
              <a:t>Register</a:t>
            </a:r>
            <a:r>
              <a:rPr spc="-114" dirty="0"/>
              <a:t> </a:t>
            </a:r>
            <a:r>
              <a:rPr spc="-65" dirty="0"/>
              <a:t>(PLL0STAT)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844" y="1510270"/>
            <a:ext cx="7490156" cy="36413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3600" spc="-20" dirty="0">
                <a:latin typeface="Carlito"/>
                <a:cs typeface="Carlito"/>
              </a:rPr>
              <a:t>Read </a:t>
            </a:r>
            <a:r>
              <a:rPr sz="3600" spc="-10" dirty="0">
                <a:latin typeface="Carlito"/>
                <a:cs typeface="Carlito"/>
              </a:rPr>
              <a:t>Only</a:t>
            </a:r>
            <a:r>
              <a:rPr sz="3600" spc="55" dirty="0">
                <a:latin typeface="Carlito"/>
                <a:cs typeface="Carlito"/>
              </a:rPr>
              <a:t> </a:t>
            </a:r>
            <a:r>
              <a:rPr sz="3600" spc="-20" dirty="0" smtClean="0">
                <a:latin typeface="Carlito"/>
                <a:cs typeface="Carlito"/>
              </a:rPr>
              <a:t>Register</a:t>
            </a:r>
            <a:r>
              <a:rPr lang="en-US" sz="3600" spc="-20" dirty="0" smtClean="0">
                <a:latin typeface="Carlito"/>
                <a:cs typeface="Carlito"/>
              </a:rPr>
              <a:t>.</a:t>
            </a:r>
            <a:endParaRPr sz="3600" dirty="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3600" dirty="0">
                <a:latin typeface="Carlito"/>
                <a:cs typeface="Carlito"/>
              </a:rPr>
              <a:t>10</a:t>
            </a:r>
            <a:r>
              <a:rPr sz="3200" baseline="25132" dirty="0">
                <a:latin typeface="Carlito"/>
                <a:cs typeface="Carlito"/>
              </a:rPr>
              <a:t>th </a:t>
            </a:r>
            <a:r>
              <a:rPr sz="3600" spc="-5" dirty="0">
                <a:latin typeface="Carlito"/>
                <a:cs typeface="Carlito"/>
              </a:rPr>
              <a:t>Bit </a:t>
            </a:r>
            <a:r>
              <a:rPr sz="3600" spc="-10" dirty="0">
                <a:latin typeface="Carlito"/>
                <a:cs typeface="Carlito"/>
              </a:rPr>
              <a:t>of </a:t>
            </a:r>
            <a:r>
              <a:rPr sz="3600" spc="-70" dirty="0">
                <a:latin typeface="Carlito"/>
                <a:cs typeface="Carlito"/>
              </a:rPr>
              <a:t>PLL0STAT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10" dirty="0">
                <a:latin typeface="Carlito"/>
                <a:cs typeface="Carlito"/>
              </a:rPr>
              <a:t>called </a:t>
            </a:r>
            <a:r>
              <a:rPr sz="3600" b="1" spc="-25" dirty="0" smtClean="0">
                <a:latin typeface="Carlito"/>
                <a:cs typeface="Carlito"/>
              </a:rPr>
              <a:t>LOCK</a:t>
            </a:r>
            <a:r>
              <a:rPr lang="en-US" sz="3600" b="1" spc="-25" dirty="0" smtClean="0">
                <a:latin typeface="Carlito"/>
                <a:cs typeface="Carlito"/>
              </a:rPr>
              <a:t> </a:t>
            </a:r>
            <a:r>
              <a:rPr sz="3600" b="1" dirty="0" smtClean="0">
                <a:latin typeface="Carlito"/>
                <a:cs typeface="Carlito"/>
              </a:rPr>
              <a:t>Bit</a:t>
            </a:r>
            <a:endParaRPr sz="3600" dirty="0">
              <a:latin typeface="Carlito"/>
              <a:cs typeface="Carlito"/>
            </a:endParaRPr>
          </a:p>
          <a:p>
            <a:pPr marL="382270" marR="304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3600" dirty="0">
                <a:latin typeface="Carlito"/>
                <a:cs typeface="Carlito"/>
              </a:rPr>
              <a:t>If </a:t>
            </a:r>
            <a:r>
              <a:rPr sz="3600" spc="-30" dirty="0">
                <a:latin typeface="Carlito"/>
                <a:cs typeface="Carlito"/>
              </a:rPr>
              <a:t>LOCK </a:t>
            </a:r>
            <a:r>
              <a:rPr sz="3600" spc="-5" dirty="0">
                <a:latin typeface="Carlito"/>
                <a:cs typeface="Carlito"/>
              </a:rPr>
              <a:t>Bit = </a:t>
            </a:r>
            <a:r>
              <a:rPr sz="3600" spc="-15" dirty="0">
                <a:latin typeface="Carlito"/>
                <a:cs typeface="Carlito"/>
              </a:rPr>
              <a:t>1, </a:t>
            </a:r>
            <a:r>
              <a:rPr sz="3600" spc="-5" dirty="0">
                <a:latin typeface="Carlito"/>
                <a:cs typeface="Carlito"/>
              </a:rPr>
              <a:t>this </a:t>
            </a:r>
            <a:r>
              <a:rPr sz="3600" spc="-10" dirty="0">
                <a:latin typeface="Carlito"/>
                <a:cs typeface="Carlito"/>
              </a:rPr>
              <a:t>means </a:t>
            </a:r>
            <a:r>
              <a:rPr sz="3600" spc="-5" dirty="0">
                <a:latin typeface="Carlito"/>
                <a:cs typeface="Carlito"/>
              </a:rPr>
              <a:t>PLL has </a:t>
            </a:r>
            <a:r>
              <a:rPr sz="3600" spc="-15" dirty="0">
                <a:latin typeface="Carlito"/>
                <a:cs typeface="Carlito"/>
              </a:rPr>
              <a:t>now  latched </a:t>
            </a:r>
            <a:r>
              <a:rPr sz="3600" spc="-10" dirty="0">
                <a:latin typeface="Carlito"/>
                <a:cs typeface="Carlito"/>
              </a:rPr>
              <a:t>to </a:t>
            </a:r>
            <a:r>
              <a:rPr sz="3600" spc="-5" dirty="0">
                <a:latin typeface="Carlito"/>
                <a:cs typeface="Carlito"/>
              </a:rPr>
              <a:t>the </a:t>
            </a:r>
            <a:r>
              <a:rPr sz="3600" spc="-60" dirty="0">
                <a:latin typeface="Carlito"/>
                <a:cs typeface="Carlito"/>
              </a:rPr>
              <a:t>Target</a:t>
            </a:r>
            <a:r>
              <a:rPr sz="3600" spc="40" dirty="0">
                <a:latin typeface="Carlito"/>
                <a:cs typeface="Carlito"/>
              </a:rPr>
              <a:t> </a:t>
            </a:r>
            <a:r>
              <a:rPr sz="3600" spc="-35" dirty="0">
                <a:latin typeface="Carlito"/>
                <a:cs typeface="Carlito"/>
              </a:rPr>
              <a:t>Frequency.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36576"/>
            <a:ext cx="9144000" cy="499109"/>
            <a:chOff x="0" y="36576"/>
            <a:chExt cx="9144000" cy="499109"/>
          </a:xfrm>
        </p:grpSpPr>
        <p:sp>
          <p:nvSpPr>
            <p:cNvPr id="4" name="object 4"/>
            <p:cNvSpPr/>
            <p:nvPr/>
          </p:nvSpPr>
          <p:spPr>
            <a:xfrm>
              <a:off x="0" y="431134"/>
              <a:ext cx="9144000" cy="103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6047" y="36576"/>
              <a:ext cx="262127" cy="3840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197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0"/>
              </a:spcBef>
              <a:tabLst>
                <a:tab pos="3690620" algn="l"/>
                <a:tab pos="9156700" algn="l"/>
              </a:tabLst>
            </a:pPr>
            <a:r>
              <a:rPr sz="3800" spc="-5" dirty="0"/>
              <a:t> 	</a:t>
            </a:r>
            <a:r>
              <a:rPr sz="3800" spc="-80" dirty="0"/>
              <a:t>PLL0STAT	</a:t>
            </a:r>
            <a:endParaRPr sz="3800"/>
          </a:p>
        </p:txBody>
      </p:sp>
      <p:grpSp>
        <p:nvGrpSpPr>
          <p:cNvPr id="7" name="object 7"/>
          <p:cNvGrpSpPr/>
          <p:nvPr/>
        </p:nvGrpSpPr>
        <p:grpSpPr>
          <a:xfrm>
            <a:off x="216408" y="408431"/>
            <a:ext cx="8787765" cy="5154295"/>
            <a:chOff x="216408" y="408431"/>
            <a:chExt cx="8787765" cy="5154295"/>
          </a:xfrm>
        </p:grpSpPr>
        <p:sp>
          <p:nvSpPr>
            <p:cNvPr id="8" name="object 8"/>
            <p:cNvSpPr/>
            <p:nvPr/>
          </p:nvSpPr>
          <p:spPr>
            <a:xfrm>
              <a:off x="362712" y="408431"/>
              <a:ext cx="8418576" cy="51541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" y="4739640"/>
              <a:ext cx="8763000" cy="609600"/>
            </a:xfrm>
            <a:custGeom>
              <a:avLst/>
              <a:gdLst/>
              <a:ahLst/>
              <a:cxnLst/>
              <a:rect l="l" t="t" r="r" b="b"/>
              <a:pathLst>
                <a:path w="8763000" h="609600">
                  <a:moveTo>
                    <a:pt x="8763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8763000" y="609600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4F81BC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4739640"/>
              <a:ext cx="8763000" cy="609600"/>
            </a:xfrm>
            <a:custGeom>
              <a:avLst/>
              <a:gdLst/>
              <a:ahLst/>
              <a:cxnLst/>
              <a:rect l="l" t="t" r="r" b="b"/>
              <a:pathLst>
                <a:path w="8763000" h="609600">
                  <a:moveTo>
                    <a:pt x="0" y="609600"/>
                  </a:moveTo>
                  <a:lnTo>
                    <a:pt x="8763000" y="60960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-11175" y="5439137"/>
            <a:ext cx="916940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5204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while( </a:t>
            </a:r>
            <a:r>
              <a:rPr sz="2000" spc="-4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PLL0STAT </a:t>
            </a:r>
            <a:r>
              <a:rPr sz="20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&amp; </a:t>
            </a:r>
            <a:r>
              <a:rPr sz="2000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0x400 </a:t>
            </a:r>
            <a:r>
              <a:rPr sz="2000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==0</a:t>
            </a:r>
            <a:r>
              <a:rPr sz="2000" spc="8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sz="200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);</a:t>
            </a:r>
            <a:endParaRPr sz="20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384040" algn="l"/>
                <a:tab pos="9156065" algn="l"/>
              </a:tabLst>
            </a:pP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 	1</a:t>
            </a:r>
            <a:r>
              <a:rPr sz="2000" u="heavy" spc="-5" dirty="0"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00 0000</a:t>
            </a:r>
            <a:r>
              <a:rPr sz="2000" u="heavy" spc="-75" dirty="0"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2000" u="heavy" spc="-10" dirty="0">
                <a:uFill>
                  <a:solidFill>
                    <a:srgbClr val="9BBA58"/>
                  </a:solidFill>
                </a:uFill>
                <a:latin typeface="Liberation Sans Narrow"/>
                <a:cs typeface="Liberation Sans Narrow"/>
              </a:rPr>
              <a:t>0000	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5907" y="-124829"/>
            <a:ext cx="9169907" cy="975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0"/>
              </a:spcBef>
              <a:tabLst>
                <a:tab pos="3096260" algn="l"/>
                <a:tab pos="9156700" algn="l"/>
              </a:tabLst>
            </a:pPr>
            <a:r>
              <a:rPr sz="4400" spc="-5" dirty="0"/>
              <a:t> 	</a:t>
            </a:r>
            <a:r>
              <a:rPr sz="4400" spc="-50" dirty="0"/>
              <a:t>Void</a:t>
            </a:r>
            <a:r>
              <a:rPr sz="4400" spc="-65" dirty="0"/>
              <a:t> </a:t>
            </a:r>
            <a:r>
              <a:rPr sz="4400" spc="-5" dirty="0"/>
              <a:t>InitPLL()	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512236" y="609600"/>
            <a:ext cx="3373964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>
                <a:latin typeface="Carlito"/>
                <a:cs typeface="Carlito"/>
              </a:rPr>
              <a:t>Void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initPLL()</a:t>
            </a: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rlito"/>
                <a:cs typeface="Carlito"/>
              </a:rPr>
              <a:t>{</a:t>
            </a:r>
            <a:endParaRPr sz="25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500" spc="-10" dirty="0">
                <a:latin typeface="Carlito"/>
                <a:cs typeface="Carlito"/>
              </a:rPr>
              <a:t>PLL0CON </a:t>
            </a:r>
            <a:r>
              <a:rPr sz="2500" spc="-5" dirty="0">
                <a:latin typeface="Carlito"/>
                <a:cs typeface="Carlito"/>
              </a:rPr>
              <a:t>= </a:t>
            </a:r>
            <a:r>
              <a:rPr sz="2500" dirty="0">
                <a:latin typeface="Carlito"/>
                <a:cs typeface="Carlito"/>
              </a:rPr>
              <a:t>0x01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;  </a:t>
            </a:r>
            <a:r>
              <a:rPr sz="2500" spc="-10" dirty="0">
                <a:latin typeface="Carlito"/>
                <a:cs typeface="Carlito"/>
              </a:rPr>
              <a:t>PLL0CFG </a:t>
            </a:r>
            <a:r>
              <a:rPr sz="2500" spc="-5" dirty="0">
                <a:latin typeface="Carlito"/>
                <a:cs typeface="Carlito"/>
              </a:rPr>
              <a:t>= </a:t>
            </a:r>
            <a:r>
              <a:rPr sz="2500" dirty="0">
                <a:latin typeface="Carlito"/>
                <a:cs typeface="Carlito"/>
              </a:rPr>
              <a:t>0x24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;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1596" y="1362382"/>
            <a:ext cx="5010404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Enable</a:t>
            </a:r>
            <a:r>
              <a:rPr sz="25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PLL</a:t>
            </a: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// Set Up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PLL </a:t>
            </a:r>
            <a:r>
              <a:rPr sz="25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CClk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=</a:t>
            </a:r>
            <a:r>
              <a:rPr sz="2500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60MHz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12236" y="2286000"/>
            <a:ext cx="8022164" cy="30258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PLL0FEED </a:t>
            </a:r>
            <a:r>
              <a:rPr spc="-5" dirty="0"/>
              <a:t>= 0xAA; </a:t>
            </a:r>
            <a:endParaRPr lang="en-IN" spc="-5" dirty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PLL0FEED </a:t>
            </a:r>
            <a:r>
              <a:rPr spc="-5" dirty="0"/>
              <a:t>= </a:t>
            </a:r>
            <a:r>
              <a:rPr spc="5" dirty="0"/>
              <a:t>0x55; </a:t>
            </a:r>
            <a:r>
              <a:rPr spc="-5" dirty="0">
                <a:solidFill>
                  <a:srgbClr val="00AF50"/>
                </a:solidFill>
              </a:rPr>
              <a:t>// </a:t>
            </a:r>
            <a:r>
              <a:rPr dirty="0">
                <a:solidFill>
                  <a:srgbClr val="00AF50"/>
                </a:solidFill>
              </a:rPr>
              <a:t>Apply </a:t>
            </a:r>
            <a:r>
              <a:rPr spc="-15" dirty="0">
                <a:solidFill>
                  <a:srgbClr val="00AF50"/>
                </a:solidFill>
              </a:rPr>
              <a:t>Feed</a:t>
            </a:r>
            <a:r>
              <a:rPr spc="-114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Sequence</a:t>
            </a:r>
          </a:p>
          <a:p>
            <a:pPr marL="12700" marR="645795">
              <a:lnSpc>
                <a:spcPts val="2400"/>
              </a:lnSpc>
              <a:spcBef>
                <a:spcPts val="580"/>
              </a:spcBef>
              <a:tabLst>
                <a:tab pos="950594" algn="l"/>
                <a:tab pos="4213860" algn="l"/>
              </a:tabLst>
            </a:pPr>
            <a:r>
              <a:rPr spc="-5" dirty="0"/>
              <a:t>while(	</a:t>
            </a:r>
            <a:r>
              <a:rPr spc="-55" dirty="0"/>
              <a:t>PLL0STAT </a:t>
            </a:r>
            <a:r>
              <a:rPr spc="-5" dirty="0"/>
              <a:t>&amp; </a:t>
            </a:r>
            <a:r>
              <a:rPr dirty="0"/>
              <a:t>0x400</a:t>
            </a:r>
            <a:r>
              <a:rPr spc="-5" dirty="0"/>
              <a:t> ==0</a:t>
            </a:r>
            <a:r>
              <a:rPr spc="5" dirty="0"/>
              <a:t> </a:t>
            </a:r>
            <a:r>
              <a:rPr spc="-5" dirty="0"/>
              <a:t>);	</a:t>
            </a:r>
            <a:r>
              <a:rPr spc="-5" dirty="0">
                <a:solidFill>
                  <a:srgbClr val="00AF50"/>
                </a:solidFill>
              </a:rPr>
              <a:t>// Check Whether </a:t>
            </a:r>
            <a:r>
              <a:rPr spc="-25" dirty="0">
                <a:solidFill>
                  <a:srgbClr val="00AF50"/>
                </a:solidFill>
              </a:rPr>
              <a:t>CCO  </a:t>
            </a:r>
            <a:r>
              <a:rPr spc="-10" dirty="0">
                <a:solidFill>
                  <a:srgbClr val="00AF50"/>
                </a:solidFill>
              </a:rPr>
              <a:t>Latched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479040" algn="l"/>
              </a:tabLst>
            </a:pPr>
            <a:r>
              <a:rPr spc="-10" dirty="0"/>
              <a:t>PLL0CON </a:t>
            </a:r>
            <a:r>
              <a:rPr spc="-5" dirty="0"/>
              <a:t>=</a:t>
            </a:r>
            <a:r>
              <a:rPr spc="5" dirty="0"/>
              <a:t> </a:t>
            </a:r>
            <a:r>
              <a:rPr dirty="0"/>
              <a:t>0x03;	</a:t>
            </a:r>
            <a:r>
              <a:rPr spc="-5" dirty="0">
                <a:solidFill>
                  <a:srgbClr val="00AF50"/>
                </a:solidFill>
              </a:rPr>
              <a:t>// </a:t>
            </a:r>
            <a:r>
              <a:rPr dirty="0">
                <a:solidFill>
                  <a:srgbClr val="00AF50"/>
                </a:solidFill>
              </a:rPr>
              <a:t>Enable </a:t>
            </a:r>
            <a:r>
              <a:rPr spc="-5" dirty="0">
                <a:solidFill>
                  <a:srgbClr val="00AF50"/>
                </a:solidFill>
              </a:rPr>
              <a:t>&amp; Connect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PLL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PLL0FEED = 0xAA;</a:t>
            </a:r>
            <a:endParaRPr lang="en-IN" spc="-5" dirty="0"/>
          </a:p>
          <a:p>
            <a:pPr marL="12700">
              <a:lnSpc>
                <a:spcPct val="100000"/>
              </a:lnSpc>
            </a:pPr>
            <a:r>
              <a:rPr spc="-5" dirty="0"/>
              <a:t> PLL0FEED = </a:t>
            </a:r>
            <a:r>
              <a:rPr spc="5" dirty="0"/>
              <a:t>0x55; </a:t>
            </a:r>
            <a:r>
              <a:rPr spc="-5" dirty="0">
                <a:solidFill>
                  <a:srgbClr val="00AF50"/>
                </a:solidFill>
              </a:rPr>
              <a:t>// </a:t>
            </a:r>
            <a:r>
              <a:rPr dirty="0">
                <a:solidFill>
                  <a:srgbClr val="00AF50"/>
                </a:solidFill>
              </a:rPr>
              <a:t>Apply </a:t>
            </a:r>
            <a:r>
              <a:rPr spc="-15" dirty="0">
                <a:solidFill>
                  <a:srgbClr val="00AF50"/>
                </a:solidFill>
              </a:rPr>
              <a:t>Feed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Sequence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37160"/>
            <a:ext cx="9169907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  <a:tabLst>
                <a:tab pos="4205605" algn="l"/>
                <a:tab pos="9156700" algn="l"/>
              </a:tabLst>
            </a:pPr>
            <a:r>
              <a:rPr sz="4400" spc="-5" dirty="0"/>
              <a:t> 	PLL	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801623" y="1161969"/>
            <a:ext cx="7421880" cy="3817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2 PLLs in </a:t>
            </a:r>
            <a:r>
              <a:rPr sz="2400" spc="-5" dirty="0">
                <a:latin typeface="Carlito"/>
                <a:cs typeface="Carlito"/>
              </a:rPr>
              <a:t>LPC2148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rlito"/>
                <a:cs typeface="Carlito"/>
              </a:rPr>
              <a:t>PLL0,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PLL1</a:t>
            </a:r>
            <a:endParaRPr sz="24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latin typeface="Carlito"/>
                <a:cs typeface="Carlito"/>
              </a:rPr>
              <a:t>PLL0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Clock</a:t>
            </a: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rlito"/>
                <a:cs typeface="Carlito"/>
              </a:rPr>
              <a:t>PLL1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USB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Clock</a:t>
            </a:r>
          </a:p>
          <a:p>
            <a:pPr marL="356870" marR="5080" indent="-344805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rlito"/>
                <a:cs typeface="Carlito"/>
              </a:rPr>
              <a:t>Input clock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dirty="0">
                <a:latin typeface="Carlito"/>
                <a:cs typeface="Carlito"/>
              </a:rPr>
              <a:t>the PLLs </a:t>
            </a:r>
            <a:r>
              <a:rPr sz="2400" spc="-5" dirty="0">
                <a:latin typeface="Carlito"/>
                <a:cs typeface="Carlito"/>
              </a:rPr>
              <a:t>must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2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between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10MHz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25MHz</a:t>
            </a:r>
            <a:r>
              <a:rPr sz="2400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strictly.</a:t>
            </a:r>
            <a:endParaRPr sz="2400" dirty="0">
              <a:latin typeface="Carlito"/>
              <a:cs typeface="Carlito"/>
            </a:endParaRPr>
          </a:p>
          <a:p>
            <a:pPr marL="356870" marR="341630" indent="-344805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rlito"/>
                <a:cs typeface="Carlito"/>
              </a:rPr>
              <a:t>This input clock is multiplied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suitable  </a:t>
            </a:r>
            <a:r>
              <a:rPr sz="2400" dirty="0">
                <a:latin typeface="Carlito"/>
                <a:cs typeface="Carlito"/>
              </a:rPr>
              <a:t>multiplier and </a:t>
            </a:r>
            <a:r>
              <a:rPr sz="2400" spc="-5" dirty="0">
                <a:latin typeface="Carlito"/>
                <a:cs typeface="Carlito"/>
              </a:rPr>
              <a:t>scaled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accordingly</a:t>
            </a:r>
            <a:endParaRPr sz="2400" dirty="0">
              <a:latin typeface="Carlito"/>
              <a:cs typeface="Carlito"/>
            </a:endParaRPr>
          </a:p>
          <a:p>
            <a:pPr marL="356870" marR="67310" indent="-344805" algn="just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65" dirty="0">
                <a:latin typeface="Carlito"/>
                <a:cs typeface="Carlito"/>
              </a:rPr>
              <a:t>We </a:t>
            </a:r>
            <a:r>
              <a:rPr sz="2400" spc="-2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upper </a:t>
            </a:r>
            <a:r>
              <a:rPr sz="2400" dirty="0">
                <a:latin typeface="Carlito"/>
                <a:cs typeface="Carlito"/>
              </a:rPr>
              <a:t>limit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60MHz </a:t>
            </a: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dirty="0">
                <a:latin typeface="Carlito"/>
                <a:cs typeface="Carlito"/>
              </a:rPr>
              <a:t>is the  </a:t>
            </a:r>
            <a:r>
              <a:rPr sz="2400" spc="-5" dirty="0">
                <a:latin typeface="Carlito"/>
                <a:cs typeface="Carlito"/>
              </a:rPr>
              <a:t>maximum frequency of </a:t>
            </a:r>
            <a:r>
              <a:rPr sz="2400" spc="-15" dirty="0">
                <a:latin typeface="Carlito"/>
                <a:cs typeface="Carlito"/>
              </a:rPr>
              <a:t>operation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lpc214x  </a:t>
            </a:r>
            <a:r>
              <a:rPr sz="2400" dirty="0">
                <a:latin typeface="Carlito"/>
                <a:cs typeface="Carlito"/>
              </a:rPr>
              <a:t>MCUs.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26499" y="5320285"/>
            <a:ext cx="4383405" cy="1125220"/>
            <a:chOff x="2240279" y="4718303"/>
            <a:chExt cx="4383405" cy="1125220"/>
          </a:xfrm>
        </p:grpSpPr>
        <p:sp>
          <p:nvSpPr>
            <p:cNvPr id="6" name="object 6"/>
            <p:cNvSpPr/>
            <p:nvPr/>
          </p:nvSpPr>
          <p:spPr>
            <a:xfrm>
              <a:off x="3779496" y="4718303"/>
              <a:ext cx="1127807" cy="112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0279" y="5059679"/>
              <a:ext cx="1792223" cy="445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7523" y="5170322"/>
              <a:ext cx="1524635" cy="178435"/>
            </a:xfrm>
            <a:custGeom>
              <a:avLst/>
              <a:gdLst/>
              <a:ahLst/>
              <a:cxnLst/>
              <a:rect l="l" t="t" r="r" b="b"/>
              <a:pathLst>
                <a:path w="1524635" h="178435">
                  <a:moveTo>
                    <a:pt x="1445459" y="89001"/>
                  </a:moveTo>
                  <a:lnTo>
                    <a:pt x="1355978" y="141198"/>
                  </a:lnTo>
                  <a:lnTo>
                    <a:pt x="1350061" y="146462"/>
                  </a:lnTo>
                  <a:lnTo>
                    <a:pt x="1346739" y="153310"/>
                  </a:lnTo>
                  <a:lnTo>
                    <a:pt x="1346227" y="160897"/>
                  </a:lnTo>
                  <a:lnTo>
                    <a:pt x="1348739" y="168376"/>
                  </a:lnTo>
                  <a:lnTo>
                    <a:pt x="1354004" y="174220"/>
                  </a:lnTo>
                  <a:lnTo>
                    <a:pt x="1360852" y="177504"/>
                  </a:lnTo>
                  <a:lnTo>
                    <a:pt x="1368438" y="178002"/>
                  </a:lnTo>
                  <a:lnTo>
                    <a:pt x="1375917" y="175488"/>
                  </a:lnTo>
                  <a:lnTo>
                    <a:pt x="1490176" y="108813"/>
                  </a:lnTo>
                  <a:lnTo>
                    <a:pt x="1484756" y="108813"/>
                  </a:lnTo>
                  <a:lnTo>
                    <a:pt x="1484756" y="106146"/>
                  </a:lnTo>
                  <a:lnTo>
                    <a:pt x="1474851" y="106146"/>
                  </a:lnTo>
                  <a:lnTo>
                    <a:pt x="1445459" y="89001"/>
                  </a:lnTo>
                  <a:close/>
                </a:path>
                <a:path w="1524635" h="178435">
                  <a:moveTo>
                    <a:pt x="1411496" y="69189"/>
                  </a:moveTo>
                  <a:lnTo>
                    <a:pt x="0" y="69189"/>
                  </a:lnTo>
                  <a:lnTo>
                    <a:pt x="0" y="108813"/>
                  </a:lnTo>
                  <a:lnTo>
                    <a:pt x="1411496" y="108813"/>
                  </a:lnTo>
                  <a:lnTo>
                    <a:pt x="1445459" y="89001"/>
                  </a:lnTo>
                  <a:lnTo>
                    <a:pt x="1411496" y="69189"/>
                  </a:lnTo>
                  <a:close/>
                </a:path>
                <a:path w="1524635" h="178435">
                  <a:moveTo>
                    <a:pt x="1490176" y="69189"/>
                  </a:moveTo>
                  <a:lnTo>
                    <a:pt x="1484756" y="69189"/>
                  </a:lnTo>
                  <a:lnTo>
                    <a:pt x="1484756" y="108813"/>
                  </a:lnTo>
                  <a:lnTo>
                    <a:pt x="1490176" y="108813"/>
                  </a:lnTo>
                  <a:lnTo>
                    <a:pt x="1524127" y="89001"/>
                  </a:lnTo>
                  <a:lnTo>
                    <a:pt x="1490176" y="69189"/>
                  </a:lnTo>
                  <a:close/>
                </a:path>
                <a:path w="1524635" h="178435">
                  <a:moveTo>
                    <a:pt x="1474851" y="71856"/>
                  </a:moveTo>
                  <a:lnTo>
                    <a:pt x="1445459" y="89001"/>
                  </a:lnTo>
                  <a:lnTo>
                    <a:pt x="1474851" y="106146"/>
                  </a:lnTo>
                  <a:lnTo>
                    <a:pt x="1474851" y="71856"/>
                  </a:lnTo>
                  <a:close/>
                </a:path>
                <a:path w="1524635" h="178435">
                  <a:moveTo>
                    <a:pt x="1484756" y="71856"/>
                  </a:moveTo>
                  <a:lnTo>
                    <a:pt x="1474851" y="71856"/>
                  </a:lnTo>
                  <a:lnTo>
                    <a:pt x="1474851" y="106146"/>
                  </a:lnTo>
                  <a:lnTo>
                    <a:pt x="1484756" y="106146"/>
                  </a:lnTo>
                  <a:lnTo>
                    <a:pt x="1484756" y="71856"/>
                  </a:lnTo>
                  <a:close/>
                </a:path>
                <a:path w="1524635" h="178435">
                  <a:moveTo>
                    <a:pt x="1368438" y="0"/>
                  </a:moveTo>
                  <a:lnTo>
                    <a:pt x="1360852" y="498"/>
                  </a:lnTo>
                  <a:lnTo>
                    <a:pt x="1354004" y="3782"/>
                  </a:lnTo>
                  <a:lnTo>
                    <a:pt x="1348739" y="9626"/>
                  </a:lnTo>
                  <a:lnTo>
                    <a:pt x="1346227" y="17105"/>
                  </a:lnTo>
                  <a:lnTo>
                    <a:pt x="1346739" y="24691"/>
                  </a:lnTo>
                  <a:lnTo>
                    <a:pt x="1350061" y="31539"/>
                  </a:lnTo>
                  <a:lnTo>
                    <a:pt x="1355978" y="36804"/>
                  </a:lnTo>
                  <a:lnTo>
                    <a:pt x="1445459" y="89001"/>
                  </a:lnTo>
                  <a:lnTo>
                    <a:pt x="1474851" y="71856"/>
                  </a:lnTo>
                  <a:lnTo>
                    <a:pt x="1484756" y="71856"/>
                  </a:lnTo>
                  <a:lnTo>
                    <a:pt x="1484756" y="69189"/>
                  </a:lnTo>
                  <a:lnTo>
                    <a:pt x="1490176" y="69189"/>
                  </a:lnTo>
                  <a:lnTo>
                    <a:pt x="1375917" y="2514"/>
                  </a:lnTo>
                  <a:lnTo>
                    <a:pt x="136843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1079" y="5044439"/>
              <a:ext cx="1792224" cy="445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8323" y="5155082"/>
              <a:ext cx="1524635" cy="178435"/>
            </a:xfrm>
            <a:custGeom>
              <a:avLst/>
              <a:gdLst/>
              <a:ahLst/>
              <a:cxnLst/>
              <a:rect l="l" t="t" r="r" b="b"/>
              <a:pathLst>
                <a:path w="1524635" h="178435">
                  <a:moveTo>
                    <a:pt x="1445459" y="89001"/>
                  </a:moveTo>
                  <a:lnTo>
                    <a:pt x="1355978" y="141198"/>
                  </a:lnTo>
                  <a:lnTo>
                    <a:pt x="1350061" y="146462"/>
                  </a:lnTo>
                  <a:lnTo>
                    <a:pt x="1346739" y="153310"/>
                  </a:lnTo>
                  <a:lnTo>
                    <a:pt x="1346227" y="160897"/>
                  </a:lnTo>
                  <a:lnTo>
                    <a:pt x="1348739" y="168376"/>
                  </a:lnTo>
                  <a:lnTo>
                    <a:pt x="1354004" y="174220"/>
                  </a:lnTo>
                  <a:lnTo>
                    <a:pt x="1360852" y="177504"/>
                  </a:lnTo>
                  <a:lnTo>
                    <a:pt x="1368438" y="178002"/>
                  </a:lnTo>
                  <a:lnTo>
                    <a:pt x="1375917" y="175488"/>
                  </a:lnTo>
                  <a:lnTo>
                    <a:pt x="1490176" y="108813"/>
                  </a:lnTo>
                  <a:lnTo>
                    <a:pt x="1484756" y="108813"/>
                  </a:lnTo>
                  <a:lnTo>
                    <a:pt x="1484756" y="106146"/>
                  </a:lnTo>
                  <a:lnTo>
                    <a:pt x="1474851" y="106146"/>
                  </a:lnTo>
                  <a:lnTo>
                    <a:pt x="1445459" y="89001"/>
                  </a:lnTo>
                  <a:close/>
                </a:path>
                <a:path w="1524635" h="178435">
                  <a:moveTo>
                    <a:pt x="1411496" y="69189"/>
                  </a:moveTo>
                  <a:lnTo>
                    <a:pt x="0" y="69189"/>
                  </a:lnTo>
                  <a:lnTo>
                    <a:pt x="0" y="108813"/>
                  </a:lnTo>
                  <a:lnTo>
                    <a:pt x="1411496" y="108813"/>
                  </a:lnTo>
                  <a:lnTo>
                    <a:pt x="1445459" y="89001"/>
                  </a:lnTo>
                  <a:lnTo>
                    <a:pt x="1411496" y="69189"/>
                  </a:lnTo>
                  <a:close/>
                </a:path>
                <a:path w="1524635" h="178435">
                  <a:moveTo>
                    <a:pt x="1490176" y="69189"/>
                  </a:moveTo>
                  <a:lnTo>
                    <a:pt x="1484756" y="69189"/>
                  </a:lnTo>
                  <a:lnTo>
                    <a:pt x="1484756" y="108813"/>
                  </a:lnTo>
                  <a:lnTo>
                    <a:pt x="1490176" y="108813"/>
                  </a:lnTo>
                  <a:lnTo>
                    <a:pt x="1524127" y="89001"/>
                  </a:lnTo>
                  <a:lnTo>
                    <a:pt x="1490176" y="69189"/>
                  </a:lnTo>
                  <a:close/>
                </a:path>
                <a:path w="1524635" h="178435">
                  <a:moveTo>
                    <a:pt x="1474851" y="71856"/>
                  </a:moveTo>
                  <a:lnTo>
                    <a:pt x="1445459" y="89001"/>
                  </a:lnTo>
                  <a:lnTo>
                    <a:pt x="1474851" y="106146"/>
                  </a:lnTo>
                  <a:lnTo>
                    <a:pt x="1474851" y="71856"/>
                  </a:lnTo>
                  <a:close/>
                </a:path>
                <a:path w="1524635" h="178435">
                  <a:moveTo>
                    <a:pt x="1484756" y="71856"/>
                  </a:moveTo>
                  <a:lnTo>
                    <a:pt x="1474851" y="71856"/>
                  </a:lnTo>
                  <a:lnTo>
                    <a:pt x="1474851" y="106146"/>
                  </a:lnTo>
                  <a:lnTo>
                    <a:pt x="1484756" y="106146"/>
                  </a:lnTo>
                  <a:lnTo>
                    <a:pt x="1484756" y="71856"/>
                  </a:lnTo>
                  <a:close/>
                </a:path>
                <a:path w="1524635" h="178435">
                  <a:moveTo>
                    <a:pt x="1368438" y="0"/>
                  </a:moveTo>
                  <a:lnTo>
                    <a:pt x="1360852" y="498"/>
                  </a:lnTo>
                  <a:lnTo>
                    <a:pt x="1354004" y="3782"/>
                  </a:lnTo>
                  <a:lnTo>
                    <a:pt x="1348739" y="9626"/>
                  </a:lnTo>
                  <a:lnTo>
                    <a:pt x="1346227" y="17105"/>
                  </a:lnTo>
                  <a:lnTo>
                    <a:pt x="1346739" y="24691"/>
                  </a:lnTo>
                  <a:lnTo>
                    <a:pt x="1350061" y="31539"/>
                  </a:lnTo>
                  <a:lnTo>
                    <a:pt x="1355978" y="36804"/>
                  </a:lnTo>
                  <a:lnTo>
                    <a:pt x="1445459" y="89001"/>
                  </a:lnTo>
                  <a:lnTo>
                    <a:pt x="1474851" y="71856"/>
                  </a:lnTo>
                  <a:lnTo>
                    <a:pt x="1484756" y="71856"/>
                  </a:lnTo>
                  <a:lnTo>
                    <a:pt x="1484756" y="69189"/>
                  </a:lnTo>
                  <a:lnTo>
                    <a:pt x="1490176" y="69189"/>
                  </a:lnTo>
                  <a:lnTo>
                    <a:pt x="1375917" y="2514"/>
                  </a:lnTo>
                  <a:lnTo>
                    <a:pt x="136843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0600" y="5258540"/>
            <a:ext cx="2256430" cy="844462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65"/>
              </a:spcBef>
              <a:tabLst>
                <a:tab pos="2817495" algn="l"/>
              </a:tabLst>
            </a:pPr>
            <a:r>
              <a:rPr sz="1800" b="1" spc="5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F</a:t>
            </a:r>
            <a:r>
              <a:rPr sz="1800" b="1" spc="-5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OS</a:t>
            </a:r>
            <a:r>
              <a:rPr sz="1800" b="1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C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(10-25MHz)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0198" y="5155168"/>
            <a:ext cx="1678939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CCLK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(CPU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 dirty="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(60MHz)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6047" y="36576"/>
            <a:ext cx="262127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  <a:tabLst>
                <a:tab pos="2236470" algn="l"/>
                <a:tab pos="9156700" algn="l"/>
              </a:tabLst>
            </a:pPr>
            <a:r>
              <a:rPr dirty="0"/>
              <a:t> 	</a:t>
            </a:r>
            <a:r>
              <a:rPr spc="-5" dirty="0"/>
              <a:t>Deriving </a:t>
            </a:r>
            <a:r>
              <a:rPr spc="-25" dirty="0"/>
              <a:t>Pclk </a:t>
            </a:r>
            <a:r>
              <a:rPr spc="-20" dirty="0"/>
              <a:t>from</a:t>
            </a:r>
            <a:r>
              <a:rPr spc="-60" dirty="0"/>
              <a:t> </a:t>
            </a:r>
            <a:r>
              <a:rPr spc="-5" dirty="0"/>
              <a:t>Cclk	</a:t>
            </a:r>
          </a:p>
        </p:txBody>
      </p:sp>
      <p:sp>
        <p:nvSpPr>
          <p:cNvPr id="4" name="object 4"/>
          <p:cNvSpPr/>
          <p:nvPr/>
        </p:nvSpPr>
        <p:spPr>
          <a:xfrm>
            <a:off x="2782800" y="755904"/>
            <a:ext cx="1127807" cy="112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7939" y="1130934"/>
            <a:ext cx="6205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400" spc="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1599" y="2057400"/>
            <a:ext cx="1127807" cy="1124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6399" y="2240215"/>
            <a:ext cx="8782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VPB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Divider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0828" y="1229994"/>
            <a:ext cx="5181600" cy="1420495"/>
          </a:xfrm>
          <a:custGeom>
            <a:avLst/>
            <a:gdLst/>
            <a:ahLst/>
            <a:cxnLst/>
            <a:rect l="l" t="t" r="r" b="b"/>
            <a:pathLst>
              <a:path w="5181600" h="1420495">
                <a:moveTo>
                  <a:pt x="1524000" y="66929"/>
                </a:moveTo>
                <a:lnTo>
                  <a:pt x="1513103" y="60579"/>
                </a:lnTo>
                <a:lnTo>
                  <a:pt x="1435354" y="15240"/>
                </a:lnTo>
                <a:lnTo>
                  <a:pt x="1431544" y="16256"/>
                </a:lnTo>
                <a:lnTo>
                  <a:pt x="1427988" y="22352"/>
                </a:lnTo>
                <a:lnTo>
                  <a:pt x="1429004" y="26162"/>
                </a:lnTo>
                <a:lnTo>
                  <a:pt x="1487982" y="60579"/>
                </a:lnTo>
                <a:lnTo>
                  <a:pt x="0" y="60579"/>
                </a:lnTo>
                <a:lnTo>
                  <a:pt x="0" y="73279"/>
                </a:lnTo>
                <a:lnTo>
                  <a:pt x="1487982" y="73279"/>
                </a:lnTo>
                <a:lnTo>
                  <a:pt x="1429004" y="107696"/>
                </a:lnTo>
                <a:lnTo>
                  <a:pt x="1427988" y="111506"/>
                </a:lnTo>
                <a:lnTo>
                  <a:pt x="1431544" y="117602"/>
                </a:lnTo>
                <a:lnTo>
                  <a:pt x="1435354" y="118618"/>
                </a:lnTo>
                <a:lnTo>
                  <a:pt x="1513103" y="73279"/>
                </a:lnTo>
                <a:lnTo>
                  <a:pt x="1524000" y="66929"/>
                </a:lnTo>
                <a:close/>
              </a:path>
              <a:path w="5181600" h="1420495">
                <a:moveTo>
                  <a:pt x="4114800" y="51689"/>
                </a:moveTo>
                <a:lnTo>
                  <a:pt x="4103903" y="45339"/>
                </a:lnTo>
                <a:lnTo>
                  <a:pt x="4026154" y="0"/>
                </a:lnTo>
                <a:lnTo>
                  <a:pt x="4022344" y="1016"/>
                </a:lnTo>
                <a:lnTo>
                  <a:pt x="4018788" y="7112"/>
                </a:lnTo>
                <a:lnTo>
                  <a:pt x="4019804" y="10922"/>
                </a:lnTo>
                <a:lnTo>
                  <a:pt x="4078782" y="45339"/>
                </a:lnTo>
                <a:lnTo>
                  <a:pt x="2590800" y="45339"/>
                </a:lnTo>
                <a:lnTo>
                  <a:pt x="2590800" y="58039"/>
                </a:lnTo>
                <a:lnTo>
                  <a:pt x="4078782" y="58039"/>
                </a:lnTo>
                <a:lnTo>
                  <a:pt x="4019804" y="92456"/>
                </a:lnTo>
                <a:lnTo>
                  <a:pt x="4018788" y="96266"/>
                </a:lnTo>
                <a:lnTo>
                  <a:pt x="4022344" y="102362"/>
                </a:lnTo>
                <a:lnTo>
                  <a:pt x="4026154" y="103378"/>
                </a:lnTo>
                <a:lnTo>
                  <a:pt x="4103903" y="58039"/>
                </a:lnTo>
                <a:lnTo>
                  <a:pt x="4114800" y="51689"/>
                </a:lnTo>
                <a:close/>
              </a:path>
              <a:path w="5181600" h="1420495">
                <a:moveTo>
                  <a:pt x="5181600" y="1368425"/>
                </a:moveTo>
                <a:lnTo>
                  <a:pt x="5170703" y="1362075"/>
                </a:lnTo>
                <a:lnTo>
                  <a:pt x="5092954" y="1316736"/>
                </a:lnTo>
                <a:lnTo>
                  <a:pt x="5089144" y="1317752"/>
                </a:lnTo>
                <a:lnTo>
                  <a:pt x="5085588" y="1323848"/>
                </a:lnTo>
                <a:lnTo>
                  <a:pt x="5086604" y="1327658"/>
                </a:lnTo>
                <a:lnTo>
                  <a:pt x="5145583" y="1362075"/>
                </a:lnTo>
                <a:lnTo>
                  <a:pt x="4419600" y="1362075"/>
                </a:lnTo>
                <a:lnTo>
                  <a:pt x="4419600" y="1374775"/>
                </a:lnTo>
                <a:lnTo>
                  <a:pt x="5145583" y="1374775"/>
                </a:lnTo>
                <a:lnTo>
                  <a:pt x="5086604" y="1409192"/>
                </a:lnTo>
                <a:lnTo>
                  <a:pt x="5085588" y="1413002"/>
                </a:lnTo>
                <a:lnTo>
                  <a:pt x="5089144" y="1419098"/>
                </a:lnTo>
                <a:lnTo>
                  <a:pt x="5092954" y="1420114"/>
                </a:lnTo>
                <a:lnTo>
                  <a:pt x="5170703" y="1374775"/>
                </a:lnTo>
                <a:lnTo>
                  <a:pt x="5181600" y="13684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00" y="1129664"/>
            <a:ext cx="8339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F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OSC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2810" y="1115314"/>
            <a:ext cx="1678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CCLK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(CPU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67939" y="1281683"/>
            <a:ext cx="1574800" cy="1368425"/>
            <a:chOff x="3067939" y="1281683"/>
            <a:chExt cx="1574800" cy="1368425"/>
          </a:xfrm>
        </p:grpSpPr>
        <p:sp>
          <p:nvSpPr>
            <p:cNvPr id="12" name="object 12"/>
            <p:cNvSpPr/>
            <p:nvPr/>
          </p:nvSpPr>
          <p:spPr>
            <a:xfrm>
              <a:off x="4186428" y="1281683"/>
              <a:ext cx="0" cy="1316355"/>
            </a:xfrm>
            <a:custGeom>
              <a:avLst/>
              <a:gdLst/>
              <a:ahLst/>
              <a:cxnLst/>
              <a:rect l="l" t="t" r="r" b="b"/>
              <a:pathLst>
                <a:path h="1316355">
                  <a:moveTo>
                    <a:pt x="0" y="0"/>
                  </a:moveTo>
                  <a:lnTo>
                    <a:pt x="0" y="1315974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7939" y="1830323"/>
              <a:ext cx="1574800" cy="819785"/>
            </a:xfrm>
            <a:custGeom>
              <a:avLst/>
              <a:gdLst/>
              <a:ahLst/>
              <a:cxnLst/>
              <a:rect l="l" t="t" r="r" b="b"/>
              <a:pathLst>
                <a:path w="1574800" h="819785">
                  <a:moveTo>
                    <a:pt x="103378" y="88646"/>
                  </a:moveTo>
                  <a:lnTo>
                    <a:pt x="59016" y="12573"/>
                  </a:lnTo>
                  <a:lnTo>
                    <a:pt x="51689" y="0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6004"/>
                  </a:lnTo>
                  <a:lnTo>
                    <a:pt x="45339" y="584200"/>
                  </a:lnTo>
                  <a:lnTo>
                    <a:pt x="58039" y="584200"/>
                  </a:lnTo>
                  <a:lnTo>
                    <a:pt x="58039" y="36004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close/>
                </a:path>
                <a:path w="1574800" h="819785">
                  <a:moveTo>
                    <a:pt x="560578" y="88646"/>
                  </a:moveTo>
                  <a:lnTo>
                    <a:pt x="516216" y="12573"/>
                  </a:lnTo>
                  <a:lnTo>
                    <a:pt x="508889" y="0"/>
                  </a:lnTo>
                  <a:lnTo>
                    <a:pt x="457200" y="88646"/>
                  </a:lnTo>
                  <a:lnTo>
                    <a:pt x="458216" y="92456"/>
                  </a:lnTo>
                  <a:lnTo>
                    <a:pt x="464312" y="96012"/>
                  </a:lnTo>
                  <a:lnTo>
                    <a:pt x="468122" y="94996"/>
                  </a:lnTo>
                  <a:lnTo>
                    <a:pt x="502539" y="36004"/>
                  </a:lnTo>
                  <a:lnTo>
                    <a:pt x="502539" y="584200"/>
                  </a:lnTo>
                  <a:lnTo>
                    <a:pt x="515239" y="584200"/>
                  </a:lnTo>
                  <a:lnTo>
                    <a:pt x="515239" y="36004"/>
                  </a:lnTo>
                  <a:lnTo>
                    <a:pt x="549656" y="94996"/>
                  </a:lnTo>
                  <a:lnTo>
                    <a:pt x="553466" y="96012"/>
                  </a:lnTo>
                  <a:lnTo>
                    <a:pt x="559562" y="92456"/>
                  </a:lnTo>
                  <a:lnTo>
                    <a:pt x="560578" y="88646"/>
                  </a:lnTo>
                  <a:close/>
                </a:path>
                <a:path w="1574800" h="819785">
                  <a:moveTo>
                    <a:pt x="1574800" y="768096"/>
                  </a:moveTo>
                  <a:lnTo>
                    <a:pt x="1563903" y="761746"/>
                  </a:lnTo>
                  <a:lnTo>
                    <a:pt x="1486154" y="716407"/>
                  </a:lnTo>
                  <a:lnTo>
                    <a:pt x="1482344" y="717423"/>
                  </a:lnTo>
                  <a:lnTo>
                    <a:pt x="1478788" y="723519"/>
                  </a:lnTo>
                  <a:lnTo>
                    <a:pt x="1479804" y="727329"/>
                  </a:lnTo>
                  <a:lnTo>
                    <a:pt x="1538782" y="761746"/>
                  </a:lnTo>
                  <a:lnTo>
                    <a:pt x="1139825" y="761746"/>
                  </a:lnTo>
                  <a:lnTo>
                    <a:pt x="1139825" y="774446"/>
                  </a:lnTo>
                  <a:lnTo>
                    <a:pt x="1538782" y="774446"/>
                  </a:lnTo>
                  <a:lnTo>
                    <a:pt x="1479804" y="808863"/>
                  </a:lnTo>
                  <a:lnTo>
                    <a:pt x="1478788" y="812673"/>
                  </a:lnTo>
                  <a:lnTo>
                    <a:pt x="1482344" y="818769"/>
                  </a:lnTo>
                  <a:lnTo>
                    <a:pt x="1486154" y="819785"/>
                  </a:lnTo>
                  <a:lnTo>
                    <a:pt x="1563903" y="774446"/>
                  </a:lnTo>
                  <a:lnTo>
                    <a:pt x="1574800" y="7680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24319" y="2432050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PCLK (Peripheral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4597" y="2432050"/>
            <a:ext cx="8960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009" algn="l"/>
              </a:tabLst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x</a:t>
            </a:r>
            <a:r>
              <a:rPr sz="1800" b="1" dirty="0">
                <a:solidFill>
                  <a:srgbClr val="545454"/>
                </a:solidFill>
                <a:latin typeface="Liberation Sans Narrow"/>
                <a:cs typeface="Liberation Sans Narrow"/>
              </a:rPr>
              <a:t>M	</a:t>
            </a:r>
            <a:r>
              <a:rPr lang="en-US" sz="1800" b="1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%</a:t>
            </a:r>
            <a:r>
              <a:rPr sz="1800" b="1" spc="5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P</a:t>
            </a:r>
            <a:endParaRPr sz="1800" dirty="0">
              <a:latin typeface="Liberation Sans Narrow"/>
              <a:cs typeface="Liberation Sans Narro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6452"/>
              </p:ext>
            </p:extLst>
          </p:nvPr>
        </p:nvGraphicFramePr>
        <p:xfrm>
          <a:off x="304800" y="3500437"/>
          <a:ext cx="8229600" cy="2544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92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VPBDIV=</a:t>
                      </a:r>
                      <a:r>
                        <a:rPr sz="1800" b="1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0x00;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(PCLK) is one 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fourth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processor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clock</a:t>
                      </a:r>
                      <a:r>
                        <a:rPr sz="1800" spc="5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(CCLK)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VPBDIV=</a:t>
                      </a:r>
                      <a:r>
                        <a:rPr sz="1800" b="1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0x01;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(PCLK) is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same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as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processor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clock</a:t>
                      </a:r>
                      <a:r>
                        <a:rPr sz="1800" spc="4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(CCLK)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VPBDIV=</a:t>
                      </a:r>
                      <a:r>
                        <a:rPr sz="1800" b="1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0x02;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(PCLK) is one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half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processor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clock</a:t>
                      </a:r>
                      <a:r>
                        <a:rPr sz="1800" spc="2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(CCLK)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84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VPBDIV=</a:t>
                      </a:r>
                      <a:r>
                        <a:rPr sz="1800" b="1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0x03;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Reserved.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written to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APBDIV </a:t>
                      </a:r>
                      <a:r>
                        <a:rPr sz="1800" spc="-3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register,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it has</a:t>
                      </a:r>
                      <a:r>
                        <a:rPr sz="1800" spc="28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lang="en-US" sz="1800" spc="0" baseline="0" dirty="0" smtClean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 smtClean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effect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(the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previous setting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14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retained).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4785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50" dirty="0"/>
              <a:t>Void</a:t>
            </a:r>
            <a:r>
              <a:rPr sz="4400" u="none" spc="-60" dirty="0"/>
              <a:t> </a:t>
            </a:r>
            <a:r>
              <a:rPr sz="4400" u="none" spc="-5" dirty="0"/>
              <a:t>InitPLL()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536244" y="808806"/>
            <a:ext cx="54073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>
                <a:latin typeface="Carlito"/>
                <a:cs typeface="Carlito"/>
              </a:rPr>
              <a:t>Void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initPLL()</a:t>
            </a: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rlito"/>
                <a:cs typeface="Carlito"/>
              </a:rPr>
              <a:t>{</a:t>
            </a:r>
            <a:endParaRPr sz="25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500" spc="-10" dirty="0">
                <a:latin typeface="Carlito"/>
                <a:cs typeface="Carlito"/>
              </a:rPr>
              <a:t>PLL0CON </a:t>
            </a:r>
            <a:r>
              <a:rPr sz="2500" spc="-5" dirty="0">
                <a:latin typeface="Carlito"/>
                <a:cs typeface="Carlito"/>
              </a:rPr>
              <a:t>= </a:t>
            </a:r>
            <a:r>
              <a:rPr sz="2500" dirty="0">
                <a:latin typeface="Carlito"/>
                <a:cs typeface="Carlito"/>
              </a:rPr>
              <a:t>0x01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; </a:t>
            </a:r>
            <a:endParaRPr lang="en-US" sz="25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500" spc="-10" dirty="0" smtClean="0">
                <a:latin typeface="Carlito"/>
                <a:cs typeface="Carlito"/>
              </a:rPr>
              <a:t>PLL0CFG </a:t>
            </a:r>
            <a:r>
              <a:rPr sz="2500" spc="-5" dirty="0">
                <a:latin typeface="Carlito"/>
                <a:cs typeface="Carlito"/>
              </a:rPr>
              <a:t>= </a:t>
            </a:r>
            <a:r>
              <a:rPr sz="2500" dirty="0" smtClean="0">
                <a:latin typeface="Carlito"/>
                <a:cs typeface="Carlito"/>
              </a:rPr>
              <a:t>0x24</a:t>
            </a:r>
            <a:r>
              <a:rPr sz="2500" spc="-5" dirty="0" smtClean="0">
                <a:latin typeface="Carlito"/>
                <a:cs typeface="Carlito"/>
              </a:rPr>
              <a:t>;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596" y="1600174"/>
            <a:ext cx="501040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Enable</a:t>
            </a:r>
            <a:r>
              <a:rPr sz="2500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PLL</a:t>
            </a: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// Set Up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PLL </a:t>
            </a:r>
            <a:r>
              <a:rPr sz="2500" spc="-20" dirty="0">
                <a:solidFill>
                  <a:srgbClr val="00AF50"/>
                </a:solidFill>
                <a:latin typeface="Carlito"/>
                <a:cs typeface="Carlito"/>
              </a:rPr>
              <a:t>for </a:t>
            </a:r>
            <a:r>
              <a:rPr sz="2500" spc="-10" dirty="0">
                <a:solidFill>
                  <a:srgbClr val="00AF50"/>
                </a:solidFill>
                <a:latin typeface="Carlito"/>
                <a:cs typeface="Carlito"/>
              </a:rPr>
              <a:t>CClk </a:t>
            </a:r>
            <a:r>
              <a:rPr sz="2500" spc="-5" dirty="0">
                <a:solidFill>
                  <a:srgbClr val="00AF50"/>
                </a:solidFill>
                <a:latin typeface="Carlito"/>
                <a:cs typeface="Carlito"/>
              </a:rPr>
              <a:t>=</a:t>
            </a:r>
            <a:r>
              <a:rPr sz="2500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500" dirty="0">
                <a:solidFill>
                  <a:srgbClr val="00AF50"/>
                </a:solidFill>
                <a:latin typeface="Carlito"/>
                <a:cs typeface="Carlito"/>
              </a:rPr>
              <a:t>60MHz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36244" y="2359872"/>
            <a:ext cx="8099728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PLL0FEED </a:t>
            </a:r>
            <a:r>
              <a:rPr spc="-5" dirty="0"/>
              <a:t>= 0xAA; </a:t>
            </a:r>
            <a:r>
              <a:rPr dirty="0"/>
              <a:t>PLL0FEED </a:t>
            </a:r>
            <a:r>
              <a:rPr spc="-5" dirty="0"/>
              <a:t>= </a:t>
            </a:r>
            <a:r>
              <a:rPr spc="5" dirty="0"/>
              <a:t>0x55; </a:t>
            </a:r>
            <a:r>
              <a:rPr spc="-5" dirty="0">
                <a:solidFill>
                  <a:srgbClr val="00AF50"/>
                </a:solidFill>
              </a:rPr>
              <a:t>// </a:t>
            </a:r>
            <a:r>
              <a:rPr dirty="0">
                <a:solidFill>
                  <a:srgbClr val="00AF50"/>
                </a:solidFill>
              </a:rPr>
              <a:t>Apply </a:t>
            </a:r>
            <a:r>
              <a:rPr spc="-15" dirty="0">
                <a:solidFill>
                  <a:srgbClr val="00AF50"/>
                </a:solidFill>
              </a:rPr>
              <a:t>Feed</a:t>
            </a:r>
            <a:r>
              <a:rPr spc="-114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Sequence</a:t>
            </a:r>
          </a:p>
          <a:p>
            <a:pPr marL="12700" marR="645795">
              <a:lnSpc>
                <a:spcPts val="2400"/>
              </a:lnSpc>
              <a:spcBef>
                <a:spcPts val="580"/>
              </a:spcBef>
              <a:tabLst>
                <a:tab pos="950594" algn="l"/>
                <a:tab pos="4213860" algn="l"/>
              </a:tabLst>
            </a:pPr>
            <a:r>
              <a:rPr spc="-5" dirty="0"/>
              <a:t>while(	</a:t>
            </a:r>
            <a:r>
              <a:rPr spc="-55" dirty="0"/>
              <a:t>PLL0STAT </a:t>
            </a:r>
            <a:r>
              <a:rPr spc="-5" dirty="0"/>
              <a:t>&amp; </a:t>
            </a:r>
            <a:r>
              <a:rPr dirty="0"/>
              <a:t>0x400</a:t>
            </a:r>
            <a:r>
              <a:rPr spc="-5" dirty="0"/>
              <a:t> ==0</a:t>
            </a:r>
            <a:r>
              <a:rPr spc="5" dirty="0"/>
              <a:t> </a:t>
            </a:r>
            <a:r>
              <a:rPr spc="-5" dirty="0" smtClean="0"/>
              <a:t>);</a:t>
            </a:r>
            <a:r>
              <a:rPr spc="-5" dirty="0" smtClean="0">
                <a:solidFill>
                  <a:srgbClr val="00AF50"/>
                </a:solidFill>
              </a:rPr>
              <a:t>// </a:t>
            </a:r>
            <a:r>
              <a:rPr spc="-5" dirty="0">
                <a:solidFill>
                  <a:srgbClr val="00AF50"/>
                </a:solidFill>
              </a:rPr>
              <a:t>Check Whether </a:t>
            </a:r>
            <a:r>
              <a:rPr spc="-25" dirty="0">
                <a:solidFill>
                  <a:srgbClr val="00AF50"/>
                </a:solidFill>
              </a:rPr>
              <a:t>CCO  </a:t>
            </a:r>
            <a:r>
              <a:rPr spc="-10" dirty="0">
                <a:solidFill>
                  <a:srgbClr val="00AF50"/>
                </a:solidFill>
              </a:rPr>
              <a:t>Latched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479040" algn="l"/>
              </a:tabLst>
            </a:pPr>
            <a:r>
              <a:rPr spc="-10" dirty="0"/>
              <a:t>PLL0CON </a:t>
            </a:r>
            <a:r>
              <a:rPr spc="-5" dirty="0"/>
              <a:t>=</a:t>
            </a:r>
            <a:r>
              <a:rPr spc="5" dirty="0"/>
              <a:t> </a:t>
            </a:r>
            <a:r>
              <a:rPr dirty="0"/>
              <a:t>0x03;	</a:t>
            </a:r>
            <a:r>
              <a:rPr spc="-5" dirty="0">
                <a:solidFill>
                  <a:srgbClr val="00AF50"/>
                </a:solidFill>
              </a:rPr>
              <a:t>// </a:t>
            </a:r>
            <a:r>
              <a:rPr dirty="0">
                <a:solidFill>
                  <a:srgbClr val="00AF50"/>
                </a:solidFill>
              </a:rPr>
              <a:t>Enable </a:t>
            </a:r>
            <a:r>
              <a:rPr spc="-5" dirty="0">
                <a:solidFill>
                  <a:srgbClr val="00AF50"/>
                </a:solidFill>
              </a:rPr>
              <a:t>&amp; Connect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PLL</a:t>
            </a:r>
          </a:p>
          <a:p>
            <a:pPr marL="12700" marR="5080">
              <a:lnSpc>
                <a:spcPct val="100000"/>
              </a:lnSpc>
              <a:tabLst>
                <a:tab pos="2000250" algn="l"/>
              </a:tabLst>
            </a:pPr>
            <a:r>
              <a:rPr spc="-5" dirty="0"/>
              <a:t>PLL0FEED = 0xAA; PLL0FEED = </a:t>
            </a:r>
            <a:r>
              <a:rPr spc="5" dirty="0"/>
              <a:t>0x55; </a:t>
            </a:r>
            <a:r>
              <a:rPr spc="-5" dirty="0">
                <a:solidFill>
                  <a:srgbClr val="00AF50"/>
                </a:solidFill>
              </a:rPr>
              <a:t>// </a:t>
            </a:r>
            <a:r>
              <a:rPr dirty="0">
                <a:solidFill>
                  <a:srgbClr val="00AF50"/>
                </a:solidFill>
              </a:rPr>
              <a:t>Apply </a:t>
            </a:r>
            <a:r>
              <a:rPr spc="-15" dirty="0">
                <a:solidFill>
                  <a:srgbClr val="00AF50"/>
                </a:solidFill>
              </a:rPr>
              <a:t>Feed </a:t>
            </a:r>
            <a:r>
              <a:rPr dirty="0">
                <a:solidFill>
                  <a:srgbClr val="00AF50"/>
                </a:solidFill>
              </a:rPr>
              <a:t>Sequence  </a:t>
            </a:r>
            <a:r>
              <a:rPr spc="-5" dirty="0">
                <a:solidFill>
                  <a:srgbClr val="FF0000"/>
                </a:solidFill>
              </a:rPr>
              <a:t>VPBDIV=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0x01;	</a:t>
            </a:r>
            <a:r>
              <a:rPr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b="1" spc="-15" dirty="0">
                <a:solidFill>
                  <a:srgbClr val="00AF50"/>
                </a:solidFill>
                <a:latin typeface="Carlito"/>
                <a:cs typeface="Carlito"/>
              </a:rPr>
              <a:t>Pclk </a:t>
            </a:r>
            <a:r>
              <a:rPr b="1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b="1" spc="-10" dirty="0">
                <a:solidFill>
                  <a:srgbClr val="00AF50"/>
                </a:solidFill>
                <a:latin typeface="Carlito"/>
                <a:cs typeface="Carlito"/>
              </a:rPr>
              <a:t>same as </a:t>
            </a:r>
            <a:r>
              <a:rPr b="1" dirty="0">
                <a:solidFill>
                  <a:srgbClr val="00AF50"/>
                </a:solidFill>
                <a:latin typeface="Carlito"/>
                <a:cs typeface="Carlito"/>
              </a:rPr>
              <a:t>Cclk </a:t>
            </a:r>
            <a:r>
              <a:rPr b="1" spc="-10" dirty="0">
                <a:solidFill>
                  <a:srgbClr val="00AF50"/>
                </a:solidFill>
                <a:latin typeface="Carlito"/>
                <a:cs typeface="Carlito"/>
              </a:rPr>
              <a:t>(60</a:t>
            </a:r>
            <a:r>
              <a:rPr b="1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AF50"/>
                </a:solidFill>
                <a:latin typeface="Carlito"/>
                <a:cs typeface="Carlito"/>
              </a:rPr>
              <a:t>MHz)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416" y="2313508"/>
            <a:ext cx="33566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Carlito"/>
                <a:cs typeface="Carlito"/>
              </a:rPr>
              <a:t>End of</a:t>
            </a:r>
            <a:r>
              <a:rPr sz="4400" b="1" spc="-65" dirty="0">
                <a:latin typeface="Carlito"/>
                <a:cs typeface="Carlito"/>
              </a:rPr>
              <a:t> </a:t>
            </a:r>
            <a:r>
              <a:rPr sz="4400" b="1" spc="-5" dirty="0">
                <a:latin typeface="Carlito"/>
                <a:cs typeface="Carlito"/>
              </a:rPr>
              <a:t>Session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9169907" cy="975360"/>
          </a:xfrm>
          <a:prstGeom prst="rect">
            <a:avLst/>
          </a:prstGeom>
        </p:spPr>
        <p:txBody>
          <a:bodyPr vert="horz" wrap="square" lIns="0" tIns="204724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  <a:tabLst>
                <a:tab pos="1809114" algn="l"/>
                <a:tab pos="9156700" algn="l"/>
              </a:tabLst>
            </a:pPr>
            <a:r>
              <a:rPr sz="3000" dirty="0"/>
              <a:t> 	</a:t>
            </a:r>
            <a:r>
              <a:rPr sz="3000" spc="-10" dirty="0"/>
              <a:t>Current Controlled Oscillators</a:t>
            </a:r>
            <a:r>
              <a:rPr sz="3000" spc="-135" dirty="0"/>
              <a:t> </a:t>
            </a:r>
            <a:r>
              <a:rPr sz="3000" spc="-5" dirty="0"/>
              <a:t>(CCO)	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536244" y="1609420"/>
            <a:ext cx="77628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rlito"/>
                <a:cs typeface="Carlito"/>
              </a:rPr>
              <a:t>CCOs </a:t>
            </a:r>
            <a:r>
              <a:rPr sz="3200" spc="-25" dirty="0">
                <a:latin typeface="Carlito"/>
                <a:cs typeface="Carlito"/>
              </a:rPr>
              <a:t>operate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range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156Mhz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320Mhz 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there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also a divider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35" dirty="0">
                <a:latin typeface="Carlito"/>
                <a:cs typeface="Carlito"/>
              </a:rPr>
              <a:t>force </a:t>
            </a:r>
            <a:r>
              <a:rPr sz="3200" spc="-15" dirty="0">
                <a:latin typeface="Carlito"/>
                <a:cs typeface="Carlito"/>
              </a:rPr>
              <a:t>CCOs to  remain </a:t>
            </a:r>
            <a:r>
              <a:rPr sz="3200" spc="-5" dirty="0">
                <a:latin typeface="Carlito"/>
                <a:cs typeface="Carlito"/>
              </a:rPr>
              <a:t>in their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range.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5123" y="3956302"/>
            <a:ext cx="4114800" cy="1758698"/>
            <a:chOff x="2135123" y="3956303"/>
            <a:chExt cx="4114800" cy="1125220"/>
          </a:xfrm>
        </p:grpSpPr>
        <p:sp>
          <p:nvSpPr>
            <p:cNvPr id="6" name="object 6"/>
            <p:cNvSpPr/>
            <p:nvPr/>
          </p:nvSpPr>
          <p:spPr>
            <a:xfrm>
              <a:off x="3627096" y="3956303"/>
              <a:ext cx="1127807" cy="1124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5124" y="4430394"/>
              <a:ext cx="4114800" cy="118745"/>
            </a:xfrm>
            <a:custGeom>
              <a:avLst/>
              <a:gdLst/>
              <a:ahLst/>
              <a:cxnLst/>
              <a:rect l="l" t="t" r="r" b="b"/>
              <a:pathLst>
                <a:path w="4114800" h="118745">
                  <a:moveTo>
                    <a:pt x="1524000" y="66929"/>
                  </a:moveTo>
                  <a:lnTo>
                    <a:pt x="1513103" y="60579"/>
                  </a:lnTo>
                  <a:lnTo>
                    <a:pt x="1435354" y="15240"/>
                  </a:lnTo>
                  <a:lnTo>
                    <a:pt x="1431544" y="16256"/>
                  </a:lnTo>
                  <a:lnTo>
                    <a:pt x="1427988" y="22352"/>
                  </a:lnTo>
                  <a:lnTo>
                    <a:pt x="1429004" y="26162"/>
                  </a:lnTo>
                  <a:lnTo>
                    <a:pt x="1487982" y="60579"/>
                  </a:lnTo>
                  <a:lnTo>
                    <a:pt x="0" y="60579"/>
                  </a:lnTo>
                  <a:lnTo>
                    <a:pt x="0" y="73279"/>
                  </a:lnTo>
                  <a:lnTo>
                    <a:pt x="1487982" y="73279"/>
                  </a:lnTo>
                  <a:lnTo>
                    <a:pt x="1429004" y="107696"/>
                  </a:lnTo>
                  <a:lnTo>
                    <a:pt x="1427988" y="111506"/>
                  </a:lnTo>
                  <a:lnTo>
                    <a:pt x="1431544" y="117602"/>
                  </a:lnTo>
                  <a:lnTo>
                    <a:pt x="1435354" y="118618"/>
                  </a:lnTo>
                  <a:lnTo>
                    <a:pt x="1513103" y="73279"/>
                  </a:lnTo>
                  <a:lnTo>
                    <a:pt x="1524000" y="66929"/>
                  </a:lnTo>
                  <a:close/>
                </a:path>
                <a:path w="4114800" h="118745">
                  <a:moveTo>
                    <a:pt x="4114787" y="51701"/>
                  </a:moveTo>
                  <a:lnTo>
                    <a:pt x="4103903" y="45339"/>
                  </a:lnTo>
                  <a:lnTo>
                    <a:pt x="4026154" y="0"/>
                  </a:lnTo>
                  <a:lnTo>
                    <a:pt x="4022344" y="1016"/>
                  </a:lnTo>
                  <a:lnTo>
                    <a:pt x="4018788" y="7112"/>
                  </a:lnTo>
                  <a:lnTo>
                    <a:pt x="4019804" y="10922"/>
                  </a:lnTo>
                  <a:lnTo>
                    <a:pt x="4078770" y="45339"/>
                  </a:lnTo>
                  <a:lnTo>
                    <a:pt x="2590800" y="45339"/>
                  </a:lnTo>
                  <a:lnTo>
                    <a:pt x="2590800" y="58039"/>
                  </a:lnTo>
                  <a:lnTo>
                    <a:pt x="4078795" y="58039"/>
                  </a:lnTo>
                  <a:lnTo>
                    <a:pt x="4089679" y="51701"/>
                  </a:lnTo>
                  <a:lnTo>
                    <a:pt x="4019804" y="92456"/>
                  </a:lnTo>
                  <a:lnTo>
                    <a:pt x="4018788" y="96266"/>
                  </a:lnTo>
                  <a:lnTo>
                    <a:pt x="4022344" y="102362"/>
                  </a:lnTo>
                  <a:lnTo>
                    <a:pt x="4026154" y="103378"/>
                  </a:lnTo>
                  <a:lnTo>
                    <a:pt x="4103903" y="58039"/>
                  </a:lnTo>
                  <a:lnTo>
                    <a:pt x="4114787" y="5170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16558" y="4194429"/>
            <a:ext cx="10090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FOSC 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1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0</a:t>
            </a:r>
            <a:r>
              <a:rPr sz="1800" b="1" spc="-1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-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2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5MH</a:t>
            </a:r>
            <a:r>
              <a:rPr sz="1800" b="1" dirty="0">
                <a:solidFill>
                  <a:srgbClr val="545454"/>
                </a:solidFill>
                <a:latin typeface="Liberation Sans Narrow"/>
                <a:cs typeface="Liberation Sans Narrow"/>
              </a:rPr>
              <a:t>z)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4694" y="4180564"/>
            <a:ext cx="1678939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CCLK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(CPU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 dirty="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(60MHz)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1232" y="4559808"/>
            <a:ext cx="859536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1064" y="4313934"/>
            <a:ext cx="656449" cy="60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69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PLL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5907" y="0"/>
            <a:ext cx="916990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  <a:tabLst>
                <a:tab pos="2903855" algn="l"/>
                <a:tab pos="9156700" algn="l"/>
              </a:tabLst>
            </a:pPr>
            <a:r>
              <a:rPr u="none" dirty="0"/>
              <a:t> 	PLL</a:t>
            </a:r>
            <a:r>
              <a:rPr u="none" spc="-75" dirty="0"/>
              <a:t> </a:t>
            </a:r>
            <a:r>
              <a:rPr u="none" spc="-10" dirty="0"/>
              <a:t>Architecture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74694"/>
              </p:ext>
            </p:extLst>
          </p:nvPr>
        </p:nvGraphicFramePr>
        <p:xfrm>
          <a:off x="533399" y="1066799"/>
          <a:ext cx="8224837" cy="2475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6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FOSC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=&gt;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frequency from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crystal oscillator(XTAL)/external</a:t>
                      </a:r>
                      <a:r>
                        <a:rPr sz="1800" spc="19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clock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FCCO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=&gt;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frequency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PLL </a:t>
                      </a:r>
                      <a:r>
                        <a:rPr sz="1800" spc="-1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Current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Controlled</a:t>
                      </a:r>
                      <a:r>
                        <a:rPr sz="1800" spc="18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Oscillator(CCO)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6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CCLK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=&gt;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PLL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output frequency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(CPU</a:t>
                      </a:r>
                      <a:r>
                        <a:rPr sz="1800" spc="9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Clock)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M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=&gt;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PLL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Multiplier value from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MSEL bits in the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PLLCFG</a:t>
                      </a:r>
                      <a:r>
                        <a:rPr sz="1800" spc="22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register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=&gt; </a:t>
                      </a:r>
                      <a:r>
                        <a:rPr sz="1800" spc="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PLL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Divider value from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PSEL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bits in the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PLLCFG</a:t>
                      </a:r>
                      <a:r>
                        <a:rPr sz="1800" spc="17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register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PCLK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=&gt; </a:t>
                      </a:r>
                      <a:r>
                        <a:rPr sz="1800" spc="-2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Peripheral </a:t>
                      </a:r>
                      <a:r>
                        <a:rPr sz="1800" spc="-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Clock which is </a:t>
                      </a:r>
                      <a:r>
                        <a:rPr sz="1800" spc="-1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derived from</a:t>
                      </a:r>
                      <a:r>
                        <a:rPr sz="1800" spc="185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545454"/>
                          </a:solidFill>
                          <a:latin typeface="Carlito"/>
                          <a:cs typeface="Carlito"/>
                        </a:rPr>
                        <a:t>CCLK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7" name="object 5"/>
          <p:cNvGrpSpPr/>
          <p:nvPr/>
        </p:nvGrpSpPr>
        <p:grpSpPr>
          <a:xfrm>
            <a:off x="2937868" y="3915614"/>
            <a:ext cx="2957195" cy="2426335"/>
            <a:chOff x="2859000" y="3194304"/>
            <a:chExt cx="2957195" cy="2426335"/>
          </a:xfrm>
        </p:grpSpPr>
        <p:sp>
          <p:nvSpPr>
            <p:cNvPr id="48" name="object 6"/>
            <p:cNvSpPr/>
            <p:nvPr/>
          </p:nvSpPr>
          <p:spPr>
            <a:xfrm>
              <a:off x="2859000" y="3194304"/>
              <a:ext cx="1127807" cy="1124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7"/>
            <p:cNvSpPr/>
            <p:nvPr/>
          </p:nvSpPr>
          <p:spPr>
            <a:xfrm>
              <a:off x="4687800" y="4495800"/>
              <a:ext cx="1127807" cy="1124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8"/>
          <p:cNvSpPr txBox="1"/>
          <p:nvPr/>
        </p:nvSpPr>
        <p:spPr>
          <a:xfrm>
            <a:off x="4891468" y="5457393"/>
            <a:ext cx="878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VPB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1" name="object 9"/>
          <p:cNvSpPr/>
          <p:nvPr/>
        </p:nvSpPr>
        <p:spPr>
          <a:xfrm>
            <a:off x="1445896" y="4389704"/>
            <a:ext cx="5181600" cy="1420495"/>
          </a:xfrm>
          <a:custGeom>
            <a:avLst/>
            <a:gdLst/>
            <a:ahLst/>
            <a:cxnLst/>
            <a:rect l="l" t="t" r="r" b="b"/>
            <a:pathLst>
              <a:path w="5181600" h="1420495">
                <a:moveTo>
                  <a:pt x="1524000" y="66929"/>
                </a:moveTo>
                <a:lnTo>
                  <a:pt x="1513103" y="60579"/>
                </a:lnTo>
                <a:lnTo>
                  <a:pt x="1435354" y="15240"/>
                </a:lnTo>
                <a:lnTo>
                  <a:pt x="1431544" y="16256"/>
                </a:lnTo>
                <a:lnTo>
                  <a:pt x="1427988" y="22352"/>
                </a:lnTo>
                <a:lnTo>
                  <a:pt x="1429004" y="26162"/>
                </a:lnTo>
                <a:lnTo>
                  <a:pt x="1487982" y="60579"/>
                </a:lnTo>
                <a:lnTo>
                  <a:pt x="0" y="60579"/>
                </a:lnTo>
                <a:lnTo>
                  <a:pt x="0" y="73279"/>
                </a:lnTo>
                <a:lnTo>
                  <a:pt x="1487982" y="73279"/>
                </a:lnTo>
                <a:lnTo>
                  <a:pt x="1429004" y="107696"/>
                </a:lnTo>
                <a:lnTo>
                  <a:pt x="1427988" y="111506"/>
                </a:lnTo>
                <a:lnTo>
                  <a:pt x="1431544" y="117602"/>
                </a:lnTo>
                <a:lnTo>
                  <a:pt x="1435354" y="118618"/>
                </a:lnTo>
                <a:lnTo>
                  <a:pt x="1513103" y="73279"/>
                </a:lnTo>
                <a:lnTo>
                  <a:pt x="1524000" y="66929"/>
                </a:lnTo>
                <a:close/>
              </a:path>
              <a:path w="5181600" h="1420495">
                <a:moveTo>
                  <a:pt x="4114787" y="51701"/>
                </a:moveTo>
                <a:lnTo>
                  <a:pt x="4103903" y="45339"/>
                </a:lnTo>
                <a:lnTo>
                  <a:pt x="4026154" y="0"/>
                </a:lnTo>
                <a:lnTo>
                  <a:pt x="4022344" y="1016"/>
                </a:lnTo>
                <a:lnTo>
                  <a:pt x="4018788" y="7112"/>
                </a:lnTo>
                <a:lnTo>
                  <a:pt x="4019804" y="10922"/>
                </a:lnTo>
                <a:lnTo>
                  <a:pt x="4078770" y="45339"/>
                </a:lnTo>
                <a:lnTo>
                  <a:pt x="2590800" y="45339"/>
                </a:lnTo>
                <a:lnTo>
                  <a:pt x="2590800" y="58039"/>
                </a:lnTo>
                <a:lnTo>
                  <a:pt x="4078795" y="58039"/>
                </a:lnTo>
                <a:lnTo>
                  <a:pt x="4089679" y="51701"/>
                </a:lnTo>
                <a:lnTo>
                  <a:pt x="4019804" y="92456"/>
                </a:lnTo>
                <a:lnTo>
                  <a:pt x="4018788" y="96266"/>
                </a:lnTo>
                <a:lnTo>
                  <a:pt x="4022344" y="102362"/>
                </a:lnTo>
                <a:lnTo>
                  <a:pt x="4026154" y="103378"/>
                </a:lnTo>
                <a:lnTo>
                  <a:pt x="4103903" y="58039"/>
                </a:lnTo>
                <a:lnTo>
                  <a:pt x="4114787" y="51701"/>
                </a:lnTo>
                <a:close/>
              </a:path>
              <a:path w="5181600" h="1420495">
                <a:moveTo>
                  <a:pt x="5181600" y="1368425"/>
                </a:moveTo>
                <a:lnTo>
                  <a:pt x="5170703" y="1362075"/>
                </a:lnTo>
                <a:lnTo>
                  <a:pt x="5092954" y="1316736"/>
                </a:lnTo>
                <a:lnTo>
                  <a:pt x="5089144" y="1317752"/>
                </a:lnTo>
                <a:lnTo>
                  <a:pt x="5085588" y="1323848"/>
                </a:lnTo>
                <a:lnTo>
                  <a:pt x="5086604" y="1327658"/>
                </a:lnTo>
                <a:lnTo>
                  <a:pt x="5145583" y="1362075"/>
                </a:lnTo>
                <a:lnTo>
                  <a:pt x="4419600" y="1362075"/>
                </a:lnTo>
                <a:lnTo>
                  <a:pt x="4419600" y="1374775"/>
                </a:lnTo>
                <a:lnTo>
                  <a:pt x="5145583" y="1374775"/>
                </a:lnTo>
                <a:lnTo>
                  <a:pt x="5086604" y="1409192"/>
                </a:lnTo>
                <a:lnTo>
                  <a:pt x="5085588" y="1413002"/>
                </a:lnTo>
                <a:lnTo>
                  <a:pt x="5089144" y="1419098"/>
                </a:lnTo>
                <a:lnTo>
                  <a:pt x="5092954" y="1420114"/>
                </a:lnTo>
                <a:lnTo>
                  <a:pt x="5170703" y="1374775"/>
                </a:lnTo>
                <a:lnTo>
                  <a:pt x="5181600" y="13684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0"/>
          <p:cNvSpPr txBox="1"/>
          <p:nvPr/>
        </p:nvSpPr>
        <p:spPr>
          <a:xfrm>
            <a:off x="898881" y="4289959"/>
            <a:ext cx="548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F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OSC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3" name="object 11"/>
          <p:cNvSpPr txBox="1"/>
          <p:nvPr/>
        </p:nvSpPr>
        <p:spPr>
          <a:xfrm>
            <a:off x="5627878" y="4276293"/>
            <a:ext cx="1678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CCLK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(CPU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54" name="object 12"/>
          <p:cNvGrpSpPr/>
          <p:nvPr/>
        </p:nvGrpSpPr>
        <p:grpSpPr>
          <a:xfrm>
            <a:off x="3223007" y="4436631"/>
            <a:ext cx="1574800" cy="1373505"/>
            <a:chOff x="3144139" y="3715321"/>
            <a:chExt cx="1574800" cy="1373505"/>
          </a:xfrm>
        </p:grpSpPr>
        <p:sp>
          <p:nvSpPr>
            <p:cNvPr id="55" name="object 13"/>
            <p:cNvSpPr/>
            <p:nvPr/>
          </p:nvSpPr>
          <p:spPr>
            <a:xfrm>
              <a:off x="4262628" y="3720084"/>
              <a:ext cx="0" cy="1316355"/>
            </a:xfrm>
            <a:custGeom>
              <a:avLst/>
              <a:gdLst/>
              <a:ahLst/>
              <a:cxnLst/>
              <a:rect l="l" t="t" r="r" b="b"/>
              <a:pathLst>
                <a:path h="1316354">
                  <a:moveTo>
                    <a:pt x="0" y="0"/>
                  </a:moveTo>
                  <a:lnTo>
                    <a:pt x="0" y="1315974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4"/>
            <p:cNvSpPr/>
            <p:nvPr/>
          </p:nvSpPr>
          <p:spPr>
            <a:xfrm>
              <a:off x="3144139" y="4268724"/>
              <a:ext cx="1574800" cy="819785"/>
            </a:xfrm>
            <a:custGeom>
              <a:avLst/>
              <a:gdLst/>
              <a:ahLst/>
              <a:cxnLst/>
              <a:rect l="l" t="t" r="r" b="b"/>
              <a:pathLst>
                <a:path w="1574800" h="819785">
                  <a:moveTo>
                    <a:pt x="103378" y="88646"/>
                  </a:moveTo>
                  <a:lnTo>
                    <a:pt x="59016" y="12573"/>
                  </a:lnTo>
                  <a:lnTo>
                    <a:pt x="51689" y="0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6004"/>
                  </a:lnTo>
                  <a:lnTo>
                    <a:pt x="45339" y="584200"/>
                  </a:lnTo>
                  <a:lnTo>
                    <a:pt x="58039" y="584200"/>
                  </a:lnTo>
                  <a:lnTo>
                    <a:pt x="58039" y="36004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close/>
                </a:path>
                <a:path w="1574800" h="819785">
                  <a:moveTo>
                    <a:pt x="560578" y="88646"/>
                  </a:moveTo>
                  <a:lnTo>
                    <a:pt x="516216" y="12573"/>
                  </a:lnTo>
                  <a:lnTo>
                    <a:pt x="508889" y="0"/>
                  </a:lnTo>
                  <a:lnTo>
                    <a:pt x="457200" y="88646"/>
                  </a:lnTo>
                  <a:lnTo>
                    <a:pt x="458216" y="92456"/>
                  </a:lnTo>
                  <a:lnTo>
                    <a:pt x="464312" y="96012"/>
                  </a:lnTo>
                  <a:lnTo>
                    <a:pt x="468122" y="94996"/>
                  </a:lnTo>
                  <a:lnTo>
                    <a:pt x="502539" y="36004"/>
                  </a:lnTo>
                  <a:lnTo>
                    <a:pt x="502539" y="584200"/>
                  </a:lnTo>
                  <a:lnTo>
                    <a:pt x="515239" y="584200"/>
                  </a:lnTo>
                  <a:lnTo>
                    <a:pt x="515239" y="36004"/>
                  </a:lnTo>
                  <a:lnTo>
                    <a:pt x="549656" y="94996"/>
                  </a:lnTo>
                  <a:lnTo>
                    <a:pt x="553466" y="96012"/>
                  </a:lnTo>
                  <a:lnTo>
                    <a:pt x="559562" y="92456"/>
                  </a:lnTo>
                  <a:lnTo>
                    <a:pt x="560578" y="88646"/>
                  </a:lnTo>
                  <a:close/>
                </a:path>
                <a:path w="1574800" h="819785">
                  <a:moveTo>
                    <a:pt x="1574800" y="768096"/>
                  </a:moveTo>
                  <a:lnTo>
                    <a:pt x="1563903" y="761746"/>
                  </a:lnTo>
                  <a:lnTo>
                    <a:pt x="1486154" y="716407"/>
                  </a:lnTo>
                  <a:lnTo>
                    <a:pt x="1482344" y="717423"/>
                  </a:lnTo>
                  <a:lnTo>
                    <a:pt x="1478788" y="723519"/>
                  </a:lnTo>
                  <a:lnTo>
                    <a:pt x="1479804" y="727329"/>
                  </a:lnTo>
                  <a:lnTo>
                    <a:pt x="1538782" y="761746"/>
                  </a:lnTo>
                  <a:lnTo>
                    <a:pt x="1139825" y="761746"/>
                  </a:lnTo>
                  <a:lnTo>
                    <a:pt x="1139825" y="774446"/>
                  </a:lnTo>
                  <a:lnTo>
                    <a:pt x="1538782" y="774446"/>
                  </a:lnTo>
                  <a:lnTo>
                    <a:pt x="1479804" y="808863"/>
                  </a:lnTo>
                  <a:lnTo>
                    <a:pt x="1478788" y="812673"/>
                  </a:lnTo>
                  <a:lnTo>
                    <a:pt x="1482344" y="818769"/>
                  </a:lnTo>
                  <a:lnTo>
                    <a:pt x="1486154" y="819785"/>
                  </a:lnTo>
                  <a:lnTo>
                    <a:pt x="1563903" y="774446"/>
                  </a:lnTo>
                  <a:lnTo>
                    <a:pt x="1574800" y="7680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15"/>
          <p:cNvSpPr txBox="1"/>
          <p:nvPr/>
        </p:nvSpPr>
        <p:spPr>
          <a:xfrm>
            <a:off x="6779387" y="5592471"/>
            <a:ext cx="2190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PCLK (Peripheral</a:t>
            </a:r>
            <a:r>
              <a:rPr sz="1800" b="1" spc="-3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8" name="object 16"/>
          <p:cNvSpPr txBox="1"/>
          <p:nvPr/>
        </p:nvSpPr>
        <p:spPr>
          <a:xfrm>
            <a:off x="3001697" y="5592471"/>
            <a:ext cx="1063978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009" algn="l"/>
              </a:tabLst>
            </a:pPr>
            <a:r>
              <a:rPr sz="1800" b="1" spc="-10" dirty="0" err="1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x</a:t>
            </a:r>
            <a:r>
              <a:rPr sz="1800" b="1" dirty="0" err="1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M</a:t>
            </a:r>
            <a:r>
              <a:rPr lang="en-US" sz="1800" b="1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  </a:t>
            </a:r>
            <a:r>
              <a:rPr sz="1800" b="1" dirty="0">
                <a:solidFill>
                  <a:srgbClr val="545454"/>
                </a:solidFill>
                <a:latin typeface="Liberation Sans Narrow"/>
                <a:cs typeface="Liberation Sans Narrow"/>
              </a:rPr>
              <a:t>	</a:t>
            </a: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%P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59" name="object 17"/>
          <p:cNvSpPr/>
          <p:nvPr/>
        </p:nvSpPr>
        <p:spPr>
          <a:xfrm>
            <a:off x="3072003" y="4583125"/>
            <a:ext cx="859536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8"/>
          <p:cNvSpPr txBox="1"/>
          <p:nvPr/>
        </p:nvSpPr>
        <p:spPr>
          <a:xfrm>
            <a:off x="3169666" y="4208637"/>
            <a:ext cx="541274" cy="7410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755"/>
              </a:spcBef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PLL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5907" y="457200"/>
            <a:ext cx="916990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  <a:tabLst>
                <a:tab pos="3423920" algn="l"/>
                <a:tab pos="9156700" algn="l"/>
              </a:tabLst>
            </a:pPr>
            <a:r>
              <a:rPr u="none" dirty="0"/>
              <a:t> 	</a:t>
            </a:r>
            <a:r>
              <a:rPr u="none" spc="-5" dirty="0"/>
              <a:t>Equations	</a:t>
            </a:r>
          </a:p>
        </p:txBody>
      </p:sp>
      <p:sp>
        <p:nvSpPr>
          <p:cNvPr id="4" name="object 4"/>
          <p:cNvSpPr/>
          <p:nvPr/>
        </p:nvSpPr>
        <p:spPr>
          <a:xfrm>
            <a:off x="2957933" y="1740343"/>
            <a:ext cx="1127807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9985" y="2113799"/>
            <a:ext cx="5008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86733" y="3041838"/>
            <a:ext cx="1127807" cy="112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93437" y="3279964"/>
            <a:ext cx="803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VPB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vi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5961" y="2214433"/>
            <a:ext cx="5181600" cy="1420495"/>
          </a:xfrm>
          <a:custGeom>
            <a:avLst/>
            <a:gdLst/>
            <a:ahLst/>
            <a:cxnLst/>
            <a:rect l="l" t="t" r="r" b="b"/>
            <a:pathLst>
              <a:path w="5181600" h="1420495">
                <a:moveTo>
                  <a:pt x="1524000" y="66929"/>
                </a:moveTo>
                <a:lnTo>
                  <a:pt x="1513103" y="60579"/>
                </a:lnTo>
                <a:lnTo>
                  <a:pt x="1435354" y="15240"/>
                </a:lnTo>
                <a:lnTo>
                  <a:pt x="1431544" y="16256"/>
                </a:lnTo>
                <a:lnTo>
                  <a:pt x="1427988" y="22352"/>
                </a:lnTo>
                <a:lnTo>
                  <a:pt x="1429004" y="26162"/>
                </a:lnTo>
                <a:lnTo>
                  <a:pt x="1487982" y="60579"/>
                </a:lnTo>
                <a:lnTo>
                  <a:pt x="0" y="60579"/>
                </a:lnTo>
                <a:lnTo>
                  <a:pt x="0" y="73279"/>
                </a:lnTo>
                <a:lnTo>
                  <a:pt x="1487982" y="73279"/>
                </a:lnTo>
                <a:lnTo>
                  <a:pt x="1429004" y="107696"/>
                </a:lnTo>
                <a:lnTo>
                  <a:pt x="1427988" y="111506"/>
                </a:lnTo>
                <a:lnTo>
                  <a:pt x="1431544" y="117602"/>
                </a:lnTo>
                <a:lnTo>
                  <a:pt x="1435354" y="118618"/>
                </a:lnTo>
                <a:lnTo>
                  <a:pt x="1513103" y="73279"/>
                </a:lnTo>
                <a:lnTo>
                  <a:pt x="1524000" y="66929"/>
                </a:lnTo>
                <a:close/>
              </a:path>
              <a:path w="5181600" h="1420495">
                <a:moveTo>
                  <a:pt x="4114800" y="51689"/>
                </a:moveTo>
                <a:lnTo>
                  <a:pt x="4103903" y="45339"/>
                </a:lnTo>
                <a:lnTo>
                  <a:pt x="4026154" y="0"/>
                </a:lnTo>
                <a:lnTo>
                  <a:pt x="4022344" y="1016"/>
                </a:lnTo>
                <a:lnTo>
                  <a:pt x="4018788" y="7112"/>
                </a:lnTo>
                <a:lnTo>
                  <a:pt x="4019804" y="10922"/>
                </a:lnTo>
                <a:lnTo>
                  <a:pt x="4078782" y="45339"/>
                </a:lnTo>
                <a:lnTo>
                  <a:pt x="2590800" y="45339"/>
                </a:lnTo>
                <a:lnTo>
                  <a:pt x="2590800" y="58039"/>
                </a:lnTo>
                <a:lnTo>
                  <a:pt x="4078782" y="58039"/>
                </a:lnTo>
                <a:lnTo>
                  <a:pt x="4019804" y="92456"/>
                </a:lnTo>
                <a:lnTo>
                  <a:pt x="4018788" y="96266"/>
                </a:lnTo>
                <a:lnTo>
                  <a:pt x="4022344" y="102362"/>
                </a:lnTo>
                <a:lnTo>
                  <a:pt x="4026154" y="103378"/>
                </a:lnTo>
                <a:lnTo>
                  <a:pt x="4103903" y="58039"/>
                </a:lnTo>
                <a:lnTo>
                  <a:pt x="4114800" y="51689"/>
                </a:lnTo>
                <a:close/>
              </a:path>
              <a:path w="5181600" h="1420495">
                <a:moveTo>
                  <a:pt x="5181600" y="1368425"/>
                </a:moveTo>
                <a:lnTo>
                  <a:pt x="5170703" y="1362075"/>
                </a:lnTo>
                <a:lnTo>
                  <a:pt x="5092954" y="1316736"/>
                </a:lnTo>
                <a:lnTo>
                  <a:pt x="5089144" y="1317752"/>
                </a:lnTo>
                <a:lnTo>
                  <a:pt x="5085588" y="1323848"/>
                </a:lnTo>
                <a:lnTo>
                  <a:pt x="5086604" y="1327658"/>
                </a:lnTo>
                <a:lnTo>
                  <a:pt x="5145583" y="1362075"/>
                </a:lnTo>
                <a:lnTo>
                  <a:pt x="4419600" y="1362075"/>
                </a:lnTo>
                <a:lnTo>
                  <a:pt x="4419600" y="1374775"/>
                </a:lnTo>
                <a:lnTo>
                  <a:pt x="5145583" y="1374775"/>
                </a:lnTo>
                <a:lnTo>
                  <a:pt x="5086604" y="1409192"/>
                </a:lnTo>
                <a:lnTo>
                  <a:pt x="5085588" y="1413002"/>
                </a:lnTo>
                <a:lnTo>
                  <a:pt x="5089144" y="1419098"/>
                </a:lnTo>
                <a:lnTo>
                  <a:pt x="5092954" y="1420114"/>
                </a:lnTo>
                <a:lnTo>
                  <a:pt x="5170703" y="1374775"/>
                </a:lnTo>
                <a:lnTo>
                  <a:pt x="5181600" y="13684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2437" y="2111386"/>
            <a:ext cx="7648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F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OSC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5150" y="2099245"/>
            <a:ext cx="1678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CCLK </a:t>
            </a:r>
            <a:r>
              <a:rPr sz="1800" b="1" spc="-10" dirty="0">
                <a:solidFill>
                  <a:srgbClr val="545454"/>
                </a:solidFill>
                <a:latin typeface="Liberation Sans Narrow"/>
                <a:cs typeface="Liberation Sans Narrow"/>
              </a:rPr>
              <a:t>(CPU</a:t>
            </a:r>
            <a:r>
              <a:rPr sz="1800" b="1" spc="-4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3072" y="2266122"/>
            <a:ext cx="1574800" cy="1368425"/>
            <a:chOff x="3074035" y="1906523"/>
            <a:chExt cx="1574800" cy="1368425"/>
          </a:xfrm>
        </p:grpSpPr>
        <p:sp>
          <p:nvSpPr>
            <p:cNvPr id="12" name="object 12"/>
            <p:cNvSpPr/>
            <p:nvPr/>
          </p:nvSpPr>
          <p:spPr>
            <a:xfrm>
              <a:off x="4192524" y="1906523"/>
              <a:ext cx="0" cy="1316355"/>
            </a:xfrm>
            <a:custGeom>
              <a:avLst/>
              <a:gdLst/>
              <a:ahLst/>
              <a:cxnLst/>
              <a:rect l="l" t="t" r="r" b="b"/>
              <a:pathLst>
                <a:path h="1316355">
                  <a:moveTo>
                    <a:pt x="0" y="0"/>
                  </a:moveTo>
                  <a:lnTo>
                    <a:pt x="0" y="1316101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4035" y="2455163"/>
              <a:ext cx="1574800" cy="819785"/>
            </a:xfrm>
            <a:custGeom>
              <a:avLst/>
              <a:gdLst/>
              <a:ahLst/>
              <a:cxnLst/>
              <a:rect l="l" t="t" r="r" b="b"/>
              <a:pathLst>
                <a:path w="1574800" h="819785">
                  <a:moveTo>
                    <a:pt x="103378" y="88646"/>
                  </a:moveTo>
                  <a:lnTo>
                    <a:pt x="59016" y="12573"/>
                  </a:lnTo>
                  <a:lnTo>
                    <a:pt x="51689" y="0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6004"/>
                  </a:lnTo>
                  <a:lnTo>
                    <a:pt x="45339" y="584200"/>
                  </a:lnTo>
                  <a:lnTo>
                    <a:pt x="58039" y="584200"/>
                  </a:lnTo>
                  <a:lnTo>
                    <a:pt x="58039" y="36004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close/>
                </a:path>
                <a:path w="1574800" h="819785">
                  <a:moveTo>
                    <a:pt x="560578" y="88646"/>
                  </a:moveTo>
                  <a:lnTo>
                    <a:pt x="516216" y="12573"/>
                  </a:lnTo>
                  <a:lnTo>
                    <a:pt x="508889" y="0"/>
                  </a:lnTo>
                  <a:lnTo>
                    <a:pt x="457200" y="88646"/>
                  </a:lnTo>
                  <a:lnTo>
                    <a:pt x="458216" y="92456"/>
                  </a:lnTo>
                  <a:lnTo>
                    <a:pt x="464312" y="96012"/>
                  </a:lnTo>
                  <a:lnTo>
                    <a:pt x="468122" y="94996"/>
                  </a:lnTo>
                  <a:lnTo>
                    <a:pt x="502539" y="36004"/>
                  </a:lnTo>
                  <a:lnTo>
                    <a:pt x="502539" y="584200"/>
                  </a:lnTo>
                  <a:lnTo>
                    <a:pt x="515239" y="584200"/>
                  </a:lnTo>
                  <a:lnTo>
                    <a:pt x="515239" y="36004"/>
                  </a:lnTo>
                  <a:lnTo>
                    <a:pt x="549656" y="94996"/>
                  </a:lnTo>
                  <a:lnTo>
                    <a:pt x="553466" y="96012"/>
                  </a:lnTo>
                  <a:lnTo>
                    <a:pt x="559562" y="92456"/>
                  </a:lnTo>
                  <a:lnTo>
                    <a:pt x="560578" y="88646"/>
                  </a:lnTo>
                  <a:close/>
                </a:path>
                <a:path w="1574800" h="819785">
                  <a:moveTo>
                    <a:pt x="1574800" y="768096"/>
                  </a:moveTo>
                  <a:lnTo>
                    <a:pt x="1563903" y="761746"/>
                  </a:lnTo>
                  <a:lnTo>
                    <a:pt x="1486154" y="716407"/>
                  </a:lnTo>
                  <a:lnTo>
                    <a:pt x="1482344" y="717423"/>
                  </a:lnTo>
                  <a:lnTo>
                    <a:pt x="1478788" y="723519"/>
                  </a:lnTo>
                  <a:lnTo>
                    <a:pt x="1479804" y="727329"/>
                  </a:lnTo>
                  <a:lnTo>
                    <a:pt x="1538782" y="761746"/>
                  </a:lnTo>
                  <a:lnTo>
                    <a:pt x="1139825" y="761746"/>
                  </a:lnTo>
                  <a:lnTo>
                    <a:pt x="1139825" y="774446"/>
                  </a:lnTo>
                  <a:lnTo>
                    <a:pt x="1538782" y="774446"/>
                  </a:lnTo>
                  <a:lnTo>
                    <a:pt x="1479804" y="808863"/>
                  </a:lnTo>
                  <a:lnTo>
                    <a:pt x="1478788" y="812673"/>
                  </a:lnTo>
                  <a:lnTo>
                    <a:pt x="1482344" y="818769"/>
                  </a:lnTo>
                  <a:lnTo>
                    <a:pt x="1486154" y="819785"/>
                  </a:lnTo>
                  <a:lnTo>
                    <a:pt x="1563903" y="774446"/>
                  </a:lnTo>
                  <a:lnTo>
                    <a:pt x="1574800" y="7680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01230" y="3415295"/>
            <a:ext cx="2190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PCLK (Peripheral</a:t>
            </a:r>
            <a:r>
              <a:rPr sz="1800" b="1" spc="-3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Clock)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7933" y="3425827"/>
            <a:ext cx="1066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sz="1800" b="1" spc="-10" dirty="0" err="1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x</a:t>
            </a:r>
            <a:r>
              <a:rPr sz="1800" b="1" dirty="0" err="1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M</a:t>
            </a:r>
            <a:r>
              <a:rPr lang="en-US" sz="1800" b="1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   </a:t>
            </a:r>
            <a:r>
              <a:rPr sz="1800" b="1" spc="5" dirty="0" smtClean="0">
                <a:solidFill>
                  <a:srgbClr val="545454"/>
                </a:solidFill>
                <a:latin typeface="Liberation Sans Narrow"/>
                <a:cs typeface="Liberation Sans Narrow"/>
              </a:rPr>
              <a:t>%</a:t>
            </a:r>
            <a:r>
              <a:rPr sz="1800" b="1" spc="5" dirty="0">
                <a:solidFill>
                  <a:srgbClr val="545454"/>
                </a:solidFill>
                <a:latin typeface="Liberation Sans Narrow"/>
                <a:cs typeface="Liberation Sans Narrow"/>
              </a:rPr>
              <a:t>P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9757" y="4321999"/>
            <a:ext cx="3024783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Liberation Sans Narrow"/>
                <a:cs typeface="Liberation Sans Narrow"/>
              </a:rPr>
              <a:t>CCLK </a:t>
            </a:r>
            <a:r>
              <a:rPr sz="1800" b="1" dirty="0">
                <a:latin typeface="Liberation Sans Narrow"/>
                <a:cs typeface="Liberation Sans Narrow"/>
              </a:rPr>
              <a:t>= M x</a:t>
            </a:r>
            <a:r>
              <a:rPr sz="1800" b="1" spc="-30" dirty="0">
                <a:latin typeface="Liberation Sans Narrow"/>
                <a:cs typeface="Liberation Sans Narrow"/>
              </a:rPr>
              <a:t> </a:t>
            </a:r>
            <a:r>
              <a:rPr sz="1800" b="1" spc="-5" dirty="0">
                <a:latin typeface="Liberation Sans Narrow"/>
                <a:cs typeface="Liberation Sans Narrow"/>
              </a:rPr>
              <a:t>FOSC</a:t>
            </a:r>
            <a:endParaRPr sz="18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Liberation Sans Narrow"/>
              <a:cs typeface="Liberation Sans Narrow"/>
            </a:endParaRPr>
          </a:p>
          <a:p>
            <a:pPr marL="27940">
              <a:lnSpc>
                <a:spcPct val="100000"/>
              </a:lnSpc>
            </a:pPr>
            <a:r>
              <a:rPr sz="1800" b="1" spc="-5" dirty="0">
                <a:latin typeface="Liberation Sans Narrow"/>
                <a:cs typeface="Liberation Sans Narrow"/>
              </a:rPr>
              <a:t>CCLK </a:t>
            </a:r>
            <a:r>
              <a:rPr sz="1800" b="1" dirty="0">
                <a:latin typeface="Liberation Sans Narrow"/>
                <a:cs typeface="Liberation Sans Narrow"/>
              </a:rPr>
              <a:t>= </a:t>
            </a:r>
            <a:r>
              <a:rPr sz="1800" b="1" spc="-5" dirty="0">
                <a:latin typeface="Liberation Sans Narrow"/>
                <a:cs typeface="Liberation Sans Narrow"/>
              </a:rPr>
              <a:t>FCCO </a:t>
            </a:r>
            <a:r>
              <a:rPr sz="1800" b="1" dirty="0">
                <a:latin typeface="Liberation Sans Narrow"/>
                <a:cs typeface="Liberation Sans Narrow"/>
              </a:rPr>
              <a:t>/ </a:t>
            </a:r>
            <a:r>
              <a:rPr sz="1800" b="1" spc="-10" dirty="0">
                <a:latin typeface="Liberation Sans Narrow"/>
                <a:cs typeface="Liberation Sans Narrow"/>
              </a:rPr>
              <a:t>(2 </a:t>
            </a:r>
            <a:r>
              <a:rPr sz="1800" b="1" dirty="0">
                <a:latin typeface="Liberation Sans Narrow"/>
                <a:cs typeface="Liberation Sans Narrow"/>
              </a:rPr>
              <a:t>x</a:t>
            </a:r>
            <a:r>
              <a:rPr sz="1800" b="1" spc="-5" dirty="0">
                <a:latin typeface="Liberation Sans Narrow"/>
                <a:cs typeface="Liberation Sans Narrow"/>
              </a:rPr>
              <a:t> </a:t>
            </a:r>
            <a:r>
              <a:rPr sz="1800" b="1" dirty="0">
                <a:latin typeface="Liberation Sans Narrow"/>
                <a:cs typeface="Liberation Sans Narrow"/>
              </a:rPr>
              <a:t>P)</a:t>
            </a:r>
            <a:endParaRPr sz="18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Liberation Sans Narrow"/>
              <a:cs typeface="Liberation Sans Narrow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Liberation Sans Narrow"/>
                <a:cs typeface="Liberation Sans Narrow"/>
              </a:rPr>
              <a:t>FCCO </a:t>
            </a:r>
            <a:r>
              <a:rPr sz="1800" b="1" dirty="0">
                <a:latin typeface="Liberation Sans Narrow"/>
                <a:cs typeface="Liberation Sans Narrow"/>
              </a:rPr>
              <a:t>= </a:t>
            </a:r>
            <a:r>
              <a:rPr sz="1800" b="1" spc="-5" dirty="0">
                <a:latin typeface="Liberation Sans Narrow"/>
                <a:cs typeface="Liberation Sans Narrow"/>
              </a:rPr>
              <a:t>FOSC </a:t>
            </a:r>
            <a:r>
              <a:rPr sz="1800" b="1" dirty="0">
                <a:latin typeface="Liberation Sans Narrow"/>
                <a:cs typeface="Liberation Sans Narrow"/>
              </a:rPr>
              <a:t>x M x 2 x</a:t>
            </a:r>
            <a:r>
              <a:rPr sz="1800" b="1" spc="-80" dirty="0">
                <a:latin typeface="Liberation Sans Narrow"/>
                <a:cs typeface="Liberation Sans Narrow"/>
              </a:rPr>
              <a:t> </a:t>
            </a:r>
            <a:r>
              <a:rPr sz="1800" b="1" dirty="0">
                <a:latin typeface="Liberation Sans Narrow"/>
                <a:cs typeface="Liberation Sans Narrow"/>
              </a:rPr>
              <a:t>P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4696" y="442545"/>
            <a:ext cx="916990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  <a:tabLst>
                <a:tab pos="2711450" algn="l"/>
                <a:tab pos="9156700" algn="l"/>
              </a:tabLst>
            </a:pPr>
            <a:r>
              <a:rPr u="none" dirty="0"/>
              <a:t> 	</a:t>
            </a:r>
            <a:r>
              <a:rPr u="none" spc="-5" dirty="0"/>
              <a:t>Frequency</a:t>
            </a:r>
            <a:r>
              <a:rPr u="none" spc="-125" dirty="0"/>
              <a:t> </a:t>
            </a:r>
            <a:r>
              <a:rPr u="none" dirty="0" smtClean="0"/>
              <a:t>Ranges</a:t>
            </a:r>
            <a:r>
              <a:rPr lang="en-US" u="none" dirty="0" smtClean="0"/>
              <a:t>:</a:t>
            </a:r>
            <a:r>
              <a:rPr u="none" dirty="0"/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510270"/>
            <a:ext cx="8305800" cy="364138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600" spc="-15" dirty="0">
                <a:latin typeface="Carlito"/>
                <a:cs typeface="Carlito"/>
              </a:rPr>
              <a:t>FOSC </a:t>
            </a:r>
            <a:r>
              <a:rPr sz="3600" spc="-5" dirty="0">
                <a:latin typeface="Carlito"/>
                <a:cs typeface="Carlito"/>
              </a:rPr>
              <a:t>is </a:t>
            </a:r>
            <a:r>
              <a:rPr sz="3600" dirty="0">
                <a:latin typeface="Carlito"/>
                <a:cs typeface="Carlito"/>
              </a:rPr>
              <a:t>in </a:t>
            </a:r>
            <a:r>
              <a:rPr sz="3600" spc="-5" dirty="0">
                <a:latin typeface="Carlito"/>
                <a:cs typeface="Carlito"/>
              </a:rPr>
              <a:t>the </a:t>
            </a:r>
            <a:r>
              <a:rPr sz="3600" spc="-20" dirty="0">
                <a:latin typeface="Carlito"/>
                <a:cs typeface="Carlito"/>
              </a:rPr>
              <a:t>range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b="1" spc="-15" dirty="0">
                <a:solidFill>
                  <a:srgbClr val="FF0000"/>
                </a:solidFill>
                <a:latin typeface="Carlito"/>
                <a:cs typeface="Carlito"/>
              </a:rPr>
              <a:t>10 </a:t>
            </a:r>
            <a:r>
              <a:rPr sz="3600" b="1" spc="-10" dirty="0">
                <a:solidFill>
                  <a:srgbClr val="FF0000"/>
                </a:solidFill>
                <a:latin typeface="Carlito"/>
                <a:cs typeface="Carlito"/>
              </a:rPr>
              <a:t>MHz </a:t>
            </a:r>
            <a:r>
              <a:rPr sz="3600" b="1" spc="-2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3600" b="1" spc="-5" dirty="0" smtClean="0">
                <a:solidFill>
                  <a:srgbClr val="FF0000"/>
                </a:solidFill>
                <a:latin typeface="Carlito"/>
                <a:cs typeface="Carlito"/>
              </a:rPr>
              <a:t>25MHz</a:t>
            </a:r>
            <a:r>
              <a:rPr sz="3600" spc="-5" dirty="0">
                <a:latin typeface="Carlito"/>
                <a:cs typeface="Carlito"/>
              </a:rPr>
              <a:t>.</a:t>
            </a:r>
            <a:endParaRPr sz="36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600" spc="-10" dirty="0">
                <a:latin typeface="Carlito"/>
                <a:cs typeface="Carlito"/>
              </a:rPr>
              <a:t>CCLK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5" dirty="0">
                <a:latin typeface="Carlito"/>
                <a:cs typeface="Carlito"/>
              </a:rPr>
              <a:t>in the </a:t>
            </a:r>
            <a:r>
              <a:rPr sz="3600" spc="-25" dirty="0">
                <a:latin typeface="Carlito"/>
                <a:cs typeface="Carlito"/>
              </a:rPr>
              <a:t>range </a:t>
            </a:r>
            <a:r>
              <a:rPr sz="3600" spc="-10" dirty="0">
                <a:latin typeface="Carlito"/>
                <a:cs typeface="Carlito"/>
              </a:rPr>
              <a:t>of </a:t>
            </a:r>
            <a:r>
              <a:rPr sz="3600" b="1" spc="-10" dirty="0">
                <a:solidFill>
                  <a:srgbClr val="FF0000"/>
                </a:solidFill>
                <a:latin typeface="Carlito"/>
                <a:cs typeface="Carlito"/>
              </a:rPr>
              <a:t>10 MHz </a:t>
            </a:r>
            <a:r>
              <a:rPr sz="3600" b="1" spc="-20" dirty="0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r>
              <a:rPr sz="3600" b="1" spc="2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spc="-15" dirty="0">
                <a:solidFill>
                  <a:srgbClr val="FF0000"/>
                </a:solidFill>
                <a:latin typeface="Carlito"/>
                <a:cs typeface="Carlito"/>
              </a:rPr>
              <a:t>60MHz</a:t>
            </a:r>
            <a:endParaRPr sz="36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600" spc="-20" dirty="0">
                <a:latin typeface="Carlito"/>
                <a:cs typeface="Carlito"/>
              </a:rPr>
              <a:t>FCCO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5" dirty="0">
                <a:latin typeface="Carlito"/>
                <a:cs typeface="Carlito"/>
              </a:rPr>
              <a:t>in the </a:t>
            </a:r>
            <a:r>
              <a:rPr sz="3600" spc="-25" dirty="0">
                <a:latin typeface="Carlito"/>
                <a:cs typeface="Carlito"/>
              </a:rPr>
              <a:t>range </a:t>
            </a:r>
            <a:r>
              <a:rPr sz="3600" spc="-10" dirty="0">
                <a:latin typeface="Carlito"/>
                <a:cs typeface="Carlito"/>
              </a:rPr>
              <a:t>of </a:t>
            </a:r>
            <a:r>
              <a:rPr sz="3600" b="1" spc="-15" dirty="0">
                <a:solidFill>
                  <a:srgbClr val="FF0000"/>
                </a:solidFill>
                <a:latin typeface="Carlito"/>
                <a:cs typeface="Carlito"/>
              </a:rPr>
              <a:t>156 </a:t>
            </a:r>
            <a:r>
              <a:rPr sz="3600" b="1" spc="-10" dirty="0">
                <a:solidFill>
                  <a:srgbClr val="FF0000"/>
                </a:solidFill>
                <a:latin typeface="Carlito"/>
                <a:cs typeface="Carlito"/>
              </a:rPr>
              <a:t>MHz </a:t>
            </a:r>
            <a:r>
              <a:rPr sz="3600" b="1" spc="-2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3600" b="1" spc="-15" dirty="0">
                <a:solidFill>
                  <a:srgbClr val="FF0000"/>
                </a:solidFill>
                <a:latin typeface="Carlito"/>
                <a:cs typeface="Carlito"/>
              </a:rPr>
              <a:t>320</a:t>
            </a:r>
            <a:r>
              <a:rPr sz="3600" b="1" spc="2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rlito"/>
                <a:cs typeface="Carlito"/>
              </a:rPr>
              <a:t>MHz.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9150" y="21921"/>
            <a:ext cx="27772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20" dirty="0"/>
              <a:t>SFRS</a:t>
            </a:r>
            <a:r>
              <a:rPr sz="3200" u="none" spc="-65" dirty="0"/>
              <a:t> </a:t>
            </a:r>
            <a:r>
              <a:rPr sz="3200" u="none" spc="-5" dirty="0" smtClean="0"/>
              <a:t>Used</a:t>
            </a:r>
            <a:r>
              <a:rPr lang="en-US" sz="3200" u="none" spc="-5" dirty="0" smtClean="0"/>
              <a:t>: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536244" y="1143000"/>
            <a:ext cx="6985000" cy="29533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10" dirty="0">
                <a:solidFill>
                  <a:srgbClr val="FF0000"/>
                </a:solidFill>
                <a:latin typeface="Carlito"/>
                <a:cs typeface="Carlito"/>
              </a:rPr>
              <a:t>PLL0FEED </a:t>
            </a:r>
            <a:r>
              <a:rPr sz="3200" b="1" spc="-1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Feed </a:t>
            </a:r>
            <a:r>
              <a:rPr sz="3200" b="1" spc="-10" dirty="0">
                <a:latin typeface="Carlito"/>
                <a:cs typeface="Carlito"/>
              </a:rPr>
              <a:t>Sequence</a:t>
            </a:r>
            <a:r>
              <a:rPr sz="3200" b="1" spc="4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SFR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15" dirty="0">
                <a:solidFill>
                  <a:srgbClr val="FF0000"/>
                </a:solidFill>
                <a:latin typeface="Carlito"/>
                <a:cs typeface="Carlito"/>
              </a:rPr>
              <a:t>PLL0CON </a:t>
            </a:r>
            <a:r>
              <a:rPr sz="3200" b="1" spc="-15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PLL </a:t>
            </a:r>
            <a:r>
              <a:rPr sz="3200" b="1" spc="-20" dirty="0">
                <a:latin typeface="Carlito"/>
                <a:cs typeface="Carlito"/>
              </a:rPr>
              <a:t>Control</a:t>
            </a:r>
            <a:r>
              <a:rPr sz="3200" b="1" spc="7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Register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15" dirty="0">
                <a:solidFill>
                  <a:srgbClr val="FF0000"/>
                </a:solidFill>
                <a:latin typeface="Carlito"/>
                <a:cs typeface="Carlito"/>
              </a:rPr>
              <a:t>PLL0CFG</a:t>
            </a:r>
            <a:r>
              <a:rPr sz="3200" b="1" spc="-15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PLL </a:t>
            </a:r>
            <a:r>
              <a:rPr sz="3200" b="1" spc="-20" dirty="0">
                <a:latin typeface="Carlito"/>
                <a:cs typeface="Carlito"/>
              </a:rPr>
              <a:t>Configure</a:t>
            </a:r>
            <a:r>
              <a:rPr sz="3200" b="1" spc="6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Register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75" dirty="0">
                <a:solidFill>
                  <a:srgbClr val="FF0000"/>
                </a:solidFill>
                <a:latin typeface="Carlito"/>
                <a:cs typeface="Carlito"/>
              </a:rPr>
              <a:t>PLL0STAT </a:t>
            </a:r>
            <a:r>
              <a:rPr sz="3200" b="1" spc="-15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PLL </a:t>
            </a:r>
            <a:r>
              <a:rPr sz="3200" b="1" spc="-15" dirty="0">
                <a:latin typeface="Carlito"/>
                <a:cs typeface="Carlito"/>
              </a:rPr>
              <a:t>Status</a:t>
            </a:r>
            <a:r>
              <a:rPr sz="3200" b="1" spc="35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Register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VPBDIV </a:t>
            </a:r>
            <a:r>
              <a:rPr sz="3200" b="1" spc="-1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arlito"/>
                <a:cs typeface="Carlito"/>
              </a:rPr>
              <a:t>VLSI </a:t>
            </a:r>
            <a:r>
              <a:rPr sz="3200" b="1" spc="-25" dirty="0">
                <a:latin typeface="Carlito"/>
                <a:cs typeface="Carlito"/>
              </a:rPr>
              <a:t>Peripheral </a:t>
            </a:r>
            <a:r>
              <a:rPr sz="3200" b="1" spc="-10" dirty="0">
                <a:latin typeface="Carlito"/>
                <a:cs typeface="Carlito"/>
              </a:rPr>
              <a:t>Bus Divider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485388"/>
            <a:ext cx="4231005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20" dirty="0">
                <a:solidFill>
                  <a:srgbClr val="000000"/>
                </a:solidFill>
              </a:rPr>
              <a:t>Setting </a:t>
            </a:r>
            <a:r>
              <a:rPr sz="4400" u="none" spc="-5" dirty="0">
                <a:solidFill>
                  <a:srgbClr val="000000"/>
                </a:solidFill>
              </a:rPr>
              <a:t>Up</a:t>
            </a:r>
            <a:r>
              <a:rPr sz="4400" u="none" spc="5" dirty="0">
                <a:solidFill>
                  <a:srgbClr val="000000"/>
                </a:solidFill>
              </a:rPr>
              <a:t> </a:t>
            </a:r>
            <a:r>
              <a:rPr sz="4400" u="none" spc="-5" dirty="0">
                <a:solidFill>
                  <a:srgbClr val="000000"/>
                </a:solidFill>
              </a:rPr>
              <a:t>PLL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465200"/>
            <a:ext cx="4965446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10" dirty="0">
                <a:solidFill>
                  <a:srgbClr val="FF0000"/>
                </a:solidFill>
              </a:rPr>
              <a:t>How </a:t>
            </a:r>
            <a:r>
              <a:rPr sz="4400" u="none" spc="-30" dirty="0">
                <a:solidFill>
                  <a:srgbClr val="FF0000"/>
                </a:solidFill>
              </a:rPr>
              <a:t>to </a:t>
            </a:r>
            <a:r>
              <a:rPr sz="4400" u="none" spc="-15" dirty="0">
                <a:solidFill>
                  <a:srgbClr val="FF0000"/>
                </a:solidFill>
              </a:rPr>
              <a:t>Setup</a:t>
            </a:r>
            <a:r>
              <a:rPr sz="4400" u="none" spc="35" dirty="0">
                <a:solidFill>
                  <a:srgbClr val="FF0000"/>
                </a:solidFill>
              </a:rPr>
              <a:t> </a:t>
            </a:r>
            <a:r>
              <a:rPr sz="4400" u="none" spc="-5" dirty="0">
                <a:solidFill>
                  <a:srgbClr val="FF0000"/>
                </a:solidFill>
              </a:rPr>
              <a:t>PLL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559208" y="1905000"/>
            <a:ext cx="7339965" cy="23679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rlito"/>
                <a:cs typeface="Carlito"/>
              </a:rPr>
              <a:t>Setup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PLL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rlito"/>
                <a:cs typeface="Carlito"/>
              </a:rPr>
              <a:t>Apply </a:t>
            </a:r>
            <a:r>
              <a:rPr sz="3200" spc="-25" dirty="0">
                <a:latin typeface="Carlito"/>
                <a:cs typeface="Carlito"/>
              </a:rPr>
              <a:t>Feed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Sequence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35" dirty="0">
                <a:latin typeface="Carlito"/>
                <a:cs typeface="Carlito"/>
              </a:rPr>
              <a:t>Wait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PLL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lock and then </a:t>
            </a:r>
            <a:r>
              <a:rPr sz="3200" spc="-15" dirty="0">
                <a:latin typeface="Carlito"/>
                <a:cs typeface="Carlito"/>
              </a:rPr>
              <a:t>connect</a:t>
            </a:r>
            <a:r>
              <a:rPr sz="3200" spc="1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PLL</a:t>
            </a:r>
            <a:endParaRPr sz="3200" dirty="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rlito"/>
                <a:cs typeface="Carlito"/>
              </a:rPr>
              <a:t>Apply </a:t>
            </a:r>
            <a:r>
              <a:rPr sz="3200" spc="-25" dirty="0">
                <a:latin typeface="Carlito"/>
                <a:cs typeface="Carlito"/>
              </a:rPr>
              <a:t>Feed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Sequence.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927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Carlito</vt:lpstr>
      <vt:lpstr>Liberation Sans Narrow</vt:lpstr>
      <vt:lpstr>Times New Roman</vt:lpstr>
      <vt:lpstr>Wingdings</vt:lpstr>
      <vt:lpstr>Office Theme</vt:lpstr>
      <vt:lpstr>PLL in LPC2148</vt:lpstr>
      <vt:lpstr>  PLL </vt:lpstr>
      <vt:lpstr>  Current Controlled Oscillators (CCO) </vt:lpstr>
      <vt:lpstr>  PLL Architecture </vt:lpstr>
      <vt:lpstr>  Equations </vt:lpstr>
      <vt:lpstr>  Frequency Ranges: </vt:lpstr>
      <vt:lpstr>SFRS Used:</vt:lpstr>
      <vt:lpstr>Setting Up PLL</vt:lpstr>
      <vt:lpstr>How to Setup PLL</vt:lpstr>
      <vt:lpstr>1. PLL Feed Sequence</vt:lpstr>
      <vt:lpstr>2. PLL Control Register (PLL0CON)</vt:lpstr>
      <vt:lpstr>PLL0CON:</vt:lpstr>
      <vt:lpstr>3.PLL Configure Register (PLL0CFG)</vt:lpstr>
      <vt:lpstr>PLL0CFG</vt:lpstr>
      <vt:lpstr>  MSEL </vt:lpstr>
      <vt:lpstr>  PSEL  Values of PSEL for P are :</vt:lpstr>
      <vt:lpstr>  PLL Status Register (PLL0STAT) </vt:lpstr>
      <vt:lpstr>  PLL0STAT </vt:lpstr>
      <vt:lpstr>  Void InitPLL() </vt:lpstr>
      <vt:lpstr>  Deriving Pclk from Cclk </vt:lpstr>
      <vt:lpstr>Void InitPLL()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545</dc:title>
  <dc:creator>David Hwang</dc:creator>
  <cp:lastModifiedBy>Nizamuddin Patel</cp:lastModifiedBy>
  <cp:revision>14</cp:revision>
  <dcterms:created xsi:type="dcterms:W3CDTF">2022-11-11T13:25:36Z</dcterms:created>
  <dcterms:modified xsi:type="dcterms:W3CDTF">2024-03-12T10:48:28Z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2022-11-11T00:00:00Z</vt:filetime>
  </property>
</Properties>
</file>