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Roboto"/>
      <p:regular r:id="rId77"/>
      <p:bold r:id="rId78"/>
      <p:italic r:id="rId79"/>
      <p:boldItalic r:id="rId80"/>
    </p:embeddedFont>
    <p:embeddedFont>
      <p:font typeface="Source Code Pro"/>
      <p:regular r:id="rId81"/>
      <p:bold r:id="rId82"/>
      <p:italic r:id="rId83"/>
      <p:boldItalic r:id="rId84"/>
    </p:embeddedFont>
    <p:embeddedFont>
      <p:font typeface="Oswald"/>
      <p:regular r:id="rId85"/>
      <p:bold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SourceCodePro-boldItalic.fntdata"/><Relationship Id="rId83" Type="http://schemas.openxmlformats.org/officeDocument/2006/relationships/font" Target="fonts/SourceCodePro-italic.fntdata"/><Relationship Id="rId42" Type="http://schemas.openxmlformats.org/officeDocument/2006/relationships/slide" Target="slides/slide37.xml"/><Relationship Id="rId86" Type="http://schemas.openxmlformats.org/officeDocument/2006/relationships/font" Target="fonts/Oswald-bold.fntdata"/><Relationship Id="rId41" Type="http://schemas.openxmlformats.org/officeDocument/2006/relationships/slide" Target="slides/slide36.xml"/><Relationship Id="rId85" Type="http://schemas.openxmlformats.org/officeDocument/2006/relationships/font" Target="fonts/Oswald-regular.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boldItalic.fntdata"/><Relationship Id="rId82" Type="http://schemas.openxmlformats.org/officeDocument/2006/relationships/font" Target="fonts/SourceCodePro-bold.fntdata"/><Relationship Id="rId81"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oboto-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italic.fntdata"/><Relationship Id="rId34" Type="http://schemas.openxmlformats.org/officeDocument/2006/relationships/slide" Target="slides/slide29.xml"/><Relationship Id="rId78" Type="http://schemas.openxmlformats.org/officeDocument/2006/relationships/font" Target="fonts/Robo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75a5cfb8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75a5cfb8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900b3aadc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900b3aadc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c900b3aad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c900b3aad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900b3aad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900b3aad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9e46716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9e46716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900b3aadc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900b3aadc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900b3aadc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900b3aadc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900b3aadc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900b3aadc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900b3aadc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900b3aadc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151e15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151e15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9e4671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9e4671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c900b3aadc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c900b3aadc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151e15e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151e15e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151e15e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151e15e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151e15e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151e15e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151e15e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151e15e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151e15e0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151e15e0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a02474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a02474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900b3aad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900b3aad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900b3aadc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900b3aadc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900b3aadc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900b3aadc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900b3aad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900b3aad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900b3aadc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900b3aadc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900b3aadc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900b3aadc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c900b3aadc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c900b3aadc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900b3aadc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c900b3aadc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900b3aad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900b3aad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c900b3aadc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c900b3aadc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c90490ac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c90490ac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c90490ac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c90490ac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c900b3aadc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c900b3aadc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900b3aadc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c900b3aadc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c900b3aadc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c900b3aadc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900b3aadc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900b3aadc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c900b3aadc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c900b3aadc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c900b3aadc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c900b3aadc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c900b3aadc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c900b3aadc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c900b3aadc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c900b3aadc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c900b3aad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c900b3aad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a3ddec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a3ddec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3dd4b888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3dd4b888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08ed046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08ed0461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08ed0461b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08ed0461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08ed0461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08ed0461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900b3aadc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900b3aadc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08ed0461b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08ed0461b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08ed0461b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08ed0461b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08ed0461b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08ed0461b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08ed0461b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08ed0461b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08ed0461b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08ed0461b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8ed0461b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08ed0461b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08ed0461b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08ed0461b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08ed0461b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08ed0461b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08ed0461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08ed0461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08ed0461b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08ed0461b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900b3aadc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900b3aadc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ded02da1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ded02da1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d013688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d013688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0c0350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0c0350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9d013688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9d013688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ded02da1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ded02da1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ded02da1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ded02da1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ded02da1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ded02da1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ded02da1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ded02da1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a5399916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a5399916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a5399916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a5399916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900b3aadc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900b3aadc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a5399916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a5399916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a5399916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a5399916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900b3aadc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900b3aadc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en" sz="4700"/>
              <a:t>ARM:</a:t>
            </a:r>
            <a:endParaRPr b="1" i="1" sz="4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PIN DIAGRAM:</a:t>
            </a:r>
            <a:endParaRPr/>
          </a:p>
        </p:txBody>
      </p:sp>
      <p:pic>
        <p:nvPicPr>
          <p:cNvPr id="116" name="Google Shape;116;p22"/>
          <p:cNvPicPr preferRelativeResize="0"/>
          <p:nvPr/>
        </p:nvPicPr>
        <p:blipFill>
          <a:blip r:embed="rId3">
            <a:alphaModFix/>
          </a:blip>
          <a:stretch>
            <a:fillRect/>
          </a:stretch>
        </p:blipFill>
        <p:spPr>
          <a:xfrm>
            <a:off x="3355501" y="705400"/>
            <a:ext cx="4380376" cy="4298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100">
                <a:solidFill>
                  <a:schemeClr val="dk1"/>
                </a:solidFill>
              </a:rPr>
              <a:t>Features of LPC2148:</a:t>
            </a:r>
            <a:endParaRPr b="1" i="1" sz="3100">
              <a:solidFill>
                <a:schemeClr val="dk1"/>
              </a:solidFill>
            </a:endParaRPr>
          </a:p>
        </p:txBody>
      </p:sp>
      <p:sp>
        <p:nvSpPr>
          <p:cNvPr id="122" name="Google Shape;122;p23"/>
          <p:cNvSpPr txBox="1"/>
          <p:nvPr>
            <p:ph idx="1" type="body"/>
          </p:nvPr>
        </p:nvSpPr>
        <p:spPr>
          <a:xfrm>
            <a:off x="311700" y="1468825"/>
            <a:ext cx="4000800" cy="3299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t>• CPU = ARM 7 Core</a:t>
            </a:r>
            <a:endParaRPr sz="1800"/>
          </a:p>
          <a:p>
            <a:pPr indent="0" lvl="0" marL="0" rtl="0" algn="l">
              <a:lnSpc>
                <a:spcPct val="95000"/>
              </a:lnSpc>
              <a:spcBef>
                <a:spcPts val="1200"/>
              </a:spcBef>
              <a:spcAft>
                <a:spcPts val="0"/>
              </a:spcAft>
              <a:buNone/>
            </a:pPr>
            <a:r>
              <a:rPr lang="en" sz="1800"/>
              <a:t>• Word Length = 32 Bit</a:t>
            </a:r>
            <a:endParaRPr sz="1800"/>
          </a:p>
          <a:p>
            <a:pPr indent="0" lvl="0" marL="0" rtl="0" algn="l">
              <a:lnSpc>
                <a:spcPct val="95000"/>
              </a:lnSpc>
              <a:spcBef>
                <a:spcPts val="1200"/>
              </a:spcBef>
              <a:spcAft>
                <a:spcPts val="0"/>
              </a:spcAft>
              <a:buNone/>
            </a:pPr>
            <a:r>
              <a:rPr lang="en" sz="1800"/>
              <a:t>• ROM = 512 KB</a:t>
            </a:r>
            <a:endParaRPr sz="1800"/>
          </a:p>
          <a:p>
            <a:pPr indent="0" lvl="0" marL="0" rtl="0" algn="l">
              <a:lnSpc>
                <a:spcPct val="95000"/>
              </a:lnSpc>
              <a:spcBef>
                <a:spcPts val="1200"/>
              </a:spcBef>
              <a:spcAft>
                <a:spcPts val="0"/>
              </a:spcAft>
              <a:buNone/>
            </a:pPr>
            <a:r>
              <a:rPr lang="en" sz="1800"/>
              <a:t>• RAM = 40KB</a:t>
            </a:r>
            <a:endParaRPr sz="1800"/>
          </a:p>
          <a:p>
            <a:pPr indent="0" lvl="0" marL="0" rtl="0" algn="l">
              <a:lnSpc>
                <a:spcPct val="95000"/>
              </a:lnSpc>
              <a:spcBef>
                <a:spcPts val="1200"/>
              </a:spcBef>
              <a:spcAft>
                <a:spcPts val="0"/>
              </a:spcAft>
              <a:buNone/>
            </a:pPr>
            <a:r>
              <a:rPr lang="en" sz="1800"/>
              <a:t>• 2 Port (P0,P1  29+16 = 45 GPIO)</a:t>
            </a:r>
            <a:endParaRPr sz="1800"/>
          </a:p>
          <a:p>
            <a:pPr indent="0" lvl="0" marL="0" rtl="0" algn="l">
              <a:lnSpc>
                <a:spcPct val="95000"/>
              </a:lnSpc>
              <a:spcBef>
                <a:spcPts val="1200"/>
              </a:spcBef>
              <a:spcAft>
                <a:spcPts val="1200"/>
              </a:spcAft>
              <a:buNone/>
            </a:pPr>
            <a:r>
              <a:rPr lang="en" sz="1800"/>
              <a:t>• 2 Timers (32 Bit)  4 Compare,4 Capture,6 PWM</a:t>
            </a:r>
            <a:endParaRPr sz="1800"/>
          </a:p>
        </p:txBody>
      </p:sp>
      <p:sp>
        <p:nvSpPr>
          <p:cNvPr id="123" name="Google Shape;123;p23"/>
          <p:cNvSpPr txBox="1"/>
          <p:nvPr>
            <p:ph idx="2" type="body"/>
          </p:nvPr>
        </p:nvSpPr>
        <p:spPr>
          <a:xfrm>
            <a:off x="4485150" y="1468825"/>
            <a:ext cx="4347300" cy="32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 Interrupts sources = 22</a:t>
            </a:r>
            <a:endParaRPr sz="1700"/>
          </a:p>
          <a:p>
            <a:pPr indent="0" lvl="0" marL="0" rtl="0" algn="l">
              <a:spcBef>
                <a:spcPts val="1200"/>
              </a:spcBef>
              <a:spcAft>
                <a:spcPts val="0"/>
              </a:spcAft>
              <a:buNone/>
            </a:pPr>
            <a:r>
              <a:rPr lang="en" sz="1700"/>
              <a:t>• 1 WatchDog Timer</a:t>
            </a:r>
            <a:endParaRPr sz="1700"/>
          </a:p>
          <a:p>
            <a:pPr indent="0" lvl="0" marL="0" rtl="0" algn="l">
              <a:spcBef>
                <a:spcPts val="1200"/>
              </a:spcBef>
              <a:spcAft>
                <a:spcPts val="0"/>
              </a:spcAft>
              <a:buNone/>
            </a:pPr>
            <a:r>
              <a:rPr lang="en" sz="1700"/>
              <a:t>• 1 RTC</a:t>
            </a:r>
            <a:endParaRPr sz="1700"/>
          </a:p>
          <a:p>
            <a:pPr indent="0" lvl="0" marL="0" rtl="0" algn="l">
              <a:spcBef>
                <a:spcPts val="1200"/>
              </a:spcBef>
              <a:spcAft>
                <a:spcPts val="0"/>
              </a:spcAft>
              <a:buNone/>
            </a:pPr>
            <a:r>
              <a:rPr lang="en" sz="1700"/>
              <a:t>• 2 ADC (AD0,AD1)  8+6 = 14 Channels (10 Bit)</a:t>
            </a:r>
            <a:endParaRPr sz="1700"/>
          </a:p>
          <a:p>
            <a:pPr indent="0" lvl="0" marL="0" rtl="0" algn="l">
              <a:spcBef>
                <a:spcPts val="1200"/>
              </a:spcBef>
              <a:spcAft>
                <a:spcPts val="0"/>
              </a:spcAft>
              <a:buNone/>
            </a:pPr>
            <a:r>
              <a:rPr lang="en" sz="1700"/>
              <a:t>• 1 DAC (10 Bit)</a:t>
            </a:r>
            <a:endParaRPr sz="1700"/>
          </a:p>
          <a:p>
            <a:pPr indent="0" lvl="0" marL="0" rtl="0" algn="l">
              <a:spcBef>
                <a:spcPts val="1200"/>
              </a:spcBef>
              <a:spcAft>
                <a:spcPts val="1200"/>
              </a:spcAft>
              <a:buNone/>
            </a:pPr>
            <a:r>
              <a:rPr lang="en" sz="1700"/>
              <a:t>• 2 - I2C-bus, 2 –UARTs, 2-SPI/ SSP, 1 USB</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8432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i="1" lang="en" sz="3100">
                <a:solidFill>
                  <a:schemeClr val="dk1"/>
                </a:solidFill>
              </a:rPr>
              <a:t>Types of Buses:</a:t>
            </a:r>
            <a:endParaRPr b="1" i="1" sz="3100">
              <a:solidFill>
                <a:schemeClr val="dk1"/>
              </a:solidFill>
            </a:endParaRPr>
          </a:p>
        </p:txBody>
      </p:sp>
      <p:sp>
        <p:nvSpPr>
          <p:cNvPr id="129" name="Google Shape;129;p24"/>
          <p:cNvSpPr txBox="1"/>
          <p:nvPr>
            <p:ph idx="1" type="body"/>
          </p:nvPr>
        </p:nvSpPr>
        <p:spPr>
          <a:xfrm>
            <a:off x="0" y="1255525"/>
            <a:ext cx="8832300" cy="376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795"/>
              <a:t>• In LPC2148 three types of busses are used to connect the core with other peripherals on chip.</a:t>
            </a:r>
            <a:endParaRPr sz="1795"/>
          </a:p>
          <a:p>
            <a:pPr indent="0" lvl="0" marL="0" rtl="0" algn="l">
              <a:lnSpc>
                <a:spcPct val="95000"/>
              </a:lnSpc>
              <a:spcBef>
                <a:spcPts val="1200"/>
              </a:spcBef>
              <a:spcAft>
                <a:spcPts val="0"/>
              </a:spcAft>
              <a:buSzPts val="852"/>
              <a:buNone/>
            </a:pPr>
            <a:r>
              <a:rPr lang="en" sz="1795"/>
              <a:t>1. Local Bus to connect the on-chip memory controllers and fast GPIO’s.</a:t>
            </a:r>
            <a:endParaRPr sz="1795"/>
          </a:p>
          <a:p>
            <a:pPr indent="0" lvl="0" marL="0" rtl="0" algn="l">
              <a:lnSpc>
                <a:spcPct val="95000"/>
              </a:lnSpc>
              <a:spcBef>
                <a:spcPts val="1200"/>
              </a:spcBef>
              <a:spcAft>
                <a:spcPts val="0"/>
              </a:spcAft>
              <a:buSzPts val="852"/>
              <a:buNone/>
            </a:pPr>
            <a:r>
              <a:rPr lang="en" sz="1795"/>
              <a:t>2. Advance High Performance Bus (AHB) for interrupt controller</a:t>
            </a:r>
            <a:endParaRPr sz="1795"/>
          </a:p>
          <a:p>
            <a:pPr indent="0" lvl="0" marL="0" rtl="0" algn="l">
              <a:lnSpc>
                <a:spcPct val="95000"/>
              </a:lnSpc>
              <a:spcBef>
                <a:spcPts val="1200"/>
              </a:spcBef>
              <a:spcAft>
                <a:spcPts val="0"/>
              </a:spcAft>
              <a:buSzPts val="852"/>
              <a:buNone/>
            </a:pPr>
            <a:r>
              <a:rPr lang="en" sz="1795"/>
              <a:t>3. VLSI Peripheral Bus (VPB) for other on-chip peripherals.</a:t>
            </a:r>
            <a:endParaRPr sz="1795"/>
          </a:p>
          <a:p>
            <a:pPr indent="0" lvl="0" marL="0" rtl="0" algn="l">
              <a:lnSpc>
                <a:spcPct val="95000"/>
              </a:lnSpc>
              <a:spcBef>
                <a:spcPts val="1200"/>
              </a:spcBef>
              <a:spcAft>
                <a:spcPts val="0"/>
              </a:spcAft>
              <a:buSzPts val="852"/>
              <a:buNone/>
            </a:pPr>
            <a:r>
              <a:rPr lang="en" sz="1795"/>
              <a:t>• AHB acts as a bridge for VPB.</a:t>
            </a:r>
            <a:endParaRPr sz="1795"/>
          </a:p>
          <a:p>
            <a:pPr indent="0" lvl="0" marL="0" rtl="0" algn="l">
              <a:lnSpc>
                <a:spcPct val="95000"/>
              </a:lnSpc>
              <a:spcBef>
                <a:spcPts val="1200"/>
              </a:spcBef>
              <a:spcAft>
                <a:spcPts val="1200"/>
              </a:spcAft>
              <a:buSzPts val="852"/>
              <a:buNone/>
            </a:pPr>
            <a:r>
              <a:rPr lang="en" sz="1795"/>
              <a:t>• VPB is mainly meant for connecting slower peripherals with processor.</a:t>
            </a:r>
            <a:endParaRPr sz="179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5295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FF0000"/>
                </a:solidFill>
              </a:rPr>
              <a:t>BUS Architecture:</a:t>
            </a:r>
            <a:endParaRPr b="1" sz="3200">
              <a:solidFill>
                <a:srgbClr val="FF0000"/>
              </a:solidFill>
            </a:endParaRPr>
          </a:p>
        </p:txBody>
      </p:sp>
      <p:pic>
        <p:nvPicPr>
          <p:cNvPr id="135" name="Google Shape;135;p25"/>
          <p:cNvPicPr preferRelativeResize="0"/>
          <p:nvPr/>
        </p:nvPicPr>
        <p:blipFill>
          <a:blip r:embed="rId3">
            <a:alphaModFix/>
          </a:blip>
          <a:stretch>
            <a:fillRect/>
          </a:stretch>
        </p:blipFill>
        <p:spPr>
          <a:xfrm>
            <a:off x="763975" y="1085900"/>
            <a:ext cx="6780374" cy="397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156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0000"/>
                </a:solidFill>
              </a:rPr>
              <a:t>Advanced High performance Bus (AHB)</a:t>
            </a:r>
            <a:endParaRPr>
              <a:solidFill>
                <a:srgbClr val="FF0000"/>
              </a:solidFill>
            </a:endParaRPr>
          </a:p>
        </p:txBody>
      </p:sp>
      <p:sp>
        <p:nvSpPr>
          <p:cNvPr id="141" name="Google Shape;141;p26"/>
          <p:cNvSpPr txBox="1"/>
          <p:nvPr>
            <p:ph idx="1" type="body"/>
          </p:nvPr>
        </p:nvSpPr>
        <p:spPr>
          <a:xfrm>
            <a:off x="235500" y="1255525"/>
            <a:ext cx="8797200" cy="368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2060"/>
              <a:t>• The ARM7 core is connected to the Advanced High performance Bus (AHB)</a:t>
            </a:r>
            <a:endParaRPr sz="2060"/>
          </a:p>
          <a:p>
            <a:pPr indent="0" lvl="0" marL="0" rtl="0" algn="l">
              <a:lnSpc>
                <a:spcPct val="95000"/>
              </a:lnSpc>
              <a:spcBef>
                <a:spcPts val="1200"/>
              </a:spcBef>
              <a:spcAft>
                <a:spcPts val="0"/>
              </a:spcAft>
              <a:buSzPts val="770"/>
              <a:buNone/>
            </a:pPr>
            <a:r>
              <a:rPr lang="en" sz="2060"/>
              <a:t>• This is the Fastest Bus in ARM7 core.</a:t>
            </a:r>
            <a:endParaRPr sz="2060"/>
          </a:p>
          <a:p>
            <a:pPr indent="0" lvl="0" marL="0" rtl="0" algn="l">
              <a:lnSpc>
                <a:spcPct val="95000"/>
              </a:lnSpc>
              <a:spcBef>
                <a:spcPts val="1200"/>
              </a:spcBef>
              <a:spcAft>
                <a:spcPts val="0"/>
              </a:spcAft>
              <a:buSzPts val="770"/>
              <a:buNone/>
            </a:pPr>
            <a:r>
              <a:rPr lang="en" sz="2060"/>
              <a:t>• Connected to the AHB is the vector interrupt controller and a bridge to a second bus called the</a:t>
            </a:r>
            <a:endParaRPr sz="2060"/>
          </a:p>
          <a:p>
            <a:pPr indent="0" lvl="0" marL="0" rtl="0" algn="l">
              <a:lnSpc>
                <a:spcPct val="95000"/>
              </a:lnSpc>
              <a:spcBef>
                <a:spcPts val="1200"/>
              </a:spcBef>
              <a:spcAft>
                <a:spcPts val="0"/>
              </a:spcAft>
              <a:buSzPts val="770"/>
              <a:buNone/>
            </a:pPr>
            <a:r>
              <a:rPr lang="en" sz="2060"/>
              <a:t>VLSI peripheral bus (VPB).</a:t>
            </a:r>
            <a:endParaRPr sz="2060"/>
          </a:p>
          <a:p>
            <a:pPr indent="0" lvl="0" marL="0" rtl="0" algn="l">
              <a:lnSpc>
                <a:spcPct val="95000"/>
              </a:lnSpc>
              <a:spcBef>
                <a:spcPts val="1200"/>
              </a:spcBef>
              <a:spcAft>
                <a:spcPts val="1200"/>
              </a:spcAft>
              <a:buSzPts val="770"/>
              <a:buNone/>
            </a:pPr>
            <a:r>
              <a:rPr lang="en" sz="2060"/>
              <a:t>• Since the Interrupt vector controller is responsible for managing all the device interrupt sources, it is connected to the ARM7 core by the fastest bus.</a:t>
            </a:r>
            <a:endParaRPr sz="20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0000"/>
                </a:solidFill>
              </a:rPr>
              <a:t>VLSI Peripheral Bus [VPB]</a:t>
            </a:r>
            <a:endParaRPr>
              <a:solidFill>
                <a:srgbClr val="FF0000"/>
              </a:solidFill>
            </a:endParaRPr>
          </a:p>
        </p:txBody>
      </p:sp>
      <p:sp>
        <p:nvSpPr>
          <p:cNvPr id="147" name="Google Shape;147;p2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 All the user peripherals are connected to the VPB.</a:t>
            </a:r>
            <a:endParaRPr sz="2500"/>
          </a:p>
          <a:p>
            <a:pPr indent="0" lvl="0" marL="0" rtl="0" algn="l">
              <a:spcBef>
                <a:spcPts val="1200"/>
              </a:spcBef>
              <a:spcAft>
                <a:spcPts val="1200"/>
              </a:spcAft>
              <a:buNone/>
            </a:pPr>
            <a:r>
              <a:rPr lang="en" sz="2500"/>
              <a:t>• The VBP bridge contains a clock divider, so the VPB bus can be run at a slower speed than the ARM7 core and the AHB.</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193200"/>
            <a:ext cx="8520600" cy="9129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1200"/>
              </a:spcAft>
              <a:buNone/>
            </a:pPr>
            <a:r>
              <a:rPr b="1" lang="en" sz="2800">
                <a:solidFill>
                  <a:srgbClr val="FF0000"/>
                </a:solidFill>
                <a:latin typeface="Source Code Pro"/>
                <a:ea typeface="Source Code Pro"/>
                <a:cs typeface="Source Code Pro"/>
                <a:sym typeface="Source Code Pro"/>
              </a:rPr>
              <a:t>Why VPB is operated at Slow Speeds</a:t>
            </a:r>
            <a:endParaRPr b="1" sz="4000">
              <a:solidFill>
                <a:srgbClr val="FF0000"/>
              </a:solidFill>
            </a:endParaRPr>
          </a:p>
        </p:txBody>
      </p:sp>
      <p:sp>
        <p:nvSpPr>
          <p:cNvPr id="153" name="Google Shape;153;p28"/>
          <p:cNvSpPr txBox="1"/>
          <p:nvPr>
            <p:ph idx="1" type="body"/>
          </p:nvPr>
        </p:nvSpPr>
        <p:spPr>
          <a:xfrm>
            <a:off x="172775" y="1506450"/>
            <a:ext cx="8828700" cy="3528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2300"/>
              <a:t>• For two reasons</a:t>
            </a:r>
            <a:endParaRPr b="1" sz="2300"/>
          </a:p>
          <a:p>
            <a:pPr indent="0" lvl="0" marL="0" rtl="0" algn="l">
              <a:lnSpc>
                <a:spcPct val="105000"/>
              </a:lnSpc>
              <a:spcBef>
                <a:spcPts val="1200"/>
              </a:spcBef>
              <a:spcAft>
                <a:spcPts val="0"/>
              </a:spcAft>
              <a:buNone/>
            </a:pPr>
            <a:r>
              <a:rPr lang="en" sz="2100"/>
              <a:t>•  First, we can run the user peripherals at a slower clock rate than the main processor to conserve power.</a:t>
            </a:r>
            <a:endParaRPr sz="2100"/>
          </a:p>
          <a:p>
            <a:pPr indent="-361950" lvl="0" marL="457200" rtl="0" algn="l">
              <a:lnSpc>
                <a:spcPct val="105000"/>
              </a:lnSpc>
              <a:spcBef>
                <a:spcPts val="1200"/>
              </a:spcBef>
              <a:spcAft>
                <a:spcPts val="0"/>
              </a:spcAft>
              <a:buSzPts val="2100"/>
              <a:buChar char="●"/>
            </a:pPr>
            <a:r>
              <a:rPr lang="en" sz="2100"/>
              <a:t>Second, it gives Philips the option of adding a slower peripheral to the LPC2000 family without it becoming a bottleneck on the AHB bus.</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0000"/>
                </a:solidFill>
              </a:rPr>
              <a:t>What is the Optimum speed of VPB</a:t>
            </a:r>
            <a:endParaRPr b="1">
              <a:solidFill>
                <a:srgbClr val="FF0000"/>
              </a:solidFill>
            </a:endParaRPr>
          </a:p>
        </p:txBody>
      </p:sp>
      <p:sp>
        <p:nvSpPr>
          <p:cNvPr id="159" name="Google Shape;159;p2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 Currently all the on-chip peripherals are capable of     running at 60 MHz so the VPB bus can be set to the same speed as the AHB bus.</a:t>
            </a:r>
            <a:endParaRPr sz="2000"/>
          </a:p>
          <a:p>
            <a:pPr indent="0" lvl="0" marL="0" rtl="0" algn="l">
              <a:spcBef>
                <a:spcPts val="1200"/>
              </a:spcBef>
              <a:spcAft>
                <a:spcPts val="0"/>
              </a:spcAft>
              <a:buNone/>
            </a:pPr>
            <a:r>
              <a:rPr lang="en" sz="2000"/>
              <a:t>• It is important to note that after reset the VPB</a:t>
            </a:r>
            <a:endParaRPr sz="2000"/>
          </a:p>
          <a:p>
            <a:pPr indent="0" lvl="0" marL="457200" rtl="0" algn="l">
              <a:spcBef>
                <a:spcPts val="1200"/>
              </a:spcBef>
              <a:spcAft>
                <a:spcPts val="1200"/>
              </a:spcAft>
              <a:buNone/>
            </a:pPr>
            <a:r>
              <a:rPr lang="en" sz="2000"/>
              <a:t>divider is set to divide down the AHB clock by four, so all the on-chip peripherals will be running at 1⁄4 the CPU clock frequency.</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0"/>
          <p:cNvPicPr preferRelativeResize="0"/>
          <p:nvPr/>
        </p:nvPicPr>
        <p:blipFill>
          <a:blip r:embed="rId3">
            <a:alphaModFix/>
          </a:blip>
          <a:stretch>
            <a:fillRect/>
          </a:stretch>
        </p:blipFill>
        <p:spPr>
          <a:xfrm>
            <a:off x="811025" y="0"/>
            <a:ext cx="687560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0000"/>
                </a:solidFill>
              </a:rPr>
              <a:t>Local Bus:</a:t>
            </a:r>
            <a:endParaRPr b="1">
              <a:solidFill>
                <a:srgbClr val="FF0000"/>
              </a:solidFill>
            </a:endParaRPr>
          </a:p>
        </p:txBody>
      </p:sp>
      <p:sp>
        <p:nvSpPr>
          <p:cNvPr id="170" name="Google Shape;170;p31"/>
          <p:cNvSpPr txBox="1"/>
          <p:nvPr>
            <p:ph idx="1" type="body"/>
          </p:nvPr>
        </p:nvSpPr>
        <p:spPr>
          <a:xfrm>
            <a:off x="311700" y="1322275"/>
            <a:ext cx="8520600" cy="3591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There is a third local bus which is used to connect the on-chip Flash and RAMto the CPU.</a:t>
            </a:r>
            <a:endParaRPr sz="2000"/>
          </a:p>
          <a:p>
            <a:pPr indent="-355600" lvl="0" marL="457200" rtl="0" algn="l">
              <a:spcBef>
                <a:spcPts val="0"/>
              </a:spcBef>
              <a:spcAft>
                <a:spcPts val="0"/>
              </a:spcAft>
              <a:buSzPts val="2000"/>
              <a:buChar char="●"/>
            </a:pPr>
            <a:r>
              <a:rPr lang="en" sz="2000"/>
              <a:t>Connection of the program code and data store to the ARM7 CPU via the AHB bus is possible, but this introduces some execution stalls because of contention on the bus.</a:t>
            </a:r>
            <a:endParaRPr sz="2000"/>
          </a:p>
          <a:p>
            <a:pPr indent="-355600" lvl="0" marL="457200" rtl="0" algn="l">
              <a:spcBef>
                <a:spcPts val="0"/>
              </a:spcBef>
              <a:spcAft>
                <a:spcPts val="0"/>
              </a:spcAft>
              <a:buSzPts val="2000"/>
              <a:buChar char="●"/>
            </a:pPr>
            <a:r>
              <a:rPr lang="en" sz="2000"/>
              <a:t>Using a separate local bus removes the possibility of these stalls to give the best processor performance.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0000"/>
                </a:solidFill>
              </a:rPr>
              <a:t>ARM INTRODUCTION:</a:t>
            </a:r>
            <a:endParaRPr b="1">
              <a:solidFill>
                <a:srgbClr val="FF0000"/>
              </a:solidFill>
            </a:endParaRPr>
          </a:p>
        </p:txBody>
      </p:sp>
      <p:sp>
        <p:nvSpPr>
          <p:cNvPr id="68" name="Google Shape;68;p14"/>
          <p:cNvSpPr txBox="1"/>
          <p:nvPr>
            <p:ph idx="1" type="body"/>
          </p:nvPr>
        </p:nvSpPr>
        <p:spPr>
          <a:xfrm>
            <a:off x="311700" y="1468825"/>
            <a:ext cx="8642700" cy="3565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ARM Originally Arcon RISC Machine.</a:t>
            </a:r>
            <a:endParaRPr/>
          </a:p>
          <a:p>
            <a:pPr indent="-342900" lvl="0" marL="457200" rtl="0" algn="l">
              <a:spcBef>
                <a:spcPts val="0"/>
              </a:spcBef>
              <a:spcAft>
                <a:spcPts val="0"/>
              </a:spcAft>
              <a:buSzPts val="1800"/>
              <a:buChar char="●"/>
            </a:pPr>
            <a:r>
              <a:rPr lang="en"/>
              <a:t>Later Advanced RISC Machine.</a:t>
            </a:r>
            <a:endParaRPr/>
          </a:p>
          <a:p>
            <a:pPr indent="-342900" lvl="0" marL="457200" rtl="0" algn="l">
              <a:spcBef>
                <a:spcPts val="0"/>
              </a:spcBef>
              <a:spcAft>
                <a:spcPts val="0"/>
              </a:spcAft>
              <a:buSzPts val="1800"/>
              <a:buChar char="●"/>
            </a:pPr>
            <a:r>
              <a:rPr lang="en"/>
              <a:t>It is family of Reduced Instruction Set Computer(RISC).</a:t>
            </a:r>
            <a:endParaRPr/>
          </a:p>
          <a:p>
            <a:pPr indent="-342900" lvl="0" marL="457200" rtl="0" algn="l">
              <a:spcBef>
                <a:spcPts val="0"/>
              </a:spcBef>
              <a:spcAft>
                <a:spcPts val="0"/>
              </a:spcAft>
              <a:buSzPts val="1800"/>
              <a:buChar char="●"/>
            </a:pPr>
            <a:r>
              <a:rPr lang="en"/>
              <a:t>British Company ARM Holding develops the architecture and licences it to companies, who design their own product implement one of those architectures.</a:t>
            </a:r>
            <a:endParaRPr/>
          </a:p>
          <a:p>
            <a:pPr indent="-342900" lvl="0" marL="457200" rtl="0" algn="l">
              <a:spcBef>
                <a:spcPts val="0"/>
              </a:spcBef>
              <a:spcAft>
                <a:spcPts val="0"/>
              </a:spcAft>
              <a:buSzPts val="1800"/>
              <a:buChar char="●"/>
            </a:pPr>
            <a:r>
              <a:rPr lang="en"/>
              <a:t>ARM do not make IC’s.</a:t>
            </a:r>
            <a:endParaRPr/>
          </a:p>
          <a:p>
            <a:pPr indent="-342900" lvl="0" marL="457200" rtl="0" algn="l">
              <a:spcBef>
                <a:spcPts val="0"/>
              </a:spcBef>
              <a:spcAft>
                <a:spcPts val="0"/>
              </a:spcAft>
              <a:buSzPts val="1800"/>
              <a:buChar char="●"/>
            </a:pPr>
            <a:r>
              <a:rPr lang="en"/>
              <a:t>ARM grant licences of core to different silicon vendors like NXP,Atmel, Cirrus Logic, etc.</a:t>
            </a:r>
            <a:endParaRPr/>
          </a:p>
          <a:p>
            <a:pPr indent="-342900" lvl="0" marL="457200" rtl="0" algn="l">
              <a:spcBef>
                <a:spcPts val="0"/>
              </a:spcBef>
              <a:spcAft>
                <a:spcPts val="0"/>
              </a:spcAft>
              <a:buSzPts val="1800"/>
              <a:buChar char="●"/>
            </a:pPr>
            <a:r>
              <a:rPr lang="en"/>
              <a:t>Example : 	LPC2148 from NXP.</a:t>
            </a:r>
            <a:endParaRPr/>
          </a:p>
          <a:p>
            <a:pPr indent="0" lvl="0" marL="914400" rtl="0" algn="l">
              <a:spcBef>
                <a:spcPts val="1200"/>
              </a:spcBef>
              <a:spcAft>
                <a:spcPts val="1200"/>
              </a:spcAft>
              <a:buNone/>
            </a:pPr>
            <a:r>
              <a:rPr lang="en"/>
              <a:t>			AT91RM9200 form Atmel.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710675"/>
            <a:ext cx="8520600" cy="145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800">
                <a:solidFill>
                  <a:srgbClr val="00FF00"/>
                </a:solidFill>
              </a:rPr>
              <a:t>Activating LPC2148 </a:t>
            </a:r>
            <a:endParaRPr b="1" sz="3800">
              <a:solidFill>
                <a:srgbClr val="00FF00"/>
              </a:solidFill>
            </a:endParaRPr>
          </a:p>
          <a:p>
            <a:pPr indent="0" lvl="0" marL="0" rtl="0" algn="ctr">
              <a:spcBef>
                <a:spcPts val="0"/>
              </a:spcBef>
              <a:spcAft>
                <a:spcPts val="0"/>
              </a:spcAft>
              <a:buNone/>
            </a:pPr>
            <a:r>
              <a:rPr b="1" lang="en" sz="3800">
                <a:solidFill>
                  <a:srgbClr val="00FF00"/>
                </a:solidFill>
              </a:rPr>
              <a:t>Microcontroller:</a:t>
            </a:r>
            <a:endParaRPr b="1" sz="3800">
              <a:solidFill>
                <a:srgbClr val="00FF00"/>
              </a:solidFill>
            </a:endParaRPr>
          </a:p>
        </p:txBody>
      </p:sp>
      <p:pic>
        <p:nvPicPr>
          <p:cNvPr id="176" name="Google Shape;176;p32"/>
          <p:cNvPicPr preferRelativeResize="0"/>
          <p:nvPr/>
        </p:nvPicPr>
        <p:blipFill>
          <a:blip r:embed="rId3">
            <a:alphaModFix/>
          </a:blip>
          <a:stretch>
            <a:fillRect/>
          </a:stretch>
        </p:blipFill>
        <p:spPr>
          <a:xfrm>
            <a:off x="3320750" y="2571750"/>
            <a:ext cx="2341850" cy="1920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3"/>
          <p:cNvPicPr preferRelativeResize="0"/>
          <p:nvPr/>
        </p:nvPicPr>
        <p:blipFill>
          <a:blip r:embed="rId3">
            <a:alphaModFix/>
          </a:blip>
          <a:stretch>
            <a:fillRect/>
          </a:stretch>
        </p:blipFill>
        <p:spPr>
          <a:xfrm>
            <a:off x="607175" y="82275"/>
            <a:ext cx="8022917" cy="506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4"/>
          <p:cNvPicPr preferRelativeResize="0"/>
          <p:nvPr/>
        </p:nvPicPr>
        <p:blipFill>
          <a:blip r:embed="rId3">
            <a:alphaModFix/>
          </a:blip>
          <a:stretch>
            <a:fillRect/>
          </a:stretch>
        </p:blipFill>
        <p:spPr>
          <a:xfrm>
            <a:off x="349076" y="64025"/>
            <a:ext cx="7992624" cy="491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654175" y="112888"/>
            <a:ext cx="7371425" cy="4917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6"/>
          <p:cNvPicPr preferRelativeResize="0"/>
          <p:nvPr/>
        </p:nvPicPr>
        <p:blipFill>
          <a:blip r:embed="rId3">
            <a:alphaModFix/>
          </a:blip>
          <a:stretch>
            <a:fillRect/>
          </a:stretch>
        </p:blipFill>
        <p:spPr>
          <a:xfrm>
            <a:off x="1218700" y="-94075"/>
            <a:ext cx="5388937"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2" name="Google Shape;202;p3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solidFill>
                  <a:schemeClr val="dk1"/>
                </a:solidFill>
              </a:rPr>
              <a:t>Parallel Port – Port 0:</a:t>
            </a:r>
            <a:endParaRPr b="1" sz="3100">
              <a:solidFill>
                <a:schemeClr val="dk1"/>
              </a:solidFill>
            </a:endParaRPr>
          </a:p>
        </p:txBody>
      </p:sp>
      <p:sp>
        <p:nvSpPr>
          <p:cNvPr id="208" name="Google Shape;208;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 Port 0 = 32 Pins (P0.0 to P0.31)</a:t>
            </a:r>
            <a:endParaRPr sz="2300"/>
          </a:p>
          <a:p>
            <a:pPr indent="0" lvl="0" marL="0" rtl="0" algn="l">
              <a:spcBef>
                <a:spcPts val="1200"/>
              </a:spcBef>
              <a:spcAft>
                <a:spcPts val="0"/>
              </a:spcAft>
              <a:buNone/>
            </a:pPr>
            <a:r>
              <a:rPr lang="en" sz="2300"/>
              <a:t>• P0.24, P0.26 and P0.27 are not available</a:t>
            </a:r>
            <a:endParaRPr sz="2300"/>
          </a:p>
          <a:p>
            <a:pPr indent="0" lvl="0" marL="0" rtl="0" algn="l">
              <a:spcBef>
                <a:spcPts val="1200"/>
              </a:spcBef>
              <a:spcAft>
                <a:spcPts val="0"/>
              </a:spcAft>
              <a:buNone/>
            </a:pPr>
            <a:r>
              <a:rPr lang="en" sz="2300"/>
              <a:t>• So (32-3) = 29 Pins are Available</a:t>
            </a:r>
            <a:endParaRPr sz="2300"/>
          </a:p>
          <a:p>
            <a:pPr indent="0" lvl="0" marL="0" rtl="0" algn="l">
              <a:spcBef>
                <a:spcPts val="1200"/>
              </a:spcBef>
              <a:spcAft>
                <a:spcPts val="0"/>
              </a:spcAft>
              <a:buNone/>
            </a:pPr>
            <a:r>
              <a:rPr lang="en" sz="2300"/>
              <a:t>• Out of 29 Pins, 28 Pins </a:t>
            </a:r>
            <a:r>
              <a:rPr b="1" lang="en" sz="2800"/>
              <a:t>→</a:t>
            </a:r>
            <a:r>
              <a:rPr lang="en" sz="2300"/>
              <a:t> Bidirectional, </a:t>
            </a:r>
            <a:endParaRPr sz="2300"/>
          </a:p>
          <a:p>
            <a:pPr indent="457200" lvl="0" marL="3200400" rtl="0" algn="l">
              <a:spcBef>
                <a:spcPts val="1200"/>
              </a:spcBef>
              <a:spcAft>
                <a:spcPts val="1200"/>
              </a:spcAft>
              <a:buNone/>
            </a:pPr>
            <a:r>
              <a:rPr lang="en" sz="2300"/>
              <a:t>Pin 31 </a:t>
            </a:r>
            <a:r>
              <a:rPr b="1" lang="en" sz="2500"/>
              <a:t>→</a:t>
            </a:r>
            <a:r>
              <a:rPr lang="en" sz="2300"/>
              <a:t> O/P Only.</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LPC2148 I/O Ports:</a:t>
            </a:r>
            <a:endParaRPr/>
          </a:p>
        </p:txBody>
      </p:sp>
      <p:pic>
        <p:nvPicPr>
          <p:cNvPr id="214" name="Google Shape;214;p39"/>
          <p:cNvPicPr preferRelativeResize="0"/>
          <p:nvPr/>
        </p:nvPicPr>
        <p:blipFill>
          <a:blip r:embed="rId3">
            <a:alphaModFix/>
          </a:blip>
          <a:stretch>
            <a:fillRect/>
          </a:stretch>
        </p:blipFill>
        <p:spPr>
          <a:xfrm>
            <a:off x="255700" y="1659200"/>
            <a:ext cx="8632599" cy="307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300"/>
              <a:t>Parallel Port – Port 1:</a:t>
            </a:r>
            <a:endParaRPr b="1" sz="3300"/>
          </a:p>
        </p:txBody>
      </p:sp>
      <p:sp>
        <p:nvSpPr>
          <p:cNvPr id="220" name="Google Shape;220;p4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 Port 1 = 16 Pins P1.16 to P1.31</a:t>
            </a:r>
            <a:endParaRPr sz="2100"/>
          </a:p>
          <a:p>
            <a:pPr indent="0" lvl="0" marL="0" rtl="0" algn="l">
              <a:spcBef>
                <a:spcPts val="1200"/>
              </a:spcBef>
              <a:spcAft>
                <a:spcPts val="0"/>
              </a:spcAft>
              <a:buNone/>
            </a:pPr>
            <a:r>
              <a:rPr lang="en" sz="2100"/>
              <a:t>• P1.0 to P1.15 of port 1 are not used</a:t>
            </a:r>
            <a:endParaRPr sz="2100"/>
          </a:p>
          <a:p>
            <a:pPr indent="0" lvl="0" marL="0" rtl="0" algn="l">
              <a:spcBef>
                <a:spcPts val="1200"/>
              </a:spcBef>
              <a:spcAft>
                <a:spcPts val="0"/>
              </a:spcAft>
              <a:buNone/>
            </a:pPr>
            <a:r>
              <a:rPr lang="en" sz="2100"/>
              <a:t>===========================================</a:t>
            </a:r>
            <a:endParaRPr sz="2100"/>
          </a:p>
          <a:p>
            <a:pPr indent="0" lvl="0" marL="0" rtl="0" algn="l">
              <a:spcBef>
                <a:spcPts val="1200"/>
              </a:spcBef>
              <a:spcAft>
                <a:spcPts val="0"/>
              </a:spcAft>
              <a:buNone/>
            </a:pPr>
            <a:r>
              <a:rPr lang="en" sz="2100">
                <a:solidFill>
                  <a:srgbClr val="FF0000"/>
                </a:solidFill>
              </a:rPr>
              <a:t>• P0 = 29 (28 Bidirectional + 1 output only)</a:t>
            </a:r>
            <a:endParaRPr sz="2100">
              <a:solidFill>
                <a:srgbClr val="FF0000"/>
              </a:solidFill>
            </a:endParaRPr>
          </a:p>
          <a:p>
            <a:pPr indent="0" lvl="0" marL="0" rtl="0" algn="l">
              <a:spcBef>
                <a:spcPts val="1200"/>
              </a:spcBef>
              <a:spcAft>
                <a:spcPts val="0"/>
              </a:spcAft>
              <a:buNone/>
            </a:pPr>
            <a:r>
              <a:rPr lang="en" sz="2100">
                <a:solidFill>
                  <a:srgbClr val="FF0000"/>
                </a:solidFill>
              </a:rPr>
              <a:t>• P1 = 16 (16 Bidirectional)</a:t>
            </a:r>
            <a:endParaRPr sz="2100">
              <a:solidFill>
                <a:srgbClr val="FF0000"/>
              </a:solidFill>
            </a:endParaRPr>
          </a:p>
          <a:p>
            <a:pPr indent="0" lvl="0" marL="0" rtl="0" algn="l">
              <a:spcBef>
                <a:spcPts val="1200"/>
              </a:spcBef>
              <a:spcAft>
                <a:spcPts val="1200"/>
              </a:spcAft>
              <a:buNone/>
            </a:pPr>
            <a:r>
              <a:rPr lang="en" sz="2100"/>
              <a:t>• Total = 45 GPIOs</a:t>
            </a:r>
            <a:endParaRPr sz="2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1828800" rtl="0" algn="l">
              <a:spcBef>
                <a:spcPts val="0"/>
              </a:spcBef>
              <a:spcAft>
                <a:spcPts val="0"/>
              </a:spcAft>
              <a:buNone/>
            </a:pPr>
            <a:r>
              <a:rPr b="1" i="1" lang="en" sz="3100">
                <a:solidFill>
                  <a:schemeClr val="dk1"/>
                </a:solidFill>
              </a:rPr>
              <a:t>LPC2148 I/O Ports:</a:t>
            </a:r>
            <a:endParaRPr b="1" i="1" sz="3100">
              <a:solidFill>
                <a:schemeClr val="dk1"/>
              </a:solidFill>
            </a:endParaRPr>
          </a:p>
        </p:txBody>
      </p:sp>
      <p:pic>
        <p:nvPicPr>
          <p:cNvPr id="226" name="Google Shape;226;p41"/>
          <p:cNvPicPr preferRelativeResize="0"/>
          <p:nvPr/>
        </p:nvPicPr>
        <p:blipFill>
          <a:blip r:embed="rId3">
            <a:alphaModFix/>
          </a:blip>
          <a:stretch>
            <a:fillRect/>
          </a:stretch>
        </p:blipFill>
        <p:spPr>
          <a:xfrm>
            <a:off x="211675" y="1681775"/>
            <a:ext cx="8620625" cy="297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rgbClr val="FF0000"/>
                </a:solidFill>
              </a:rPr>
              <a:t>				ARM PROCESSORS:</a:t>
            </a:r>
            <a:endParaRPr b="1">
              <a:solidFill>
                <a:srgbClr val="FF0000"/>
              </a:solidFill>
            </a:endParaRPr>
          </a:p>
        </p:txBody>
      </p:sp>
      <p:sp>
        <p:nvSpPr>
          <p:cNvPr id="74" name="Google Shape;74;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ARM Processors can be divided into 3 parts:</a:t>
            </a:r>
            <a:endParaRPr/>
          </a:p>
          <a:p>
            <a:pPr indent="0" lvl="0" marL="457200" rtl="0" algn="l">
              <a:spcBef>
                <a:spcPts val="1200"/>
              </a:spcBef>
              <a:spcAft>
                <a:spcPts val="0"/>
              </a:spcAft>
              <a:buNone/>
            </a:pPr>
            <a:r>
              <a:rPr lang="en"/>
              <a:t>1) ARM Classic Processors.</a:t>
            </a:r>
            <a:endParaRPr/>
          </a:p>
          <a:p>
            <a:pPr indent="0" lvl="0" marL="457200" rtl="0" algn="l">
              <a:spcBef>
                <a:spcPts val="1200"/>
              </a:spcBef>
              <a:spcAft>
                <a:spcPts val="0"/>
              </a:spcAft>
              <a:buNone/>
            </a:pPr>
            <a:r>
              <a:rPr lang="en"/>
              <a:t>2) ARM Embedded Processors.</a:t>
            </a:r>
            <a:endParaRPr/>
          </a:p>
          <a:p>
            <a:pPr indent="0" lvl="0" marL="457200" rtl="0" algn="l">
              <a:spcBef>
                <a:spcPts val="1200"/>
              </a:spcBef>
              <a:spcAft>
                <a:spcPts val="1200"/>
              </a:spcAft>
              <a:buNone/>
            </a:pPr>
            <a:r>
              <a:rPr lang="en"/>
              <a:t>3) ARM Applications Processors.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200">
                <a:solidFill>
                  <a:srgbClr val="FF0000"/>
                </a:solidFill>
              </a:rPr>
              <a:t>PARALLEL PORT:</a:t>
            </a:r>
            <a:endParaRPr b="1" sz="3200">
              <a:solidFill>
                <a:srgbClr val="FF0000"/>
              </a:solidFill>
            </a:endParaRPr>
          </a:p>
        </p:txBody>
      </p:sp>
      <p:pic>
        <p:nvPicPr>
          <p:cNvPr id="232" name="Google Shape;232;p42"/>
          <p:cNvPicPr preferRelativeResize="0"/>
          <p:nvPr/>
        </p:nvPicPr>
        <p:blipFill>
          <a:blip r:embed="rId3">
            <a:alphaModFix/>
          </a:blip>
          <a:stretch>
            <a:fillRect/>
          </a:stretch>
        </p:blipFill>
        <p:spPr>
          <a:xfrm>
            <a:off x="1250100" y="1106000"/>
            <a:ext cx="6560849" cy="3949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100">
                <a:solidFill>
                  <a:srgbClr val="FF0000"/>
                </a:solidFill>
              </a:rPr>
              <a:t>SFR Programming in ARM:</a:t>
            </a:r>
            <a:endParaRPr b="1" sz="3100">
              <a:solidFill>
                <a:srgbClr val="FF0000"/>
              </a:solidFill>
            </a:endParaRPr>
          </a:p>
        </p:txBody>
      </p:sp>
      <p:sp>
        <p:nvSpPr>
          <p:cNvPr id="238" name="Google Shape;238;p43"/>
          <p:cNvSpPr txBox="1"/>
          <p:nvPr>
            <p:ph idx="1" type="body"/>
          </p:nvPr>
        </p:nvSpPr>
        <p:spPr>
          <a:xfrm>
            <a:off x="311700" y="1468825"/>
            <a:ext cx="8520600" cy="3456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890"/>
              <a:t>• Each underlying SFR is controlled by three user registers.</a:t>
            </a:r>
            <a:endParaRPr sz="1890"/>
          </a:p>
          <a:p>
            <a:pPr indent="0" lvl="0" marL="0" rtl="0" algn="l">
              <a:lnSpc>
                <a:spcPct val="95000"/>
              </a:lnSpc>
              <a:spcBef>
                <a:spcPts val="1200"/>
              </a:spcBef>
              <a:spcAft>
                <a:spcPts val="0"/>
              </a:spcAft>
              <a:buSzPts val="605"/>
              <a:buNone/>
            </a:pPr>
            <a:r>
              <a:rPr lang="en" sz="1890"/>
              <a:t>• Set register which is used to set bits,</a:t>
            </a:r>
            <a:endParaRPr sz="1890"/>
          </a:p>
          <a:p>
            <a:pPr indent="0" lvl="0" marL="0" rtl="0" algn="l">
              <a:lnSpc>
                <a:spcPct val="95000"/>
              </a:lnSpc>
              <a:spcBef>
                <a:spcPts val="1200"/>
              </a:spcBef>
              <a:spcAft>
                <a:spcPts val="0"/>
              </a:spcAft>
              <a:buSzPts val="605"/>
              <a:buNone/>
            </a:pPr>
            <a:r>
              <a:rPr lang="en" sz="1890"/>
              <a:t>• Clear register which is used to clear bits by writing a logic 1 to the bits you wish to clear</a:t>
            </a:r>
            <a:endParaRPr sz="1890"/>
          </a:p>
          <a:p>
            <a:pPr indent="0" lvl="0" marL="0" rtl="0" algn="l">
              <a:lnSpc>
                <a:spcPct val="95000"/>
              </a:lnSpc>
              <a:spcBef>
                <a:spcPts val="1200"/>
              </a:spcBef>
              <a:spcAft>
                <a:spcPts val="0"/>
              </a:spcAft>
              <a:buSzPts val="605"/>
              <a:buNone/>
            </a:pPr>
            <a:r>
              <a:rPr lang="en" sz="1890"/>
              <a:t>• Status register which is used to read the current contents of the register.</a:t>
            </a:r>
            <a:endParaRPr sz="1890"/>
          </a:p>
          <a:p>
            <a:pPr indent="0" lvl="0" marL="0" rtl="0" algn="l">
              <a:lnSpc>
                <a:spcPct val="95000"/>
              </a:lnSpc>
              <a:spcBef>
                <a:spcPts val="1200"/>
              </a:spcBef>
              <a:spcAft>
                <a:spcPts val="1200"/>
              </a:spcAft>
              <a:buSzPts val="605"/>
              <a:buNone/>
            </a:pPr>
            <a:r>
              <a:rPr lang="en" sz="1890">
                <a:solidFill>
                  <a:schemeClr val="dk1"/>
                </a:solidFill>
              </a:rPr>
              <a:t>• The most common mistake made when new to the LPC2100 is to write zero into the Clear register which has no effect.</a:t>
            </a:r>
            <a:endParaRPr sz="189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400"/>
              <a:t>SFRs Used:</a:t>
            </a:r>
            <a:endParaRPr b="1" sz="3400"/>
          </a:p>
        </p:txBody>
      </p:sp>
      <p:sp>
        <p:nvSpPr>
          <p:cNvPr id="244" name="Google Shape;244;p44"/>
          <p:cNvSpPr txBox="1"/>
          <p:nvPr>
            <p:ph idx="1" type="body"/>
          </p:nvPr>
        </p:nvSpPr>
        <p:spPr>
          <a:xfrm>
            <a:off x="311700" y="1468825"/>
            <a:ext cx="4150500" cy="3099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i="1" lang="en" sz="2600"/>
              <a:t>P0</a:t>
            </a:r>
            <a:endParaRPr b="1" i="1" sz="2600"/>
          </a:p>
          <a:p>
            <a:pPr indent="0" lvl="0" marL="0" rtl="0" algn="l">
              <a:spcBef>
                <a:spcPts val="1200"/>
              </a:spcBef>
              <a:spcAft>
                <a:spcPts val="0"/>
              </a:spcAft>
              <a:buNone/>
            </a:pPr>
            <a:r>
              <a:rPr lang="en" sz="1600"/>
              <a:t>• IODIR0</a:t>
            </a:r>
            <a:r>
              <a:rPr b="1" lang="en" sz="1800"/>
              <a:t> →</a:t>
            </a:r>
            <a:r>
              <a:rPr lang="en" sz="1600"/>
              <a:t> to set the direction</a:t>
            </a:r>
            <a:endParaRPr sz="1600"/>
          </a:p>
          <a:p>
            <a:pPr indent="0" lvl="0" marL="0" rtl="0" algn="l">
              <a:spcBef>
                <a:spcPts val="1200"/>
              </a:spcBef>
              <a:spcAft>
                <a:spcPts val="0"/>
              </a:spcAft>
              <a:buNone/>
            </a:pPr>
            <a:r>
              <a:rPr lang="en" sz="1600"/>
              <a:t>• IOSET0 </a:t>
            </a:r>
            <a:r>
              <a:rPr b="1" lang="en" sz="1800"/>
              <a:t>→ </a:t>
            </a:r>
            <a:r>
              <a:rPr lang="en" sz="1600"/>
              <a:t>to set a Pin</a:t>
            </a:r>
            <a:endParaRPr sz="1600"/>
          </a:p>
          <a:p>
            <a:pPr indent="0" lvl="0" marL="0" rtl="0" algn="l">
              <a:spcBef>
                <a:spcPts val="1200"/>
              </a:spcBef>
              <a:spcAft>
                <a:spcPts val="0"/>
              </a:spcAft>
              <a:buNone/>
            </a:pPr>
            <a:r>
              <a:rPr lang="en" sz="1600"/>
              <a:t>• IOCLR0 </a:t>
            </a:r>
            <a:r>
              <a:rPr b="1" lang="en" sz="1800"/>
              <a:t>→</a:t>
            </a:r>
            <a:r>
              <a:rPr lang="en" sz="1600"/>
              <a:t> to clear a Pin</a:t>
            </a:r>
            <a:endParaRPr sz="1600"/>
          </a:p>
          <a:p>
            <a:pPr indent="0" lvl="0" marL="0" rtl="0" algn="l">
              <a:spcBef>
                <a:spcPts val="1200"/>
              </a:spcBef>
              <a:spcAft>
                <a:spcPts val="1200"/>
              </a:spcAft>
              <a:buNone/>
            </a:pPr>
            <a:r>
              <a:rPr lang="en" sz="1600"/>
              <a:t>• IOPIN0 </a:t>
            </a:r>
            <a:r>
              <a:rPr b="1" lang="en" sz="1800"/>
              <a:t>→</a:t>
            </a:r>
            <a:r>
              <a:rPr lang="en" sz="1600"/>
              <a:t> to Read a Pin</a:t>
            </a:r>
            <a:endParaRPr sz="1600"/>
          </a:p>
        </p:txBody>
      </p:sp>
      <p:sp>
        <p:nvSpPr>
          <p:cNvPr id="245" name="Google Shape;245;p44"/>
          <p:cNvSpPr txBox="1"/>
          <p:nvPr>
            <p:ph idx="2" type="body"/>
          </p:nvPr>
        </p:nvSpPr>
        <p:spPr>
          <a:xfrm>
            <a:off x="4314000" y="1468825"/>
            <a:ext cx="4408500" cy="34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600"/>
              <a:t> 		P1</a:t>
            </a:r>
            <a:endParaRPr sz="2200"/>
          </a:p>
          <a:p>
            <a:pPr indent="0" lvl="0" marL="0" rtl="0" algn="l">
              <a:spcBef>
                <a:spcPts val="1200"/>
              </a:spcBef>
              <a:spcAft>
                <a:spcPts val="0"/>
              </a:spcAft>
              <a:buNone/>
            </a:pPr>
            <a:r>
              <a:rPr lang="en" sz="1700"/>
              <a:t>• IODIR1 </a:t>
            </a:r>
            <a:r>
              <a:rPr b="1" lang="en" sz="2200"/>
              <a:t>→</a:t>
            </a:r>
            <a:r>
              <a:rPr lang="en" sz="1700"/>
              <a:t> to set the direction</a:t>
            </a:r>
            <a:endParaRPr sz="1700"/>
          </a:p>
          <a:p>
            <a:pPr indent="0" lvl="0" marL="0" rtl="0" algn="l">
              <a:spcBef>
                <a:spcPts val="1200"/>
              </a:spcBef>
              <a:spcAft>
                <a:spcPts val="0"/>
              </a:spcAft>
              <a:buNone/>
            </a:pPr>
            <a:r>
              <a:rPr lang="en" sz="1700"/>
              <a:t>• IOSET1 </a:t>
            </a:r>
            <a:r>
              <a:rPr b="1" lang="en" sz="2200"/>
              <a:t>→</a:t>
            </a:r>
            <a:r>
              <a:rPr lang="en" sz="1700"/>
              <a:t> to set a Pin</a:t>
            </a:r>
            <a:endParaRPr sz="1700"/>
          </a:p>
          <a:p>
            <a:pPr indent="0" lvl="0" marL="0" rtl="0" algn="l">
              <a:spcBef>
                <a:spcPts val="1200"/>
              </a:spcBef>
              <a:spcAft>
                <a:spcPts val="0"/>
              </a:spcAft>
              <a:buNone/>
            </a:pPr>
            <a:r>
              <a:rPr lang="en" sz="1700"/>
              <a:t>• IOCLR1 </a:t>
            </a:r>
            <a:r>
              <a:rPr b="1" lang="en" sz="2200"/>
              <a:t>→</a:t>
            </a:r>
            <a:r>
              <a:rPr lang="en" sz="1700"/>
              <a:t> to clear a Pin</a:t>
            </a:r>
            <a:endParaRPr sz="1700"/>
          </a:p>
          <a:p>
            <a:pPr indent="0" lvl="0" marL="0" rtl="0" algn="l">
              <a:spcBef>
                <a:spcPts val="1200"/>
              </a:spcBef>
              <a:spcAft>
                <a:spcPts val="1200"/>
              </a:spcAft>
              <a:buNone/>
            </a:pPr>
            <a:r>
              <a:rPr lang="en" sz="1700"/>
              <a:t>• IOPIN1 </a:t>
            </a:r>
            <a:r>
              <a:rPr b="1" lang="en" sz="2200"/>
              <a:t>→</a:t>
            </a:r>
            <a:r>
              <a:rPr lang="en" sz="1700"/>
              <a:t> to Read a Pin</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295475" y="105900"/>
            <a:ext cx="8520600" cy="8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i="1" lang="en" sz="4300">
                <a:solidFill>
                  <a:schemeClr val="dk1"/>
                </a:solidFill>
              </a:rPr>
              <a:t>IODIR:</a:t>
            </a:r>
            <a:endParaRPr b="1" i="1" sz="4300">
              <a:solidFill>
                <a:schemeClr val="dk1"/>
              </a:solidFill>
            </a:endParaRPr>
          </a:p>
        </p:txBody>
      </p:sp>
      <p:sp>
        <p:nvSpPr>
          <p:cNvPr id="251" name="Google Shape;251;p45"/>
          <p:cNvSpPr txBox="1"/>
          <p:nvPr>
            <p:ph idx="1" type="body"/>
          </p:nvPr>
        </p:nvSpPr>
        <p:spPr>
          <a:xfrm>
            <a:off x="172775" y="1290900"/>
            <a:ext cx="8766000" cy="3649800"/>
          </a:xfrm>
          <a:prstGeom prst="rect">
            <a:avLst/>
          </a:prstGeom>
        </p:spPr>
        <p:txBody>
          <a:bodyPr anchorCtr="0" anchor="t" bIns="91425" lIns="91425" spcFirstLastPara="1" rIns="91425" wrap="square" tIns="91425">
            <a:noAutofit/>
          </a:bodyPr>
          <a:lstStyle/>
          <a:p>
            <a:pPr indent="457200" lvl="0" marL="457200" rtl="0" algn="l">
              <a:lnSpc>
                <a:spcPct val="95000"/>
              </a:lnSpc>
              <a:spcBef>
                <a:spcPts val="0"/>
              </a:spcBef>
              <a:spcAft>
                <a:spcPts val="0"/>
              </a:spcAft>
              <a:buSzPts val="688"/>
              <a:buNone/>
            </a:pPr>
            <a:r>
              <a:rPr b="1" lang="en" sz="2295">
                <a:solidFill>
                  <a:srgbClr val="00FF00"/>
                </a:solidFill>
              </a:rPr>
              <a:t>1 → Output 							0 → Input</a:t>
            </a:r>
            <a:endParaRPr b="1" sz="2295">
              <a:solidFill>
                <a:srgbClr val="00FF00"/>
              </a:solidFill>
            </a:endParaRPr>
          </a:p>
          <a:p>
            <a:pPr indent="0" lvl="0" marL="0" rtl="0" algn="l">
              <a:lnSpc>
                <a:spcPct val="95000"/>
              </a:lnSpc>
              <a:spcBef>
                <a:spcPts val="1200"/>
              </a:spcBef>
              <a:spcAft>
                <a:spcPts val="0"/>
              </a:spcAft>
              <a:buSzPts val="688"/>
              <a:buNone/>
            </a:pPr>
            <a:r>
              <a:rPr lang="en" sz="2011"/>
              <a:t>• IODIR controls the 'direction' of the GPIO pin.</a:t>
            </a:r>
            <a:endParaRPr sz="2011"/>
          </a:p>
          <a:p>
            <a:pPr indent="0" lvl="0" marL="0" rtl="0" algn="l">
              <a:lnSpc>
                <a:spcPct val="95000"/>
              </a:lnSpc>
              <a:spcBef>
                <a:spcPts val="1200"/>
              </a:spcBef>
              <a:spcAft>
                <a:spcPts val="0"/>
              </a:spcAft>
              <a:buSzPts val="688"/>
              <a:buNone/>
            </a:pPr>
            <a:r>
              <a:rPr lang="en" sz="2011"/>
              <a:t>• You use this register to set a GPIO pin to either Input (0) or Output (1).</a:t>
            </a:r>
            <a:endParaRPr sz="2011"/>
          </a:p>
          <a:p>
            <a:pPr indent="0" lvl="0" marL="0" rtl="0" algn="l">
              <a:lnSpc>
                <a:spcPct val="95000"/>
              </a:lnSpc>
              <a:spcBef>
                <a:spcPts val="1200"/>
              </a:spcBef>
              <a:spcAft>
                <a:spcPts val="0"/>
              </a:spcAft>
              <a:buSzPts val="688"/>
              <a:buNone/>
            </a:pPr>
            <a:r>
              <a:rPr lang="en" sz="2011"/>
              <a:t>• To Configure GPIO 0.10 to 'Output' (1).</a:t>
            </a:r>
            <a:endParaRPr sz="2011"/>
          </a:p>
          <a:p>
            <a:pPr indent="457200" lvl="0" marL="914400" rtl="0" algn="l">
              <a:lnSpc>
                <a:spcPct val="95000"/>
              </a:lnSpc>
              <a:spcBef>
                <a:spcPts val="1200"/>
              </a:spcBef>
              <a:spcAft>
                <a:spcPts val="0"/>
              </a:spcAft>
              <a:buSzPts val="688"/>
              <a:buNone/>
            </a:pPr>
            <a:r>
              <a:rPr lang="en" sz="2011">
                <a:solidFill>
                  <a:srgbClr val="FF0000"/>
                </a:solidFill>
              </a:rPr>
              <a:t>IODIR |= (1 &lt;&lt; 10);</a:t>
            </a:r>
            <a:endParaRPr sz="2011">
              <a:solidFill>
                <a:srgbClr val="FF0000"/>
              </a:solidFill>
            </a:endParaRPr>
          </a:p>
          <a:p>
            <a:pPr indent="0" lvl="0" marL="0" rtl="0" algn="l">
              <a:lnSpc>
                <a:spcPct val="95000"/>
              </a:lnSpc>
              <a:spcBef>
                <a:spcPts val="1200"/>
              </a:spcBef>
              <a:spcAft>
                <a:spcPts val="0"/>
              </a:spcAft>
              <a:buSzPts val="688"/>
              <a:buNone/>
            </a:pPr>
            <a:r>
              <a:rPr lang="en" sz="2011"/>
              <a:t>• To Configure GPIO 0.10 to ‘Input' (0).</a:t>
            </a:r>
            <a:endParaRPr sz="2011"/>
          </a:p>
          <a:p>
            <a:pPr indent="0" lvl="0" marL="1371600" rtl="0" algn="l">
              <a:lnSpc>
                <a:spcPct val="95000"/>
              </a:lnSpc>
              <a:spcBef>
                <a:spcPts val="1200"/>
              </a:spcBef>
              <a:spcAft>
                <a:spcPts val="1200"/>
              </a:spcAft>
              <a:buSzPts val="688"/>
              <a:buNone/>
            </a:pPr>
            <a:r>
              <a:rPr lang="en" sz="2011">
                <a:solidFill>
                  <a:srgbClr val="FF0000"/>
                </a:solidFill>
              </a:rPr>
              <a:t>IODIR &amp;= ~(1 &lt;&lt; 10);</a:t>
            </a:r>
            <a:endParaRPr sz="1425"/>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300">
                <a:solidFill>
                  <a:schemeClr val="dk1"/>
                </a:solidFill>
              </a:rPr>
              <a:t>IODIR0:</a:t>
            </a:r>
            <a:endParaRPr b="1" i="1" sz="3300">
              <a:solidFill>
                <a:schemeClr val="dk1"/>
              </a:solidFill>
            </a:endParaRPr>
          </a:p>
        </p:txBody>
      </p:sp>
      <p:pic>
        <p:nvPicPr>
          <p:cNvPr id="257" name="Google Shape;257;p46"/>
          <p:cNvPicPr preferRelativeResize="0"/>
          <p:nvPr/>
        </p:nvPicPr>
        <p:blipFill>
          <a:blip r:embed="rId3">
            <a:alphaModFix/>
          </a:blip>
          <a:stretch>
            <a:fillRect/>
          </a:stretch>
        </p:blipFill>
        <p:spPr>
          <a:xfrm>
            <a:off x="193300" y="1336825"/>
            <a:ext cx="8757400" cy="3588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7"/>
          <p:cNvPicPr preferRelativeResize="0"/>
          <p:nvPr/>
        </p:nvPicPr>
        <p:blipFill>
          <a:blip r:embed="rId3">
            <a:alphaModFix/>
          </a:blip>
          <a:stretch>
            <a:fillRect/>
          </a:stretch>
        </p:blipFill>
        <p:spPr>
          <a:xfrm>
            <a:off x="212325" y="315050"/>
            <a:ext cx="8719325" cy="4513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8"/>
          <p:cNvPicPr preferRelativeResize="0"/>
          <p:nvPr/>
        </p:nvPicPr>
        <p:blipFill>
          <a:blip r:embed="rId3">
            <a:alphaModFix/>
          </a:blip>
          <a:stretch>
            <a:fillRect/>
          </a:stretch>
        </p:blipFill>
        <p:spPr>
          <a:xfrm>
            <a:off x="89675" y="544450"/>
            <a:ext cx="8640001" cy="3863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200">
                <a:solidFill>
                  <a:schemeClr val="dk1"/>
                </a:solidFill>
              </a:rPr>
              <a:t>IOSET and IOCLR</a:t>
            </a:r>
            <a:endParaRPr b="1" i="1" sz="3200">
              <a:solidFill>
                <a:schemeClr val="dk1"/>
              </a:solidFill>
            </a:endParaRPr>
          </a:p>
        </p:txBody>
      </p:sp>
      <p:sp>
        <p:nvSpPr>
          <p:cNvPr id="273" name="Google Shape;273;p4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 If GPIO pin is set as Output (using the IODIR register)</a:t>
            </a:r>
            <a:endParaRPr sz="2300"/>
          </a:p>
          <a:p>
            <a:pPr indent="0" lvl="0" marL="0" rtl="0" algn="l">
              <a:spcBef>
                <a:spcPts val="1200"/>
              </a:spcBef>
              <a:spcAft>
                <a:spcPts val="0"/>
              </a:spcAft>
              <a:buNone/>
            </a:pPr>
            <a:r>
              <a:rPr lang="en" sz="2300"/>
              <a:t>• IOSET is used to set GPIO pin to 'high' (providing a small  3.3V electrical output)</a:t>
            </a:r>
            <a:endParaRPr sz="2300"/>
          </a:p>
          <a:p>
            <a:pPr indent="0" lvl="0" marL="0" rtl="0" algn="l">
              <a:spcBef>
                <a:spcPts val="1200"/>
              </a:spcBef>
              <a:spcAft>
                <a:spcPts val="1200"/>
              </a:spcAft>
              <a:buNone/>
            </a:pPr>
            <a:r>
              <a:rPr lang="en" sz="2300"/>
              <a:t>• IOCLR is used to clear it to 'low' (providing a connection to GND).</a:t>
            </a:r>
            <a:endParaRPr sz="23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300"/>
              <a:t>IOSET0</a:t>
            </a:r>
            <a:endParaRPr b="1" sz="3300"/>
          </a:p>
        </p:txBody>
      </p:sp>
      <p:pic>
        <p:nvPicPr>
          <p:cNvPr id="279" name="Google Shape;279;p50"/>
          <p:cNvPicPr preferRelativeResize="0"/>
          <p:nvPr/>
        </p:nvPicPr>
        <p:blipFill>
          <a:blip r:embed="rId3">
            <a:alphaModFix/>
          </a:blip>
          <a:stretch>
            <a:fillRect/>
          </a:stretch>
        </p:blipFill>
        <p:spPr>
          <a:xfrm>
            <a:off x="152400" y="1258400"/>
            <a:ext cx="8923850" cy="3635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400">
                <a:solidFill>
                  <a:schemeClr val="dk1"/>
                </a:solidFill>
              </a:rPr>
              <a:t>IOCLR0</a:t>
            </a:r>
            <a:endParaRPr b="1" i="1" sz="3400">
              <a:solidFill>
                <a:schemeClr val="dk1"/>
              </a:solidFill>
            </a:endParaRPr>
          </a:p>
        </p:txBody>
      </p:sp>
      <p:pic>
        <p:nvPicPr>
          <p:cNvPr id="285" name="Google Shape;285;p51"/>
          <p:cNvPicPr preferRelativeResize="0"/>
          <p:nvPr/>
        </p:nvPicPr>
        <p:blipFill>
          <a:blip r:embed="rId3">
            <a:alphaModFix/>
          </a:blip>
          <a:stretch>
            <a:fillRect/>
          </a:stretch>
        </p:blipFill>
        <p:spPr>
          <a:xfrm>
            <a:off x="406250" y="1215775"/>
            <a:ext cx="8331499" cy="371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55925"/>
            <a:ext cx="8520600" cy="850200"/>
          </a:xfrm>
          <a:prstGeom prst="rect">
            <a:avLst/>
          </a:prstGeom>
        </p:spPr>
        <p:txBody>
          <a:bodyPr anchorCtr="0" anchor="b" bIns="91425" lIns="91425" spcFirstLastPara="1" rIns="91425" wrap="square" tIns="91425">
            <a:normAutofit/>
          </a:bodyPr>
          <a:lstStyle/>
          <a:p>
            <a:pPr indent="0" lvl="0" marL="457200" rtl="0" algn="ctr">
              <a:lnSpc>
                <a:spcPct val="115000"/>
              </a:lnSpc>
              <a:spcBef>
                <a:spcPts val="0"/>
              </a:spcBef>
              <a:spcAft>
                <a:spcPts val="1200"/>
              </a:spcAft>
              <a:buNone/>
            </a:pPr>
            <a:r>
              <a:rPr b="1" lang="en" sz="2700">
                <a:latin typeface="Source Code Pro"/>
                <a:ea typeface="Source Code Pro"/>
                <a:cs typeface="Source Code Pro"/>
                <a:sym typeface="Source Code Pro"/>
              </a:rPr>
              <a:t>ARM Classic Processors:</a:t>
            </a:r>
            <a:endParaRPr b="1" sz="3900"/>
          </a:p>
        </p:txBody>
      </p:sp>
      <p:sp>
        <p:nvSpPr>
          <p:cNvPr id="80" name="Google Shape;80;p16"/>
          <p:cNvSpPr txBox="1"/>
          <p:nvPr>
            <p:ph idx="1" type="body"/>
          </p:nvPr>
        </p:nvSpPr>
        <p:spPr>
          <a:xfrm>
            <a:off x="311700" y="1468825"/>
            <a:ext cx="5976900" cy="3099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ARM Classic Processors include ARM7, ARM9, ARM11 families.</a:t>
            </a:r>
            <a:endParaRPr sz="2200"/>
          </a:p>
          <a:p>
            <a:pPr indent="-368300" lvl="0" marL="457200" rtl="0" algn="l">
              <a:spcBef>
                <a:spcPts val="0"/>
              </a:spcBef>
              <a:spcAft>
                <a:spcPts val="0"/>
              </a:spcAft>
              <a:buSzPts val="2200"/>
              <a:buChar char="●"/>
            </a:pPr>
            <a:r>
              <a:rPr lang="en" sz="2200"/>
              <a:t>ARM7TDMI is still still highest shipping 32-bit processors.</a:t>
            </a:r>
            <a:endParaRPr sz="2200"/>
          </a:p>
          <a:p>
            <a:pPr indent="-368300" lvl="0" marL="457200" rtl="0" algn="l">
              <a:spcBef>
                <a:spcPts val="0"/>
              </a:spcBef>
              <a:spcAft>
                <a:spcPts val="0"/>
              </a:spcAft>
              <a:buSzPts val="2200"/>
              <a:buChar char="●"/>
            </a:pPr>
            <a:r>
              <a:rPr lang="en" sz="2200"/>
              <a:t>ARM7 based processors are still used in many small and simple 32-bit devices.</a:t>
            </a:r>
            <a:endParaRPr sz="2200"/>
          </a:p>
        </p:txBody>
      </p:sp>
      <p:pic>
        <p:nvPicPr>
          <p:cNvPr id="81" name="Google Shape;81;p16"/>
          <p:cNvPicPr preferRelativeResize="0"/>
          <p:nvPr/>
        </p:nvPicPr>
        <p:blipFill>
          <a:blip r:embed="rId3">
            <a:alphaModFix/>
          </a:blip>
          <a:stretch>
            <a:fillRect/>
          </a:stretch>
        </p:blipFill>
        <p:spPr>
          <a:xfrm>
            <a:off x="6089325" y="1106125"/>
            <a:ext cx="2895600" cy="3238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300">
                <a:solidFill>
                  <a:schemeClr val="dk1"/>
                </a:solidFill>
              </a:rPr>
              <a:t>A small Example</a:t>
            </a:r>
            <a:endParaRPr b="1" i="1" sz="3300">
              <a:solidFill>
                <a:schemeClr val="dk1"/>
              </a:solidFill>
            </a:endParaRPr>
          </a:p>
        </p:txBody>
      </p:sp>
      <p:sp>
        <p:nvSpPr>
          <p:cNvPr id="291" name="Google Shape;291;p52"/>
          <p:cNvSpPr txBox="1"/>
          <p:nvPr>
            <p:ph idx="1" type="body"/>
          </p:nvPr>
        </p:nvSpPr>
        <p:spPr>
          <a:xfrm>
            <a:off x="311700" y="1468825"/>
            <a:ext cx="8520600" cy="34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 Make sure GPIO 0.10 and 0.11 are set to output</a:t>
            </a:r>
            <a:endParaRPr sz="2000"/>
          </a:p>
          <a:p>
            <a:pPr indent="0" lvl="0" marL="0" rtl="0" algn="l">
              <a:spcBef>
                <a:spcPts val="1200"/>
              </a:spcBef>
              <a:spcAft>
                <a:spcPts val="0"/>
              </a:spcAft>
              <a:buNone/>
            </a:pPr>
            <a:r>
              <a:rPr lang="en" sz="2000">
                <a:solidFill>
                  <a:srgbClr val="FF0000"/>
                </a:solidFill>
              </a:rPr>
              <a:t>• IODIR0 |= (1 &lt;&lt; 10) | (1 &lt;&lt; 11);</a:t>
            </a:r>
            <a:endParaRPr sz="2000">
              <a:solidFill>
                <a:srgbClr val="FF0000"/>
              </a:solidFill>
            </a:endParaRPr>
          </a:p>
          <a:p>
            <a:pPr indent="0" lvl="0" marL="0" rtl="0" algn="l">
              <a:spcBef>
                <a:spcPts val="1200"/>
              </a:spcBef>
              <a:spcAft>
                <a:spcPts val="0"/>
              </a:spcAft>
              <a:buNone/>
            </a:pPr>
            <a:r>
              <a:rPr lang="en" sz="2000"/>
              <a:t>• Turn the LEDs off using IOCLR (which gives a GND connection)</a:t>
            </a:r>
            <a:endParaRPr sz="2000"/>
          </a:p>
          <a:p>
            <a:pPr indent="0" lvl="0" marL="0" rtl="0" algn="l">
              <a:spcBef>
                <a:spcPts val="1200"/>
              </a:spcBef>
              <a:spcAft>
                <a:spcPts val="0"/>
              </a:spcAft>
              <a:buNone/>
            </a:pPr>
            <a:r>
              <a:rPr lang="en" sz="2000">
                <a:solidFill>
                  <a:srgbClr val="FF0000"/>
                </a:solidFill>
              </a:rPr>
              <a:t>• IOCLR0 |= (1 &lt;&lt; 10) | (1 &lt;&lt; 11);</a:t>
            </a:r>
            <a:endParaRPr sz="2000">
              <a:solidFill>
                <a:srgbClr val="FF0000"/>
              </a:solidFill>
            </a:endParaRPr>
          </a:p>
          <a:p>
            <a:pPr indent="0" lvl="0" marL="0" rtl="0" algn="l">
              <a:spcBef>
                <a:spcPts val="1200"/>
              </a:spcBef>
              <a:spcAft>
                <a:spcPts val="0"/>
              </a:spcAft>
              <a:buNone/>
            </a:pPr>
            <a:r>
              <a:rPr lang="en" sz="2000"/>
              <a:t>• Turn the LEDs on using IOSET (which supplies 3.3V</a:t>
            </a:r>
            <a:endParaRPr sz="2000"/>
          </a:p>
          <a:p>
            <a:pPr indent="0" lvl="0" marL="0" rtl="0" algn="l">
              <a:spcBef>
                <a:spcPts val="1200"/>
              </a:spcBef>
              <a:spcAft>
                <a:spcPts val="1200"/>
              </a:spcAft>
              <a:buNone/>
            </a:pPr>
            <a:r>
              <a:rPr lang="en" sz="2000">
                <a:solidFill>
                  <a:srgbClr val="FF0000"/>
                </a:solidFill>
              </a:rPr>
              <a:t>• IOSET0 |= (1 &lt;&lt; 10) | (1 &lt;&lt; 11);</a:t>
            </a:r>
            <a:endParaRPr sz="200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600">
                <a:solidFill>
                  <a:schemeClr val="dk1"/>
                </a:solidFill>
              </a:rPr>
              <a:t>IOPIN:</a:t>
            </a:r>
            <a:endParaRPr b="1" i="1" sz="3600">
              <a:solidFill>
                <a:schemeClr val="dk1"/>
              </a:solidFill>
            </a:endParaRPr>
          </a:p>
        </p:txBody>
      </p:sp>
      <p:sp>
        <p:nvSpPr>
          <p:cNvPr id="297" name="Google Shape;297;p53"/>
          <p:cNvSpPr txBox="1"/>
          <p:nvPr>
            <p:ph idx="1" type="body"/>
          </p:nvPr>
        </p:nvSpPr>
        <p:spPr>
          <a:xfrm>
            <a:off x="311700" y="1468825"/>
            <a:ext cx="8520600" cy="3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 Regardless of whether GPIO pins direction is set to Input or Output.</a:t>
            </a:r>
            <a:endParaRPr sz="2300"/>
          </a:p>
          <a:p>
            <a:pPr indent="0" lvl="0" marL="0" rtl="0" algn="l">
              <a:spcBef>
                <a:spcPts val="1200"/>
              </a:spcBef>
              <a:spcAft>
                <a:spcPts val="0"/>
              </a:spcAft>
              <a:buNone/>
            </a:pPr>
            <a:r>
              <a:rPr lang="en" sz="2300"/>
              <a:t>• IOPIN register is used to read the current 'state' of every GPIO pin(all 32 pins in GPIO).</a:t>
            </a:r>
            <a:endParaRPr sz="2300"/>
          </a:p>
          <a:p>
            <a:pPr indent="0" lvl="0" marL="0" rtl="0" algn="l">
              <a:spcBef>
                <a:spcPts val="1200"/>
              </a:spcBef>
              <a:spcAft>
                <a:spcPts val="1200"/>
              </a:spcAft>
              <a:buNone/>
            </a:pPr>
            <a:r>
              <a:rPr lang="en" sz="2300"/>
              <a:t>• A 1 value means that the pin is currently 'high', and a 0 value means the pin is currently 'low'.</a:t>
            </a:r>
            <a:endParaRPr sz="23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400">
                <a:solidFill>
                  <a:schemeClr val="dk1"/>
                </a:solidFill>
              </a:rPr>
              <a:t>A Small Example</a:t>
            </a:r>
            <a:endParaRPr b="1" i="1" sz="3400">
              <a:solidFill>
                <a:schemeClr val="dk1"/>
              </a:solidFill>
            </a:endParaRPr>
          </a:p>
        </p:txBody>
      </p:sp>
      <p:sp>
        <p:nvSpPr>
          <p:cNvPr id="303" name="Google Shape;303;p54"/>
          <p:cNvSpPr txBox="1"/>
          <p:nvPr>
            <p:ph idx="1" type="body"/>
          </p:nvPr>
        </p:nvSpPr>
        <p:spPr>
          <a:xfrm>
            <a:off x="125725" y="1255525"/>
            <a:ext cx="8859900" cy="373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865"/>
              <a:t>int getPinState(int pinNumber)</a:t>
            </a:r>
            <a:endParaRPr sz="1865"/>
          </a:p>
          <a:p>
            <a:pPr indent="0" lvl="0" marL="0" rtl="0" algn="l">
              <a:lnSpc>
                <a:spcPct val="95000"/>
              </a:lnSpc>
              <a:spcBef>
                <a:spcPts val="1200"/>
              </a:spcBef>
              <a:spcAft>
                <a:spcPts val="0"/>
              </a:spcAft>
              <a:buSzPts val="1018"/>
              <a:buNone/>
            </a:pPr>
            <a:r>
              <a:rPr lang="en" sz="1865"/>
              <a:t>{</a:t>
            </a:r>
            <a:endParaRPr sz="1865"/>
          </a:p>
          <a:p>
            <a:pPr indent="0" lvl="0" marL="0" rtl="0" algn="l">
              <a:lnSpc>
                <a:spcPct val="95000"/>
              </a:lnSpc>
              <a:spcBef>
                <a:spcPts val="1200"/>
              </a:spcBef>
              <a:spcAft>
                <a:spcPts val="0"/>
              </a:spcAft>
              <a:buSzPts val="1018"/>
              <a:buNone/>
            </a:pPr>
            <a:r>
              <a:rPr lang="en" sz="1865"/>
              <a:t>// Read the current state of all pins in GPIO block 0</a:t>
            </a:r>
            <a:endParaRPr sz="1865"/>
          </a:p>
          <a:p>
            <a:pPr indent="0" lvl="0" marL="0" rtl="0" algn="l">
              <a:lnSpc>
                <a:spcPct val="95000"/>
              </a:lnSpc>
              <a:spcBef>
                <a:spcPts val="1200"/>
              </a:spcBef>
              <a:spcAft>
                <a:spcPts val="0"/>
              </a:spcAft>
              <a:buSzPts val="1018"/>
              <a:buNone/>
            </a:pPr>
            <a:r>
              <a:rPr lang="en" sz="1865"/>
              <a:t>int pinBlockState = IO0_IOPIN;</a:t>
            </a:r>
            <a:endParaRPr sz="1865"/>
          </a:p>
          <a:p>
            <a:pPr indent="0" lvl="0" marL="0" rtl="0" algn="l">
              <a:lnSpc>
                <a:spcPct val="95000"/>
              </a:lnSpc>
              <a:spcBef>
                <a:spcPts val="1200"/>
              </a:spcBef>
              <a:spcAft>
                <a:spcPts val="0"/>
              </a:spcAft>
              <a:buSzPts val="1018"/>
              <a:buNone/>
            </a:pPr>
            <a:r>
              <a:rPr lang="en" sz="1865"/>
              <a:t>// Read the value of 'pinNumber'</a:t>
            </a:r>
            <a:endParaRPr sz="1865"/>
          </a:p>
          <a:p>
            <a:pPr indent="0" lvl="0" marL="0" rtl="0" algn="l">
              <a:lnSpc>
                <a:spcPct val="95000"/>
              </a:lnSpc>
              <a:spcBef>
                <a:spcPts val="1200"/>
              </a:spcBef>
              <a:spcAft>
                <a:spcPts val="0"/>
              </a:spcAft>
              <a:buSzPts val="1018"/>
              <a:buNone/>
            </a:pPr>
            <a:r>
              <a:rPr lang="en" sz="1865"/>
              <a:t>int pinState = (pinBlockState &amp; (1 &lt;&lt; pinNumber)) ? 1 : 0;</a:t>
            </a:r>
            <a:endParaRPr sz="1865"/>
          </a:p>
          <a:p>
            <a:pPr indent="0" lvl="0" marL="0" rtl="0" algn="l">
              <a:lnSpc>
                <a:spcPct val="95000"/>
              </a:lnSpc>
              <a:spcBef>
                <a:spcPts val="1200"/>
              </a:spcBef>
              <a:spcAft>
                <a:spcPts val="0"/>
              </a:spcAft>
              <a:buSzPts val="1018"/>
              <a:buNone/>
            </a:pPr>
            <a:r>
              <a:rPr lang="en" sz="1865"/>
              <a:t>// Return the value of pinState</a:t>
            </a:r>
            <a:endParaRPr sz="1865"/>
          </a:p>
          <a:p>
            <a:pPr indent="0" lvl="0" marL="0" rtl="0" algn="l">
              <a:lnSpc>
                <a:spcPct val="95000"/>
              </a:lnSpc>
              <a:spcBef>
                <a:spcPts val="1200"/>
              </a:spcBef>
              <a:spcAft>
                <a:spcPts val="0"/>
              </a:spcAft>
              <a:buSzPts val="1018"/>
              <a:buNone/>
            </a:pPr>
            <a:r>
              <a:rPr lang="en" sz="1865"/>
              <a:t>return pinState;</a:t>
            </a:r>
            <a:endParaRPr sz="1865"/>
          </a:p>
          <a:p>
            <a:pPr indent="0" lvl="0" marL="0" rtl="0" algn="l">
              <a:lnSpc>
                <a:spcPct val="95000"/>
              </a:lnSpc>
              <a:spcBef>
                <a:spcPts val="1200"/>
              </a:spcBef>
              <a:spcAft>
                <a:spcPts val="1200"/>
              </a:spcAft>
              <a:buSzPts val="1018"/>
              <a:buNone/>
            </a:pPr>
            <a:r>
              <a:rPr lang="en" sz="1865"/>
              <a:t>}</a:t>
            </a:r>
            <a:endParaRPr sz="1865"/>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309" name="Google Shape;309;p5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400">
                <a:solidFill>
                  <a:schemeClr val="dk1"/>
                </a:solidFill>
              </a:rPr>
              <a:t>Applications of LPC2148:</a:t>
            </a:r>
            <a:endParaRPr b="1" i="1" sz="3400">
              <a:solidFill>
                <a:schemeClr val="dk1"/>
              </a:solidFill>
            </a:endParaRPr>
          </a:p>
        </p:txBody>
      </p:sp>
      <p:sp>
        <p:nvSpPr>
          <p:cNvPr id="315" name="Google Shape;315;p5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2029"/>
              <a:t>• Industrial control</a:t>
            </a:r>
            <a:endParaRPr sz="2029"/>
          </a:p>
          <a:p>
            <a:pPr indent="0" lvl="0" marL="0" rtl="0" algn="l">
              <a:lnSpc>
                <a:spcPct val="95000"/>
              </a:lnSpc>
              <a:spcBef>
                <a:spcPts val="1200"/>
              </a:spcBef>
              <a:spcAft>
                <a:spcPts val="0"/>
              </a:spcAft>
              <a:buSzPts val="935"/>
              <a:buNone/>
            </a:pPr>
            <a:r>
              <a:rPr lang="en" sz="2029"/>
              <a:t>• Medical systems</a:t>
            </a:r>
            <a:endParaRPr sz="2029"/>
          </a:p>
          <a:p>
            <a:pPr indent="0" lvl="0" marL="0" rtl="0" algn="l">
              <a:lnSpc>
                <a:spcPct val="95000"/>
              </a:lnSpc>
              <a:spcBef>
                <a:spcPts val="1200"/>
              </a:spcBef>
              <a:spcAft>
                <a:spcPts val="0"/>
              </a:spcAft>
              <a:buSzPts val="935"/>
              <a:buNone/>
            </a:pPr>
            <a:r>
              <a:rPr lang="en" sz="2029"/>
              <a:t>• Access control</a:t>
            </a:r>
            <a:endParaRPr sz="2029"/>
          </a:p>
          <a:p>
            <a:pPr indent="0" lvl="0" marL="0" rtl="0" algn="l">
              <a:lnSpc>
                <a:spcPct val="95000"/>
              </a:lnSpc>
              <a:spcBef>
                <a:spcPts val="1200"/>
              </a:spcBef>
              <a:spcAft>
                <a:spcPts val="0"/>
              </a:spcAft>
              <a:buSzPts val="935"/>
              <a:buNone/>
            </a:pPr>
            <a:r>
              <a:rPr lang="en" sz="2029"/>
              <a:t>• Point-of-sale</a:t>
            </a:r>
            <a:endParaRPr sz="2029"/>
          </a:p>
          <a:p>
            <a:pPr indent="0" lvl="0" marL="0" rtl="0" algn="l">
              <a:lnSpc>
                <a:spcPct val="95000"/>
              </a:lnSpc>
              <a:spcBef>
                <a:spcPts val="1200"/>
              </a:spcBef>
              <a:spcAft>
                <a:spcPts val="0"/>
              </a:spcAft>
              <a:buSzPts val="935"/>
              <a:buNone/>
            </a:pPr>
            <a:r>
              <a:rPr lang="en" sz="2029"/>
              <a:t>• Communication gateway</a:t>
            </a:r>
            <a:endParaRPr sz="2029"/>
          </a:p>
          <a:p>
            <a:pPr indent="0" lvl="0" marL="0" rtl="0" algn="l">
              <a:lnSpc>
                <a:spcPct val="95000"/>
              </a:lnSpc>
              <a:spcBef>
                <a:spcPts val="1200"/>
              </a:spcBef>
              <a:spcAft>
                <a:spcPts val="0"/>
              </a:spcAft>
              <a:buSzPts val="935"/>
              <a:buNone/>
            </a:pPr>
            <a:r>
              <a:rPr lang="en" sz="2029"/>
              <a:t>• Embedded soft modem</a:t>
            </a:r>
            <a:endParaRPr sz="2029"/>
          </a:p>
          <a:p>
            <a:pPr indent="0" lvl="0" marL="0" rtl="0" algn="l">
              <a:lnSpc>
                <a:spcPct val="95000"/>
              </a:lnSpc>
              <a:spcBef>
                <a:spcPts val="1200"/>
              </a:spcBef>
              <a:spcAft>
                <a:spcPts val="1200"/>
              </a:spcAft>
              <a:buSzPts val="935"/>
              <a:buNone/>
            </a:pPr>
            <a:r>
              <a:rPr lang="en" sz="2029"/>
              <a:t>• General purpose applications</a:t>
            </a:r>
            <a:endParaRPr sz="2029"/>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a:t>ADC Calculations:</a:t>
            </a:r>
            <a:endParaRPr b="1" i="1"/>
          </a:p>
        </p:txBody>
      </p:sp>
      <p:sp>
        <p:nvSpPr>
          <p:cNvPr id="321" name="Google Shape;321;p57"/>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A/D Conv=PCLK / X+1 </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 15MHz / X+1</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 15MHz / 3+1</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 3.75MHz</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freq value must be &lt; 4.5MHz</a:t>
            </a:r>
            <a:endParaRPr sz="2900"/>
          </a:p>
        </p:txBody>
      </p:sp>
      <p:sp>
        <p:nvSpPr>
          <p:cNvPr id="322" name="Google Shape;322;p57"/>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A/D Conv=pclk / x+1 </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 10MHz / x+1</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 10MHz / 2+1</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 3.33MHz</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freq value must be &lt; 4.5MHz</a:t>
            </a:r>
            <a:endParaRPr sz="2900"/>
          </a:p>
          <a:p>
            <a:pPr indent="0" lvl="0" marL="0" rtl="0" algn="l">
              <a:spcBef>
                <a:spcPts val="0"/>
              </a:spcBef>
              <a:spcAft>
                <a:spcPts val="1200"/>
              </a:spcAft>
              <a:buNone/>
            </a:pPr>
            <a:r>
              <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328" name="Google Shape;328;p58"/>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9" name="Google Shape;329;p58"/>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9"/>
          <p:cNvSpPr txBox="1"/>
          <p:nvPr>
            <p:ph type="title"/>
          </p:nvPr>
        </p:nvSpPr>
        <p:spPr>
          <a:xfrm>
            <a:off x="311700" y="30065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100"/>
              <a:t>How We classify them ?</a:t>
            </a:r>
            <a:endParaRPr b="1" sz="3100"/>
          </a:p>
        </p:txBody>
      </p:sp>
      <p:sp>
        <p:nvSpPr>
          <p:cNvPr id="335" name="Google Shape;335;p59"/>
          <p:cNvSpPr txBox="1"/>
          <p:nvPr>
            <p:ph idx="1" type="body"/>
          </p:nvPr>
        </p:nvSpPr>
        <p:spPr>
          <a:xfrm>
            <a:off x="311700" y="1336150"/>
            <a:ext cx="8520600" cy="32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Classify them as 2 types :</a:t>
            </a:r>
            <a:endParaRPr/>
          </a:p>
          <a:p>
            <a:pPr indent="0" lvl="0" marL="0" rtl="0" algn="l">
              <a:spcBef>
                <a:spcPts val="1200"/>
              </a:spcBef>
              <a:spcAft>
                <a:spcPts val="0"/>
              </a:spcAft>
              <a:buNone/>
            </a:pPr>
            <a:r>
              <a:rPr lang="en"/>
              <a:t>• Fast IRQs or FIQs</a:t>
            </a:r>
            <a:endParaRPr/>
          </a:p>
          <a:p>
            <a:pPr indent="0" lvl="0" marL="0" rtl="0" algn="l">
              <a:spcBef>
                <a:spcPts val="1200"/>
              </a:spcBef>
              <a:spcAft>
                <a:spcPts val="0"/>
              </a:spcAft>
              <a:buNone/>
            </a:pPr>
            <a:r>
              <a:rPr lang="en"/>
              <a:t>• Normal IRQs or IRQs which can be further classified as :</a:t>
            </a:r>
            <a:endParaRPr/>
          </a:p>
          <a:p>
            <a:pPr indent="0" lvl="0" marL="0" rtl="0" algn="l">
              <a:spcBef>
                <a:spcPts val="1200"/>
              </a:spcBef>
              <a:spcAft>
                <a:spcPts val="0"/>
              </a:spcAft>
              <a:buNone/>
            </a:pPr>
            <a:r>
              <a:rPr lang="en"/>
              <a:t>– Vectored IRQ</a:t>
            </a:r>
            <a:endParaRPr/>
          </a:p>
          <a:p>
            <a:pPr indent="0" lvl="0" marL="0" rtl="0" algn="l">
              <a:spcBef>
                <a:spcPts val="1200"/>
              </a:spcBef>
              <a:spcAft>
                <a:spcPts val="0"/>
              </a:spcAft>
              <a:buNone/>
            </a:pPr>
            <a:r>
              <a:rPr lang="en"/>
              <a:t>– Non-Vectored IRQ.</a:t>
            </a:r>
            <a:endParaRPr/>
          </a:p>
          <a:p>
            <a:pPr indent="0" lvl="0" marL="0" rtl="0" algn="l">
              <a:spcBef>
                <a:spcPts val="1200"/>
              </a:spcBef>
              <a:spcAft>
                <a:spcPts val="1200"/>
              </a:spcAft>
              <a:buNone/>
            </a:pPr>
            <a:r>
              <a:t/>
            </a:r>
            <a:endParaRPr/>
          </a:p>
        </p:txBody>
      </p:sp>
      <p:pic>
        <p:nvPicPr>
          <p:cNvPr id="336" name="Google Shape;336;p59"/>
          <p:cNvPicPr preferRelativeResize="0"/>
          <p:nvPr/>
        </p:nvPicPr>
        <p:blipFill>
          <a:blip r:embed="rId3">
            <a:alphaModFix/>
          </a:blip>
          <a:stretch>
            <a:fillRect/>
          </a:stretch>
        </p:blipFill>
        <p:spPr>
          <a:xfrm>
            <a:off x="1979725" y="3718938"/>
            <a:ext cx="6362700" cy="1323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Interrupts in LPC2148</a:t>
            </a:r>
            <a:endParaRPr/>
          </a:p>
        </p:txBody>
      </p:sp>
      <p:sp>
        <p:nvSpPr>
          <p:cNvPr id="342" name="Google Shape;342;p60"/>
          <p:cNvSpPr txBox="1"/>
          <p:nvPr>
            <p:ph idx="1" type="body"/>
          </p:nvPr>
        </p:nvSpPr>
        <p:spPr>
          <a:xfrm>
            <a:off x="311700" y="1293050"/>
            <a:ext cx="8624700" cy="36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Interrupts are Handled by Vectored Interrupt Controller(VIC)</a:t>
            </a:r>
            <a:endParaRPr/>
          </a:p>
          <a:p>
            <a:pPr indent="0" lvl="0" marL="0" rtl="0" algn="l">
              <a:spcBef>
                <a:spcPts val="1200"/>
              </a:spcBef>
              <a:spcAft>
                <a:spcPts val="0"/>
              </a:spcAft>
              <a:buNone/>
            </a:pPr>
            <a:r>
              <a:rPr lang="en"/>
              <a:t>Types of Interrupts in LPC2148</a:t>
            </a:r>
            <a:endParaRPr/>
          </a:p>
          <a:p>
            <a:pPr indent="0" lvl="0" marL="0" rtl="0" algn="l">
              <a:spcBef>
                <a:spcPts val="1200"/>
              </a:spcBef>
              <a:spcAft>
                <a:spcPts val="0"/>
              </a:spcAft>
              <a:buNone/>
            </a:pPr>
            <a:r>
              <a:rPr lang="en">
                <a:solidFill>
                  <a:srgbClr val="0000FF"/>
                </a:solidFill>
              </a:rPr>
              <a:t>• Fast Interrupt Request i.e FIQ :</a:t>
            </a:r>
            <a:r>
              <a:rPr lang="en"/>
              <a:t> which has highest priority</a:t>
            </a:r>
            <a:endParaRPr/>
          </a:p>
          <a:p>
            <a:pPr indent="0" lvl="0" marL="0" rtl="0" algn="l">
              <a:spcBef>
                <a:spcPts val="1200"/>
              </a:spcBef>
              <a:spcAft>
                <a:spcPts val="0"/>
              </a:spcAft>
              <a:buNone/>
            </a:pPr>
            <a:r>
              <a:rPr lang="en">
                <a:solidFill>
                  <a:srgbClr val="0000FF"/>
                </a:solidFill>
              </a:rPr>
              <a:t>• Vectored Interrupt Request i.e Vectored IRQ :</a:t>
            </a:r>
            <a:r>
              <a:rPr lang="en"/>
              <a:t> which has</a:t>
            </a:r>
            <a:endParaRPr/>
          </a:p>
          <a:p>
            <a:pPr indent="0" lvl="0" marL="0" rtl="0" algn="l">
              <a:spcBef>
                <a:spcPts val="1200"/>
              </a:spcBef>
              <a:spcAft>
                <a:spcPts val="0"/>
              </a:spcAft>
              <a:buNone/>
            </a:pPr>
            <a:r>
              <a:rPr lang="en"/>
              <a:t>‘middle’ or priority between FIQ and Non-Vectored IRQ.</a:t>
            </a:r>
            <a:endParaRPr/>
          </a:p>
          <a:p>
            <a:pPr indent="0" lvl="0" marL="0" rtl="0" algn="l">
              <a:spcBef>
                <a:spcPts val="1200"/>
              </a:spcBef>
              <a:spcAft>
                <a:spcPts val="0"/>
              </a:spcAft>
              <a:buNone/>
            </a:pPr>
            <a:r>
              <a:rPr lang="en">
                <a:solidFill>
                  <a:srgbClr val="0000FF"/>
                </a:solidFill>
              </a:rPr>
              <a:t>• Non-Vectored IRQ :</a:t>
            </a:r>
            <a:r>
              <a:rPr lang="en"/>
              <a:t> which has the lowest priority.</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1"/>
          <p:cNvSpPr txBox="1"/>
          <p:nvPr>
            <p:ph type="title"/>
          </p:nvPr>
        </p:nvSpPr>
        <p:spPr>
          <a:xfrm>
            <a:off x="311700" y="22555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What does Vectored mean ?</a:t>
            </a:r>
            <a:endParaRPr b="1"/>
          </a:p>
        </p:txBody>
      </p:sp>
      <p:sp>
        <p:nvSpPr>
          <p:cNvPr id="348" name="Google Shape;348;p61"/>
          <p:cNvSpPr txBox="1"/>
          <p:nvPr>
            <p:ph idx="1" type="body"/>
          </p:nvPr>
        </p:nvSpPr>
        <p:spPr>
          <a:xfrm>
            <a:off x="186775" y="1264325"/>
            <a:ext cx="8763900" cy="367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‘Vectored‘ means that the </a:t>
            </a:r>
            <a:r>
              <a:rPr lang="en">
                <a:solidFill>
                  <a:srgbClr val="CC0000"/>
                </a:solidFill>
              </a:rPr>
              <a:t>CPU is aware of the address of the ISR</a:t>
            </a:r>
            <a:r>
              <a:rPr lang="en"/>
              <a:t> when the interrupt occurs</a:t>
            </a:r>
            <a:endParaRPr/>
          </a:p>
          <a:p>
            <a:pPr indent="0" lvl="0" marL="0" rtl="0" algn="l">
              <a:spcBef>
                <a:spcPts val="1200"/>
              </a:spcBef>
              <a:spcAft>
                <a:spcPts val="0"/>
              </a:spcAft>
              <a:buNone/>
            </a:pPr>
            <a:r>
              <a:rPr lang="en"/>
              <a:t>• Non-Vectored means that </a:t>
            </a:r>
            <a:r>
              <a:rPr lang="en">
                <a:solidFill>
                  <a:srgbClr val="FF0000"/>
                </a:solidFill>
              </a:rPr>
              <a:t>CPU doesn’t know the address of the ISR </a:t>
            </a:r>
            <a:r>
              <a:rPr lang="en"/>
              <a:t>(nor) the source of the IRQ when the interrupt occurs.</a:t>
            </a:r>
            <a:endParaRPr/>
          </a:p>
          <a:p>
            <a:pPr indent="0" lvl="0" marL="0" rtl="0" algn="l">
              <a:spcBef>
                <a:spcPts val="1200"/>
              </a:spcBef>
              <a:spcAft>
                <a:spcPts val="0"/>
              </a:spcAft>
              <a:buNone/>
            </a:pPr>
            <a:r>
              <a:rPr lang="en"/>
              <a:t>• For Non – Vectored interrupts,CPU needs to be supplied by the ISR address.</a:t>
            </a:r>
            <a:endParaRPr/>
          </a:p>
          <a:p>
            <a:pPr indent="0" lvl="0" marL="0" rtl="0" algn="l">
              <a:spcBef>
                <a:spcPts val="1200"/>
              </a:spcBef>
              <a:spcAft>
                <a:spcPts val="1200"/>
              </a:spcAft>
              <a:buNone/>
            </a:pPr>
            <a:r>
              <a:rPr lang="en"/>
              <a:t>• For the Vectored interrupts , the System internally maintains a table called </a:t>
            </a:r>
            <a:r>
              <a:rPr lang="en">
                <a:solidFill>
                  <a:srgbClr val="FF0000"/>
                </a:solidFill>
              </a:rPr>
              <a:t>IVT or Interrupt Vector Table</a:t>
            </a:r>
            <a:r>
              <a:rPr lang="en"/>
              <a:t> which contains the information about Interrupts sources and their corresponding ISR address.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dk1"/>
                </a:solidFill>
              </a:rPr>
              <a:t>					ARM Embedded Processors:</a:t>
            </a:r>
            <a:endParaRPr b="1">
              <a:solidFill>
                <a:schemeClr val="dk1"/>
              </a:solidFill>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ARM7 and other Classic ARM Processor can be used for small scale embedded systems, never embedded systems are build using the advanced ARM Embedded Processors.</a:t>
            </a:r>
            <a:endParaRPr/>
          </a:p>
          <a:p>
            <a:pPr indent="-342900" lvl="0" marL="457200" rtl="0" algn="l">
              <a:spcBef>
                <a:spcPts val="0"/>
              </a:spcBef>
              <a:spcAft>
                <a:spcPts val="0"/>
              </a:spcAft>
              <a:buSzPts val="1800"/>
              <a:buChar char="●"/>
            </a:pPr>
            <a:r>
              <a:rPr lang="en"/>
              <a:t>Such as Cortex-M processors and Cortex-R Processors.</a:t>
            </a:r>
            <a:endParaRPr/>
          </a:p>
          <a:p>
            <a:pPr indent="-342900" lvl="0" marL="457200" rtl="0" algn="l">
              <a:spcBef>
                <a:spcPts val="0"/>
              </a:spcBef>
              <a:spcAft>
                <a:spcPts val="0"/>
              </a:spcAft>
              <a:buSzPts val="1800"/>
              <a:buChar char="●"/>
            </a:pPr>
            <a:r>
              <a:rPr lang="en"/>
              <a:t>ARM Cortex-M have a Microcontroller profile while the ARM Cortex-R have a Real time profile.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Non-Vectored Interrupts are handled?</a:t>
            </a:r>
            <a:endParaRPr/>
          </a:p>
        </p:txBody>
      </p:sp>
      <p:sp>
        <p:nvSpPr>
          <p:cNvPr id="354" name="Google Shape;354;p62"/>
          <p:cNvSpPr txBox="1"/>
          <p:nvPr>
            <p:ph idx="1" type="body"/>
          </p:nvPr>
        </p:nvSpPr>
        <p:spPr>
          <a:xfrm>
            <a:off x="311700" y="1468825"/>
            <a:ext cx="8639100" cy="34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Non-Vectored ISRs doesn’t point to a unique ISR</a:t>
            </a:r>
            <a:endParaRPr/>
          </a:p>
          <a:p>
            <a:pPr indent="0" lvl="0" marL="0" rtl="0" algn="l">
              <a:spcBef>
                <a:spcPts val="1200"/>
              </a:spcBef>
              <a:spcAft>
                <a:spcPts val="0"/>
              </a:spcAft>
              <a:buNone/>
            </a:pPr>
            <a:r>
              <a:rPr lang="en"/>
              <a:t>• The CPU needs to be supplied with the address of the ‘default’ or a ‘common’ ISR that needs to be executed when the interrupt occurs.</a:t>
            </a:r>
            <a:endParaRPr/>
          </a:p>
          <a:p>
            <a:pPr indent="0" lvl="0" marL="0" rtl="0" algn="l">
              <a:spcBef>
                <a:spcPts val="1200"/>
              </a:spcBef>
              <a:spcAft>
                <a:spcPts val="0"/>
              </a:spcAft>
              <a:buNone/>
            </a:pPr>
            <a:r>
              <a:rPr lang="en"/>
              <a:t>• In LPC2148 this is facilitated by a register called ‘VICDefVectAddr‘.</a:t>
            </a:r>
            <a:endParaRPr/>
          </a:p>
          <a:p>
            <a:pPr indent="0" lvl="0" marL="0" rtl="0" algn="l">
              <a:spcBef>
                <a:spcPts val="1200"/>
              </a:spcBef>
              <a:spcAft>
                <a:spcPts val="1200"/>
              </a:spcAft>
              <a:buNone/>
            </a:pPr>
            <a:r>
              <a:rPr lang="en"/>
              <a:t>• The user must assign the address of the default ISR to this register for handling Non-Vectored IRQs.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Many Possible Interrupt Sources are there ?</a:t>
            </a:r>
            <a:endParaRPr/>
          </a:p>
        </p:txBody>
      </p:sp>
      <p:sp>
        <p:nvSpPr>
          <p:cNvPr id="360" name="Google Shape;360;p63"/>
          <p:cNvSpPr txBox="1"/>
          <p:nvPr>
            <p:ph idx="1" type="body"/>
          </p:nvPr>
        </p:nvSpPr>
        <p:spPr>
          <a:xfrm>
            <a:off x="143675" y="1293050"/>
            <a:ext cx="8778300" cy="36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There are 22 Interrupt Sources in LPC2148</a:t>
            </a:r>
            <a:endParaRPr/>
          </a:p>
          <a:p>
            <a:pPr indent="0" lvl="0" marL="0" rtl="0" algn="l">
              <a:spcBef>
                <a:spcPts val="1200"/>
              </a:spcBef>
              <a:spcAft>
                <a:spcPts val="0"/>
              </a:spcAft>
              <a:buNone/>
            </a:pPr>
            <a:r>
              <a:rPr lang="en"/>
              <a:t>• But there are only 16 Slots in in the Vectored Interrupt Controller (VIC) 0 to 15.</a:t>
            </a:r>
            <a:endParaRPr/>
          </a:p>
          <a:p>
            <a:pPr indent="0" lvl="0" marL="0" rtl="0" algn="l">
              <a:spcBef>
                <a:spcPts val="1200"/>
              </a:spcBef>
              <a:spcAft>
                <a:spcPts val="0"/>
              </a:spcAft>
              <a:buNone/>
            </a:pPr>
            <a:r>
              <a:rPr lang="en"/>
              <a:t>• These 22 possible sources have to be shared by using Slots 0 to 15 of VIC</a:t>
            </a:r>
            <a:endParaRPr/>
          </a:p>
          <a:p>
            <a:pPr indent="0" lvl="0" marL="0" rtl="0" algn="l">
              <a:spcBef>
                <a:spcPts val="1200"/>
              </a:spcBef>
              <a:spcAft>
                <a:spcPts val="0"/>
              </a:spcAft>
              <a:buNone/>
            </a:pPr>
            <a:r>
              <a:rPr b="1" lang="en"/>
              <a:t>• Slot 0 Highest Priority</a:t>
            </a:r>
            <a:endParaRPr b="1"/>
          </a:p>
          <a:p>
            <a:pPr indent="0" lvl="0" marL="0" rtl="0" algn="l">
              <a:spcBef>
                <a:spcPts val="1200"/>
              </a:spcBef>
              <a:spcAft>
                <a:spcPts val="1200"/>
              </a:spcAft>
              <a:buNone/>
            </a:pPr>
            <a:r>
              <a:rPr b="1" lang="en"/>
              <a:t>• Slot 15 Lowest Priority</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64"/>
          <p:cNvPicPr preferRelativeResize="0"/>
          <p:nvPr/>
        </p:nvPicPr>
        <p:blipFill>
          <a:blip r:embed="rId3">
            <a:alphaModFix/>
          </a:blip>
          <a:stretch>
            <a:fillRect/>
          </a:stretch>
        </p:blipFill>
        <p:spPr>
          <a:xfrm>
            <a:off x="671025" y="2680825"/>
            <a:ext cx="7600950" cy="1333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VICVectCntl0 to VICVectCntl15:</a:t>
            </a:r>
            <a:endParaRPr/>
          </a:p>
        </p:txBody>
      </p:sp>
      <p:sp>
        <p:nvSpPr>
          <p:cNvPr id="372" name="Google Shape;372;p65"/>
          <p:cNvSpPr txBox="1"/>
          <p:nvPr>
            <p:ph idx="1" type="body"/>
          </p:nvPr>
        </p:nvSpPr>
        <p:spPr>
          <a:xfrm>
            <a:off x="172400" y="1307425"/>
            <a:ext cx="8807100" cy="3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These are the Vector Control registers.</a:t>
            </a:r>
            <a:endParaRPr/>
          </a:p>
          <a:p>
            <a:pPr indent="0" lvl="0" marL="0" rtl="0" algn="l">
              <a:spcBef>
                <a:spcPts val="1200"/>
              </a:spcBef>
              <a:spcAft>
                <a:spcPts val="0"/>
              </a:spcAft>
              <a:buNone/>
            </a:pPr>
            <a:r>
              <a:rPr lang="en"/>
              <a:t>• These are used to assign a particular interrupt source to a particular slot.</a:t>
            </a:r>
            <a:endParaRPr/>
          </a:p>
          <a:p>
            <a:pPr indent="0" lvl="0" marL="0" rtl="0" algn="l">
              <a:spcBef>
                <a:spcPts val="1200"/>
              </a:spcBef>
              <a:spcAft>
                <a:spcPts val="0"/>
              </a:spcAft>
              <a:buNone/>
            </a:pPr>
            <a:r>
              <a:rPr lang="en"/>
              <a:t>• As mentioned before slot 0 i.e VICVectCntl0 has highest priority and VICVectCntl15 has the lowest.</a:t>
            </a:r>
            <a:endParaRPr/>
          </a:p>
          <a:p>
            <a:pPr indent="0" lvl="0" marL="0" rtl="0" algn="l">
              <a:spcBef>
                <a:spcPts val="1200"/>
              </a:spcBef>
              <a:spcAft>
                <a:spcPts val="0"/>
              </a:spcAft>
              <a:buNone/>
            </a:pPr>
            <a:r>
              <a:rPr lang="en"/>
              <a:t>• Each of this registers can be divided into 3 parts : {Bit0 to bit4} , {Bit 5} , {and rest of the bits}.</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first 5 bits i.e Bit 0 to Bit 4 contain the number of the interrupt request which is assigned to this slot. The interrupt source numbers are given in the table below :</a:t>
            </a:r>
            <a:endParaRPr/>
          </a:p>
          <a:p>
            <a:pPr indent="0" lvl="0" marL="0" rtl="0" algn="l">
              <a:spcBef>
                <a:spcPts val="1200"/>
              </a:spcBef>
              <a:spcAft>
                <a:spcPts val="1200"/>
              </a:spcAft>
              <a:buNone/>
            </a:pPr>
            <a:r>
              <a:rPr lang="en"/>
              <a:t>• The 5th bit is used to enable the vectored IRQ slot by writing a 1</a:t>
            </a:r>
            <a:endParaRPr/>
          </a:p>
        </p:txBody>
      </p:sp>
      <p:pic>
        <p:nvPicPr>
          <p:cNvPr id="378" name="Google Shape;378;p66"/>
          <p:cNvPicPr preferRelativeResize="0"/>
          <p:nvPr/>
        </p:nvPicPr>
        <p:blipFill>
          <a:blip r:embed="rId3">
            <a:alphaModFix/>
          </a:blip>
          <a:stretch>
            <a:fillRect/>
          </a:stretch>
        </p:blipFill>
        <p:spPr>
          <a:xfrm>
            <a:off x="2523000" y="3772875"/>
            <a:ext cx="5450850" cy="5801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100"/>
              <a:t>Important Note:</a:t>
            </a:r>
            <a:endParaRPr b="1" sz="3100"/>
          </a:p>
        </p:txBody>
      </p:sp>
      <p:sp>
        <p:nvSpPr>
          <p:cNvPr id="384" name="Google Shape;384;p67"/>
          <p:cNvSpPr txBox="1"/>
          <p:nvPr>
            <p:ph idx="1" type="body"/>
          </p:nvPr>
        </p:nvSpPr>
        <p:spPr>
          <a:xfrm>
            <a:off x="114950" y="1336150"/>
            <a:ext cx="8778300" cy="363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t>• Note that if the vectored IRQ slot is disabled it will not disable the interrupt but will change the corresponding interrupt to Non-Vectored IRQ.</a:t>
            </a:r>
            <a:endParaRPr/>
          </a:p>
          <a:p>
            <a:pPr indent="0" lvl="0" marL="0" rtl="0" algn="l">
              <a:lnSpc>
                <a:spcPct val="95000"/>
              </a:lnSpc>
              <a:spcBef>
                <a:spcPts val="1200"/>
              </a:spcBef>
              <a:spcAft>
                <a:spcPts val="0"/>
              </a:spcAft>
              <a:buNone/>
            </a:pPr>
            <a:r>
              <a:rPr lang="en"/>
              <a:t>• Enabling the slot here means that it can generate the address of the ‘dedicated Interrupt handling function (ISR)’</a:t>
            </a:r>
            <a:endParaRPr/>
          </a:p>
          <a:p>
            <a:pPr indent="0" lvl="0" marL="0" rtl="0" algn="l">
              <a:lnSpc>
                <a:spcPct val="95000"/>
              </a:lnSpc>
              <a:spcBef>
                <a:spcPts val="1200"/>
              </a:spcBef>
              <a:spcAft>
                <a:spcPts val="0"/>
              </a:spcAft>
              <a:buNone/>
            </a:pPr>
            <a:r>
              <a:rPr lang="en"/>
              <a:t>• Disabling it will generate the address of the ‘common/default Interrupt handling function (ISR)’ which is for Non-Vectored ISR.</a:t>
            </a:r>
            <a:endParaRPr/>
          </a:p>
          <a:p>
            <a:pPr indent="0" lvl="0" marL="0" rtl="0" algn="l">
              <a:lnSpc>
                <a:spcPct val="95000"/>
              </a:lnSpc>
              <a:spcBef>
                <a:spcPts val="1200"/>
              </a:spcBef>
              <a:spcAft>
                <a:spcPts val="1200"/>
              </a:spcAft>
              <a:buNone/>
            </a:pPr>
            <a:r>
              <a:rPr lang="en"/>
              <a:t>• In simple words if the slot is enabled it points to ‘specific and dedicated interrupt handling function’ and if its disable it will point to the ‘default function’.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8"/>
          <p:cNvSpPr txBox="1"/>
          <p:nvPr>
            <p:ph type="title"/>
          </p:nvPr>
        </p:nvSpPr>
        <p:spPr>
          <a:xfrm>
            <a:off x="311700" y="129300"/>
            <a:ext cx="8520600" cy="976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b="1" i="1" lang="en" sz="2300">
                <a:latin typeface="Source Code Pro"/>
                <a:ea typeface="Source Code Pro"/>
                <a:cs typeface="Source Code Pro"/>
                <a:sym typeface="Source Code Pro"/>
              </a:rPr>
              <a:t>VICVectAddr0 to VICVectAddr15 </a:t>
            </a:r>
            <a:endParaRPr b="1" i="1" sz="2300">
              <a:latin typeface="Source Code Pro"/>
              <a:ea typeface="Source Code Pro"/>
              <a:cs typeface="Source Code Pro"/>
              <a:sym typeface="Source Code Pro"/>
            </a:endParaRPr>
          </a:p>
          <a:p>
            <a:pPr indent="0" lvl="0" marL="0" rtl="0" algn="ctr">
              <a:lnSpc>
                <a:spcPct val="115000"/>
              </a:lnSpc>
              <a:spcBef>
                <a:spcPts val="1200"/>
              </a:spcBef>
              <a:spcAft>
                <a:spcPts val="1200"/>
              </a:spcAft>
              <a:buSzPts val="990"/>
              <a:buNone/>
            </a:pPr>
            <a:r>
              <a:rPr b="1" i="1" lang="en" sz="2300">
                <a:latin typeface="Source Code Pro"/>
                <a:ea typeface="Source Code Pro"/>
                <a:cs typeface="Source Code Pro"/>
                <a:sym typeface="Source Code Pro"/>
              </a:rPr>
              <a:t>(16 registers in all):</a:t>
            </a:r>
            <a:endParaRPr b="1" i="1" sz="2300">
              <a:latin typeface="Source Code Pro"/>
              <a:ea typeface="Source Code Pro"/>
              <a:cs typeface="Source Code Pro"/>
              <a:sym typeface="Source Code Pro"/>
            </a:endParaRPr>
          </a:p>
        </p:txBody>
      </p:sp>
      <p:sp>
        <p:nvSpPr>
          <p:cNvPr id="390" name="Google Shape;390;p6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 For Vectored IRQs these register store the address of the function that must be called when an interrupt occurs.</a:t>
            </a:r>
            <a:endParaRPr sz="1900"/>
          </a:p>
          <a:p>
            <a:pPr indent="0" lvl="0" marL="0" rtl="0" algn="l">
              <a:spcBef>
                <a:spcPts val="1200"/>
              </a:spcBef>
              <a:spcAft>
                <a:spcPts val="0"/>
              </a:spcAft>
              <a:buNone/>
            </a:pPr>
            <a:r>
              <a:rPr lang="en" sz="1900"/>
              <a:t>• Note – If you assign slot 4 for TIMER0 IRQ then care must be taken that you assign the address of the interrupt function to corresponding address register .. i.e</a:t>
            </a:r>
            <a:endParaRPr sz="1900"/>
          </a:p>
          <a:p>
            <a:pPr indent="0" lvl="0" marL="0" rtl="0" algn="l">
              <a:spcBef>
                <a:spcPts val="1200"/>
              </a:spcBef>
              <a:spcAft>
                <a:spcPts val="1200"/>
              </a:spcAft>
              <a:buNone/>
            </a:pPr>
            <a:r>
              <a:rPr lang="en" sz="1900"/>
              <a:t>VICVectAddr4 in this example.</a:t>
            </a:r>
            <a:endParaRPr sz="19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3400"/>
              <a:t>VICVectAddr:</a:t>
            </a:r>
            <a:endParaRPr b="1" i="1" sz="3400"/>
          </a:p>
        </p:txBody>
      </p:sp>
      <p:sp>
        <p:nvSpPr>
          <p:cNvPr id="396" name="Google Shape;396;p69"/>
          <p:cNvSpPr txBox="1"/>
          <p:nvPr>
            <p:ph idx="1" type="body"/>
          </p:nvPr>
        </p:nvSpPr>
        <p:spPr>
          <a:xfrm>
            <a:off x="311700" y="1468825"/>
            <a:ext cx="8682300" cy="34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This must not be confused with the above set of 16 VICVecAddrX registers.</a:t>
            </a:r>
            <a:endParaRPr/>
          </a:p>
          <a:p>
            <a:pPr indent="0" lvl="0" marL="0" rtl="0" algn="l">
              <a:spcBef>
                <a:spcPts val="1200"/>
              </a:spcBef>
              <a:spcAft>
                <a:spcPts val="0"/>
              </a:spcAft>
              <a:buNone/>
            </a:pPr>
            <a:r>
              <a:rPr lang="en"/>
              <a:t>• When an interrupt is Triggered this register holds the address of the associated ISR i.e the one which is currently active.</a:t>
            </a:r>
            <a:endParaRPr/>
          </a:p>
          <a:p>
            <a:pPr indent="0" lvl="0" marL="0" rtl="0" algn="l">
              <a:spcBef>
                <a:spcPts val="1200"/>
              </a:spcBef>
              <a:spcAft>
                <a:spcPts val="0"/>
              </a:spcAft>
              <a:buNone/>
            </a:pPr>
            <a:r>
              <a:rPr lang="en"/>
              <a:t>• Writing a value i.e dummy write to this register indicates to the VIC that current Interrupt has finished execution.</a:t>
            </a:r>
            <a:endParaRPr/>
          </a:p>
          <a:p>
            <a:pPr indent="0" lvl="0" marL="0" rtl="0" algn="l">
              <a:spcBef>
                <a:spcPts val="1200"/>
              </a:spcBef>
              <a:spcAft>
                <a:spcPts val="1200"/>
              </a:spcAft>
              <a:buNone/>
            </a:pPr>
            <a:r>
              <a:rPr lang="en"/>
              <a:t>• The only place we’ll use this register .. is at the end of the ISR to signal end of ISR execution.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Write an ISR:</a:t>
            </a:r>
            <a:endParaRPr/>
          </a:p>
        </p:txBody>
      </p:sp>
      <p:sp>
        <p:nvSpPr>
          <p:cNvPr id="402" name="Google Shape;402;p70"/>
          <p:cNvSpPr txBox="1"/>
          <p:nvPr>
            <p:ph idx="1" type="body"/>
          </p:nvPr>
        </p:nvSpPr>
        <p:spPr>
          <a:xfrm>
            <a:off x="158050" y="1321800"/>
            <a:ext cx="4153500" cy="366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00"/>
              <a:t>Method – 1</a:t>
            </a:r>
            <a:endParaRPr b="1" sz="1500"/>
          </a:p>
          <a:p>
            <a:pPr indent="0" lvl="0" marL="0" rtl="0" algn="l">
              <a:lnSpc>
                <a:spcPct val="95000"/>
              </a:lnSpc>
              <a:spcBef>
                <a:spcPts val="1200"/>
              </a:spcBef>
              <a:spcAft>
                <a:spcPts val="0"/>
              </a:spcAft>
              <a:buNone/>
            </a:pPr>
            <a:r>
              <a:rPr lang="en" sz="1500"/>
              <a:t>__irq void myISR (void)</a:t>
            </a:r>
            <a:endParaRPr sz="1500"/>
          </a:p>
          <a:p>
            <a:pPr indent="0" lvl="0" marL="0" rtl="0" algn="l">
              <a:lnSpc>
                <a:spcPct val="95000"/>
              </a:lnSpc>
              <a:spcBef>
                <a:spcPts val="1200"/>
              </a:spcBef>
              <a:spcAft>
                <a:spcPts val="0"/>
              </a:spcAft>
              <a:buNone/>
            </a:pPr>
            <a:r>
              <a:rPr lang="en" sz="1500"/>
              <a:t>{</a:t>
            </a:r>
            <a:endParaRPr sz="1500"/>
          </a:p>
          <a:p>
            <a:pPr indent="0" lvl="0" marL="0" rtl="0" algn="l">
              <a:lnSpc>
                <a:spcPct val="95000"/>
              </a:lnSpc>
              <a:spcBef>
                <a:spcPts val="1200"/>
              </a:spcBef>
              <a:spcAft>
                <a:spcPts val="0"/>
              </a:spcAft>
              <a:buNone/>
            </a:pPr>
            <a:r>
              <a:rPr lang="en" sz="1500"/>
              <a:t>...</a:t>
            </a:r>
            <a:endParaRPr sz="1500"/>
          </a:p>
          <a:p>
            <a:pPr indent="0" lvl="0" marL="0" rtl="0" algn="l">
              <a:lnSpc>
                <a:spcPct val="95000"/>
              </a:lnSpc>
              <a:spcBef>
                <a:spcPts val="1200"/>
              </a:spcBef>
              <a:spcAft>
                <a:spcPts val="0"/>
              </a:spcAft>
              <a:buNone/>
            </a:pPr>
            <a:r>
              <a:rPr lang="en" sz="1500"/>
              <a:t>}</a:t>
            </a:r>
            <a:endParaRPr sz="1500"/>
          </a:p>
          <a:p>
            <a:pPr indent="0" lvl="0" marL="0" rtl="0" algn="l">
              <a:lnSpc>
                <a:spcPct val="95000"/>
              </a:lnSpc>
              <a:spcBef>
                <a:spcPts val="1200"/>
              </a:spcBef>
              <a:spcAft>
                <a:spcPts val="0"/>
              </a:spcAft>
              <a:buNone/>
            </a:pPr>
            <a:r>
              <a:rPr b="1" lang="en" sz="1500"/>
              <a:t>For 8051</a:t>
            </a:r>
            <a:endParaRPr b="1" sz="1500"/>
          </a:p>
          <a:p>
            <a:pPr indent="0" lvl="0" marL="0" rtl="0" algn="l">
              <a:lnSpc>
                <a:spcPct val="95000"/>
              </a:lnSpc>
              <a:spcBef>
                <a:spcPts val="1200"/>
              </a:spcBef>
              <a:spcAft>
                <a:spcPts val="0"/>
              </a:spcAft>
              <a:buNone/>
            </a:pPr>
            <a:r>
              <a:rPr lang="en" sz="1500"/>
              <a:t>void myISR (void) interrupt 1</a:t>
            </a:r>
            <a:endParaRPr sz="1500"/>
          </a:p>
          <a:p>
            <a:pPr indent="0" lvl="0" marL="0" rtl="0" algn="l">
              <a:lnSpc>
                <a:spcPct val="95000"/>
              </a:lnSpc>
              <a:spcBef>
                <a:spcPts val="1200"/>
              </a:spcBef>
              <a:spcAft>
                <a:spcPts val="0"/>
              </a:spcAft>
              <a:buNone/>
            </a:pPr>
            <a:r>
              <a:rPr lang="en" sz="1500"/>
              <a:t>{</a:t>
            </a:r>
            <a:endParaRPr sz="1500"/>
          </a:p>
          <a:p>
            <a:pPr indent="0" lvl="0" marL="0" rtl="0" algn="l">
              <a:lnSpc>
                <a:spcPct val="95000"/>
              </a:lnSpc>
              <a:spcBef>
                <a:spcPts val="1200"/>
              </a:spcBef>
              <a:spcAft>
                <a:spcPts val="0"/>
              </a:spcAft>
              <a:buNone/>
            </a:pPr>
            <a:r>
              <a:rPr lang="en" sz="1500"/>
              <a:t>...</a:t>
            </a:r>
            <a:endParaRPr sz="1500"/>
          </a:p>
          <a:p>
            <a:pPr indent="0" lvl="0" marL="0" rtl="0" algn="l">
              <a:lnSpc>
                <a:spcPct val="95000"/>
              </a:lnSpc>
              <a:spcBef>
                <a:spcPts val="1200"/>
              </a:spcBef>
              <a:spcAft>
                <a:spcPts val="1200"/>
              </a:spcAft>
              <a:buNone/>
            </a:pPr>
            <a:r>
              <a:rPr lang="en" sz="1500"/>
              <a:t>}</a:t>
            </a:r>
            <a:endParaRPr sz="1500"/>
          </a:p>
        </p:txBody>
      </p:sp>
      <p:sp>
        <p:nvSpPr>
          <p:cNvPr id="403" name="Google Shape;403;p70"/>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Method – 2</a:t>
            </a:r>
            <a:endParaRPr b="1" sz="1600"/>
          </a:p>
          <a:p>
            <a:pPr indent="0" lvl="0" marL="0" rtl="0" algn="l">
              <a:spcBef>
                <a:spcPts val="1200"/>
              </a:spcBef>
              <a:spcAft>
                <a:spcPts val="0"/>
              </a:spcAft>
              <a:buNone/>
            </a:pPr>
            <a:r>
              <a:rPr lang="en" sz="1600"/>
              <a:t>void myISR (void) __irq</a:t>
            </a:r>
            <a:endParaRPr sz="1600"/>
          </a:p>
          <a:p>
            <a:pPr indent="0" lvl="0" marL="0" rtl="0" algn="l">
              <a:spcBef>
                <a:spcPts val="1200"/>
              </a:spcBef>
              <a:spcAft>
                <a:spcPts val="0"/>
              </a:spcAft>
              <a:buNone/>
            </a:pPr>
            <a:r>
              <a:rPr lang="en" sz="1600"/>
              <a:t>{</a:t>
            </a:r>
            <a:endParaRPr sz="1600"/>
          </a:p>
          <a:p>
            <a:pPr indent="0" lvl="0" marL="0" rtl="0" algn="l">
              <a:spcBef>
                <a:spcPts val="1200"/>
              </a:spcBef>
              <a:spcAft>
                <a:spcPts val="0"/>
              </a:spcAft>
              <a:buNone/>
            </a:pPr>
            <a:r>
              <a:rPr lang="en" sz="1600"/>
              <a:t>...</a:t>
            </a:r>
            <a:endParaRPr sz="1600"/>
          </a:p>
          <a:p>
            <a:pPr indent="0" lvl="0" marL="0" rtl="0" algn="l">
              <a:spcBef>
                <a:spcPts val="1200"/>
              </a:spcBef>
              <a:spcAft>
                <a:spcPts val="1200"/>
              </a:spcAft>
              <a:buNone/>
            </a:pPr>
            <a:r>
              <a:rPr lang="en" sz="1600"/>
              <a:t>}</a:t>
            </a:r>
            <a:endParaRPr sz="16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1"/>
          <p:cNvSpPr txBox="1"/>
          <p:nvPr>
            <p:ph type="title"/>
          </p:nvPr>
        </p:nvSpPr>
        <p:spPr>
          <a:xfrm>
            <a:off x="311700" y="19075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Process to Enable a Vectored IRQ:</a:t>
            </a:r>
            <a:endParaRPr/>
          </a:p>
        </p:txBody>
      </p:sp>
      <p:sp>
        <p:nvSpPr>
          <p:cNvPr id="409" name="Google Shape;409;p71"/>
          <p:cNvSpPr txBox="1"/>
          <p:nvPr>
            <p:ph idx="1" type="body"/>
          </p:nvPr>
        </p:nvSpPr>
        <p:spPr>
          <a:xfrm>
            <a:off x="311700" y="1323225"/>
            <a:ext cx="8624700" cy="35328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b="1" lang="en" sz="2200"/>
              <a:t>Step–1:</a:t>
            </a:r>
            <a:r>
              <a:rPr lang="en" sz="2200"/>
              <a:t> Configure the Pin Function (PINSEL)</a:t>
            </a:r>
            <a:endParaRPr sz="2200"/>
          </a:p>
          <a:p>
            <a:pPr indent="-368300" lvl="0" marL="457200" rtl="0" algn="l">
              <a:spcBef>
                <a:spcPts val="0"/>
              </a:spcBef>
              <a:spcAft>
                <a:spcPts val="0"/>
              </a:spcAft>
              <a:buSzPts val="2200"/>
              <a:buChar char="●"/>
            </a:pPr>
            <a:r>
              <a:rPr b="1" lang="en" sz="2200"/>
              <a:t>Step-2:</a:t>
            </a:r>
            <a:r>
              <a:rPr lang="en" sz="2200"/>
              <a:t>Enable the IRQ by setting the appropriate bit of VICIntEnable to ’1′.</a:t>
            </a:r>
            <a:endParaRPr sz="2200"/>
          </a:p>
          <a:p>
            <a:pPr indent="-368300" lvl="0" marL="457200" rtl="0" algn="l">
              <a:spcBef>
                <a:spcPts val="0"/>
              </a:spcBef>
              <a:spcAft>
                <a:spcPts val="0"/>
              </a:spcAft>
              <a:buSzPts val="2200"/>
              <a:buChar char="●"/>
            </a:pPr>
            <a:r>
              <a:rPr b="1" lang="en" sz="2200"/>
              <a:t>Step-3:</a:t>
            </a:r>
            <a:r>
              <a:rPr lang="en" sz="2200"/>
              <a:t> Select the appropriate Ext Interrupt </a:t>
            </a:r>
            <a:endParaRPr sz="2200"/>
          </a:p>
          <a:p>
            <a:pPr indent="-368300" lvl="0" marL="457200" rtl="0" algn="l">
              <a:spcBef>
                <a:spcPts val="0"/>
              </a:spcBef>
              <a:spcAft>
                <a:spcPts val="0"/>
              </a:spcAft>
              <a:buSzPts val="2200"/>
              <a:buChar char="●"/>
            </a:pPr>
            <a:r>
              <a:rPr b="1" lang="en" sz="2200"/>
              <a:t>Step-4:</a:t>
            </a:r>
            <a:r>
              <a:rPr lang="en" sz="2200"/>
              <a:t> Assign the address of the related ISR to VICVectAddrX.</a:t>
            </a:r>
            <a:endParaRPr sz="2200"/>
          </a:p>
          <a:p>
            <a:pPr indent="-368300" lvl="0" marL="457200" rtl="0" algn="l">
              <a:spcBef>
                <a:spcPts val="0"/>
              </a:spcBef>
              <a:spcAft>
                <a:spcPts val="0"/>
              </a:spcAft>
              <a:buSzPts val="2200"/>
              <a:buChar char="●"/>
            </a:pPr>
            <a:r>
              <a:rPr b="1" lang="en" sz="2200"/>
              <a:t>Step-5:</a:t>
            </a:r>
            <a:r>
              <a:rPr lang="en" sz="2200"/>
              <a:t> Identify the interrupt source number/ priority and assign it to VICVectCntlX.</a:t>
            </a:r>
            <a:endParaRPr sz="2200"/>
          </a:p>
          <a:p>
            <a:pPr indent="-368300" lvl="0" marL="457200" rtl="0" algn="l">
              <a:spcBef>
                <a:spcPts val="0"/>
              </a:spcBef>
              <a:spcAft>
                <a:spcPts val="0"/>
              </a:spcAft>
              <a:buSzPts val="2200"/>
              <a:buChar char="●"/>
            </a:pPr>
            <a:r>
              <a:rPr b="1" lang="en" sz="2200"/>
              <a:t>Step-6:</a:t>
            </a:r>
            <a:r>
              <a:rPr lang="en" sz="2200"/>
              <a:t> Select the Sensitive Mode.</a:t>
            </a:r>
            <a:endParaRPr sz="2200"/>
          </a:p>
          <a:p>
            <a:pPr indent="-368300" lvl="0" marL="457200" rtl="0" algn="l">
              <a:spcBef>
                <a:spcPts val="0"/>
              </a:spcBef>
              <a:spcAft>
                <a:spcPts val="0"/>
              </a:spcAft>
              <a:buSzPts val="2200"/>
              <a:buChar char="●"/>
            </a:pPr>
            <a:r>
              <a:rPr b="1" lang="en" sz="2200"/>
              <a:t>Step-7:</a:t>
            </a:r>
            <a:r>
              <a:rPr lang="en" sz="2200"/>
              <a:t> Select the Polarity.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ARM Embedded Processors:</a:t>
            </a:r>
            <a:endParaRPr/>
          </a:p>
        </p:txBody>
      </p:sp>
      <p:pic>
        <p:nvPicPr>
          <p:cNvPr id="93" name="Google Shape;93;p18"/>
          <p:cNvPicPr preferRelativeResize="0"/>
          <p:nvPr/>
        </p:nvPicPr>
        <p:blipFill>
          <a:blip r:embed="rId3">
            <a:alphaModFix/>
          </a:blip>
          <a:stretch>
            <a:fillRect/>
          </a:stretch>
        </p:blipFill>
        <p:spPr>
          <a:xfrm>
            <a:off x="1602350" y="1258400"/>
            <a:ext cx="5514419" cy="37327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415" name="Google Shape;415;p7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3"/>
          <p:cNvSpPr txBox="1"/>
          <p:nvPr>
            <p:ph type="title"/>
          </p:nvPr>
        </p:nvSpPr>
        <p:spPr>
          <a:xfrm>
            <a:off x="239000" y="172575"/>
            <a:ext cx="8520600" cy="733500"/>
          </a:xfrm>
          <a:prstGeom prst="rect">
            <a:avLst/>
          </a:prstGeom>
        </p:spPr>
        <p:txBody>
          <a:bodyPr anchorCtr="0" anchor="b" bIns="91425" lIns="91425" spcFirstLastPara="1" rIns="91425" wrap="square" tIns="91425">
            <a:normAutofit/>
          </a:bodyPr>
          <a:lstStyle/>
          <a:p>
            <a:pPr indent="0" lvl="0" marL="0" rtl="0" algn="ctr">
              <a:lnSpc>
                <a:spcPct val="104347"/>
              </a:lnSpc>
              <a:spcBef>
                <a:spcPts val="1900"/>
              </a:spcBef>
              <a:spcAft>
                <a:spcPts val="600"/>
              </a:spcAft>
              <a:buNone/>
            </a:pPr>
            <a:r>
              <a:rPr b="1" i="1" lang="en" sz="2950">
                <a:solidFill>
                  <a:srgbClr val="212121"/>
                </a:solidFill>
                <a:highlight>
                  <a:srgbClr val="FFFFFF"/>
                </a:highlight>
                <a:latin typeface="Roboto"/>
                <a:ea typeface="Roboto"/>
                <a:cs typeface="Roboto"/>
                <a:sym typeface="Roboto"/>
              </a:rPr>
              <a:t>Introduction to RTC:</a:t>
            </a:r>
            <a:endParaRPr b="1" i="1" sz="4000"/>
          </a:p>
        </p:txBody>
      </p:sp>
      <p:sp>
        <p:nvSpPr>
          <p:cNvPr id="421" name="Google Shape;421;p73"/>
          <p:cNvSpPr txBox="1"/>
          <p:nvPr>
            <p:ph idx="1" type="body"/>
          </p:nvPr>
        </p:nvSpPr>
        <p:spPr>
          <a:xfrm>
            <a:off x="311700" y="1432275"/>
            <a:ext cx="8520600" cy="350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333333"/>
                </a:solidFill>
                <a:highlight>
                  <a:srgbClr val="FFFFFF"/>
                </a:highlight>
                <a:latin typeface="Roboto"/>
                <a:ea typeface="Roboto"/>
                <a:cs typeface="Roboto"/>
                <a:sym typeface="Roboto"/>
              </a:rPr>
              <a:t>Real Time Clock (RTC)</a:t>
            </a:r>
            <a:r>
              <a:rPr lang="en" sz="1500">
                <a:solidFill>
                  <a:srgbClr val="333333"/>
                </a:solidFill>
                <a:highlight>
                  <a:srgbClr val="FFFFFF"/>
                </a:highlight>
                <a:latin typeface="Roboto"/>
                <a:ea typeface="Roboto"/>
                <a:cs typeface="Roboto"/>
                <a:sym typeface="Roboto"/>
              </a:rPr>
              <a:t> is a time counter that counts real time continuously.</a:t>
            </a:r>
            <a:endParaRPr sz="1500">
              <a:solidFill>
                <a:srgbClr val="333333"/>
              </a:solidFill>
              <a:highlight>
                <a:srgbClr val="FFFFFF"/>
              </a:highlight>
              <a:latin typeface="Roboto"/>
              <a:ea typeface="Roboto"/>
              <a:cs typeface="Roboto"/>
              <a:sym typeface="Roboto"/>
            </a:endParaRPr>
          </a:p>
          <a:p>
            <a:pPr indent="-323850" lvl="0" marL="457200" rtl="0" algn="l">
              <a:lnSpc>
                <a:spcPct val="150000"/>
              </a:lnSpc>
              <a:spcBef>
                <a:spcPts val="80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We can get present time details using RTC. It gives us time as well as date information.</a:t>
            </a:r>
            <a:endParaRPr sz="1500">
              <a:solidFill>
                <a:srgbClr val="333333"/>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RTC is clocked by separate 32.768KHz oscillator to continuously keep track of current time.</a:t>
            </a:r>
            <a:endParaRPr sz="1500">
              <a:solidFill>
                <a:srgbClr val="333333"/>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RTC is powered either by main system power or separately by battery backup in absence of main system power.</a:t>
            </a:r>
            <a:endParaRPr sz="1500">
              <a:solidFill>
                <a:srgbClr val="333333"/>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Since RTC needs to be running continuously, it should be provided with battery backup in case of main system power failure. Otherwise, it can lose present time information.</a:t>
            </a:r>
            <a:endParaRPr sz="1500">
              <a:solidFill>
                <a:srgbClr val="333333"/>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We can easily program the RTC with the current date and time information in the case of loss time and date information due to power failure.</a:t>
            </a:r>
            <a:endParaRPr sz="15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i="1" lang="en" sz="3600"/>
              <a:t>	Formula of RTC:</a:t>
            </a:r>
            <a:endParaRPr b="1" i="1" sz="3600"/>
          </a:p>
        </p:txBody>
      </p:sp>
      <p:sp>
        <p:nvSpPr>
          <p:cNvPr id="427" name="Google Shape;427;p7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PREINT=int(PCLK/Frtc)-1</a:t>
            </a:r>
            <a:endParaRPr sz="2000"/>
          </a:p>
          <a:p>
            <a:pPr indent="0" lvl="0" marL="0" rtl="0" algn="l">
              <a:spcBef>
                <a:spcPts val="1200"/>
              </a:spcBef>
              <a:spcAft>
                <a:spcPts val="0"/>
              </a:spcAft>
              <a:buNone/>
            </a:pPr>
            <a:r>
              <a:t/>
            </a:r>
            <a:endParaRPr sz="2000"/>
          </a:p>
          <a:p>
            <a:pPr indent="-355600" lvl="0" marL="457200" rtl="0" algn="l">
              <a:spcBef>
                <a:spcPts val="1200"/>
              </a:spcBef>
              <a:spcAft>
                <a:spcPts val="0"/>
              </a:spcAft>
              <a:buSzPts val="2000"/>
              <a:buAutoNum type="arabicPeriod"/>
            </a:pPr>
            <a:r>
              <a:rPr lang="en" sz="2000"/>
              <a:t>PREFRAC=PCLK -([PREINT+1]*32768)</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1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a:t>		Frequency Calculation of RTC:</a:t>
            </a:r>
            <a:endParaRPr b="1" i="1"/>
          </a:p>
        </p:txBody>
      </p:sp>
      <p:sp>
        <p:nvSpPr>
          <p:cNvPr id="433" name="Google Shape;433;p75"/>
          <p:cNvSpPr txBox="1"/>
          <p:nvPr>
            <p:ph idx="1" type="body"/>
          </p:nvPr>
        </p:nvSpPr>
        <p:spPr>
          <a:xfrm>
            <a:off x="311700" y="1468825"/>
            <a:ext cx="4148400" cy="35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Fosc=10MHz</a:t>
            </a:r>
            <a:endParaRPr sz="1800"/>
          </a:p>
          <a:p>
            <a:pPr indent="0" lvl="0" marL="0" rtl="0" algn="l">
              <a:spcBef>
                <a:spcPts val="1200"/>
              </a:spcBef>
              <a:spcAft>
                <a:spcPts val="0"/>
              </a:spcAft>
              <a:buNone/>
            </a:pPr>
            <a:r>
              <a:rPr lang="en" sz="1800"/>
              <a:t>PCLK=CCLK/4</a:t>
            </a:r>
            <a:endParaRPr sz="1800"/>
          </a:p>
          <a:p>
            <a:pPr indent="0" lvl="0" marL="0" rtl="0" algn="l">
              <a:spcBef>
                <a:spcPts val="1200"/>
              </a:spcBef>
              <a:spcAft>
                <a:spcPts val="0"/>
              </a:spcAft>
              <a:buNone/>
            </a:pPr>
            <a:r>
              <a:rPr lang="en" sz="1800"/>
              <a:t>	 =60MHz /4</a:t>
            </a:r>
            <a:endParaRPr sz="1800"/>
          </a:p>
          <a:p>
            <a:pPr indent="0" lvl="0" marL="0" rtl="0" algn="l">
              <a:spcBef>
                <a:spcPts val="1200"/>
              </a:spcBef>
              <a:spcAft>
                <a:spcPts val="0"/>
              </a:spcAft>
              <a:buNone/>
            </a:pPr>
            <a:r>
              <a:rPr lang="en" sz="1800"/>
              <a:t>PCLK</a:t>
            </a:r>
            <a:r>
              <a:rPr lang="en" sz="1800"/>
              <a:t>=15MHz</a:t>
            </a:r>
            <a:endParaRPr sz="1800"/>
          </a:p>
          <a:p>
            <a:pPr indent="0" lvl="0" marL="0" rtl="0" algn="l">
              <a:spcBef>
                <a:spcPts val="1200"/>
              </a:spcBef>
              <a:spcAft>
                <a:spcPts val="0"/>
              </a:spcAft>
              <a:buNone/>
            </a:pPr>
            <a:r>
              <a:rPr lang="en" sz="1800"/>
              <a:t>Frequency of RTC 32.768</a:t>
            </a:r>
            <a:endParaRPr sz="1800"/>
          </a:p>
          <a:p>
            <a:pPr indent="0" lvl="0" marL="0" rtl="0" algn="l">
              <a:spcBef>
                <a:spcPts val="1200"/>
              </a:spcBef>
              <a:spcAft>
                <a:spcPts val="1200"/>
              </a:spcAft>
              <a:buNone/>
            </a:pPr>
            <a:r>
              <a:rPr lang="en" sz="1800"/>
              <a:t>Division Factor = PREINT</a:t>
            </a:r>
            <a:endParaRPr sz="1800"/>
          </a:p>
        </p:txBody>
      </p:sp>
      <p:sp>
        <p:nvSpPr>
          <p:cNvPr id="434" name="Google Shape;434;p75"/>
          <p:cNvSpPr txBox="1"/>
          <p:nvPr>
            <p:ph idx="2" type="body"/>
          </p:nvPr>
        </p:nvSpPr>
        <p:spPr>
          <a:xfrm>
            <a:off x="4460100" y="1468825"/>
            <a:ext cx="4372200" cy="33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PREINT=int(PCLK/Frtc)-1</a:t>
            </a:r>
            <a:endParaRPr sz="1700"/>
          </a:p>
          <a:p>
            <a:pPr indent="0" lvl="0" marL="0" rtl="0" algn="l">
              <a:spcBef>
                <a:spcPts val="1200"/>
              </a:spcBef>
              <a:spcAft>
                <a:spcPts val="0"/>
              </a:spcAft>
              <a:buNone/>
            </a:pPr>
            <a:r>
              <a:rPr lang="en" sz="1700"/>
              <a:t>		=int(15Mhz/32.768)-1</a:t>
            </a:r>
            <a:endParaRPr sz="1700"/>
          </a:p>
          <a:p>
            <a:pPr indent="0" lvl="0" marL="0" rtl="0" algn="l">
              <a:spcBef>
                <a:spcPts val="1200"/>
              </a:spcBef>
              <a:spcAft>
                <a:spcPts val="0"/>
              </a:spcAft>
              <a:buNone/>
            </a:pPr>
            <a:r>
              <a:rPr lang="en" sz="1700"/>
              <a:t>PREINT	=456.</a:t>
            </a:r>
            <a:endParaRPr sz="1700"/>
          </a:p>
          <a:p>
            <a:pPr indent="0" lvl="0" marL="0" rtl="0" algn="l">
              <a:spcBef>
                <a:spcPts val="1200"/>
              </a:spcBef>
              <a:spcAft>
                <a:spcPts val="0"/>
              </a:spcAft>
              <a:buNone/>
            </a:pPr>
            <a:r>
              <a:rPr lang="en" sz="1700"/>
              <a:t>PREFRAC=PCLK -([PREINT+1]*32768)</a:t>
            </a:r>
            <a:endParaRPr sz="1700"/>
          </a:p>
          <a:p>
            <a:pPr indent="0" lvl="0" marL="0" rtl="0" algn="l">
              <a:spcBef>
                <a:spcPts val="1200"/>
              </a:spcBef>
              <a:spcAft>
                <a:spcPts val="0"/>
              </a:spcAft>
              <a:buNone/>
            </a:pPr>
            <a:r>
              <a:rPr lang="en" sz="1700"/>
              <a:t>		= 15MHZ -([456+1]*32768)</a:t>
            </a:r>
            <a:endParaRPr sz="1700"/>
          </a:p>
          <a:p>
            <a:pPr indent="0" lvl="0" marL="0" rtl="0" algn="l">
              <a:spcBef>
                <a:spcPts val="1200"/>
              </a:spcBef>
              <a:spcAft>
                <a:spcPts val="1200"/>
              </a:spcAft>
              <a:buNone/>
            </a:pPr>
            <a:r>
              <a:rPr lang="en" sz="1700"/>
              <a:t>PREFRAC	=25026</a:t>
            </a:r>
            <a:endParaRPr sz="17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6"/>
          <p:cNvSpPr txBox="1"/>
          <p:nvPr>
            <p:ph type="title"/>
          </p:nvPr>
        </p:nvSpPr>
        <p:spPr>
          <a:xfrm>
            <a:off x="311700" y="239600"/>
            <a:ext cx="8520600" cy="86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a:solidFill>
                  <a:schemeClr val="dk1"/>
                </a:solidFill>
              </a:rPr>
              <a:t>UART</a:t>
            </a:r>
            <a:r>
              <a:rPr b="1" i="1" lang="en">
                <a:solidFill>
                  <a:srgbClr val="FF9900"/>
                </a:solidFill>
              </a:rPr>
              <a:t>:</a:t>
            </a:r>
            <a:endParaRPr b="1" i="1">
              <a:solidFill>
                <a:srgbClr val="FF9900"/>
              </a:solidFill>
            </a:endParaRPr>
          </a:p>
        </p:txBody>
      </p:sp>
      <p:sp>
        <p:nvSpPr>
          <p:cNvPr id="440" name="Google Shape;440;p7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In LPC2148 there are 2 UART:</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AutoNum type="arabicParenR"/>
            </a:pPr>
            <a:r>
              <a:rPr lang="en" sz="2400">
                <a:solidFill>
                  <a:srgbClr val="000000"/>
                </a:solidFill>
                <a:latin typeface="Arial"/>
                <a:ea typeface="Arial"/>
                <a:cs typeface="Arial"/>
                <a:sym typeface="Arial"/>
              </a:rPr>
              <a:t>Uart 0</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AutoNum type="arabicParenR"/>
            </a:pPr>
            <a:r>
              <a:rPr lang="en" sz="2400">
                <a:solidFill>
                  <a:srgbClr val="000000"/>
                </a:solidFill>
                <a:latin typeface="Arial"/>
                <a:ea typeface="Arial"/>
                <a:cs typeface="Arial"/>
                <a:sym typeface="Arial"/>
              </a:rPr>
              <a:t>Uart 1</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sz="2400">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i="1" lang="en" sz="2900">
                <a:solidFill>
                  <a:schemeClr val="dk1"/>
                </a:solidFill>
                <a:latin typeface="Arial"/>
                <a:ea typeface="Arial"/>
                <a:cs typeface="Arial"/>
                <a:sym typeface="Arial"/>
              </a:rPr>
              <a:t>Registers associated with LPC2148:</a:t>
            </a:r>
            <a:endParaRPr b="1" i="1" sz="4800">
              <a:solidFill>
                <a:schemeClr val="dk1"/>
              </a:solidFill>
            </a:endParaRPr>
          </a:p>
        </p:txBody>
      </p:sp>
      <p:sp>
        <p:nvSpPr>
          <p:cNvPr id="446" name="Google Shape;446;p7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Font typeface="Arial"/>
              <a:buAutoNum type="arabicPeriod"/>
            </a:pPr>
            <a:r>
              <a:rPr lang="en" sz="2100">
                <a:solidFill>
                  <a:srgbClr val="000000"/>
                </a:solidFill>
                <a:latin typeface="Arial"/>
                <a:ea typeface="Arial"/>
                <a:cs typeface="Arial"/>
                <a:sym typeface="Arial"/>
              </a:rPr>
              <a:t>Line control register (U0LCR,U1LCR) </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latin typeface="Arial"/>
                <a:ea typeface="Arial"/>
                <a:cs typeface="Arial"/>
                <a:sym typeface="Arial"/>
              </a:rPr>
              <a:t>DIVISOR LATCH Register (U0DLL, U0DLM)  → BR</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latin typeface="Arial"/>
                <a:ea typeface="Arial"/>
                <a:cs typeface="Arial"/>
                <a:sym typeface="Arial"/>
              </a:rPr>
              <a:t>Transmit Buffer Register (U0THR and U1THR)</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latin typeface="Arial"/>
                <a:ea typeface="Arial"/>
                <a:cs typeface="Arial"/>
                <a:sym typeface="Arial"/>
              </a:rPr>
              <a:t>Receive Buffer Register (U0RBR, U1RBR)</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latin typeface="Arial"/>
                <a:ea typeface="Arial"/>
                <a:cs typeface="Arial"/>
                <a:sym typeface="Arial"/>
              </a:rPr>
              <a:t>Line Status Register (U0LSR and U1LSR)→ read only register where the data TX &amp; RX or not </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latin typeface="Arial"/>
                <a:ea typeface="Arial"/>
                <a:cs typeface="Arial"/>
                <a:sym typeface="Arial"/>
              </a:rPr>
              <a:t>Fractional Divisor Register.</a:t>
            </a:r>
            <a:endParaRPr sz="2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FORMULA:</a:t>
            </a:r>
            <a:endParaRPr/>
          </a:p>
        </p:txBody>
      </p:sp>
      <p:sp>
        <p:nvSpPr>
          <p:cNvPr id="452" name="Google Shape;452;p7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UART0 baudrate</a:t>
            </a:r>
            <a:r>
              <a:rPr lang="en"/>
              <a:t>= PCLK							</a:t>
            </a:r>
            <a:r>
              <a:rPr lang="en"/>
              <a:t>MulVal</a:t>
            </a:r>
            <a:endParaRPr/>
          </a:p>
          <a:p>
            <a:pPr indent="0" lvl="0" marL="1828800" rtl="0" algn="l">
              <a:spcBef>
                <a:spcPts val="1200"/>
              </a:spcBef>
              <a:spcAft>
                <a:spcPts val="0"/>
              </a:spcAft>
              <a:buNone/>
            </a:pPr>
            <a:r>
              <a:rPr lang="en"/>
              <a:t>-------------------------X—------------------</a:t>
            </a:r>
            <a:endParaRPr/>
          </a:p>
          <a:p>
            <a:pPr indent="457200" lvl="0" marL="1371600" rtl="0" algn="l">
              <a:spcBef>
                <a:spcPts val="1200"/>
              </a:spcBef>
              <a:spcAft>
                <a:spcPts val="0"/>
              </a:spcAft>
              <a:buNone/>
            </a:pPr>
            <a:r>
              <a:rPr lang="en"/>
              <a:t>16X(U0DLM + U0DLL)	    (</a:t>
            </a:r>
            <a:r>
              <a:rPr lang="en"/>
              <a:t>MulVal + DivAddVal)</a:t>
            </a:r>
            <a:r>
              <a:rPr lang="en"/>
              <a:t> </a:t>
            </a:r>
            <a:endParaRPr/>
          </a:p>
          <a:p>
            <a:pPr indent="-342900" lvl="0" marL="457200" rtl="0" algn="l">
              <a:spcBef>
                <a:spcPts val="1200"/>
              </a:spcBef>
              <a:spcAft>
                <a:spcPts val="0"/>
              </a:spcAft>
              <a:buSzPts val="1800"/>
              <a:buChar char="●"/>
            </a:pPr>
            <a:r>
              <a:rPr lang="en"/>
              <a:t>As per Datasheet we can skip the fractional no.</a:t>
            </a:r>
            <a:endParaRPr/>
          </a:p>
          <a:p>
            <a:pPr indent="0" lvl="0" marL="0" rtl="0" algn="l">
              <a:spcBef>
                <a:spcPts val="1200"/>
              </a:spcBef>
              <a:spcAft>
                <a:spcPts val="0"/>
              </a:spcAft>
              <a:buNone/>
            </a:pPr>
            <a:r>
              <a:rPr lang="en"/>
              <a:t>UART0 baud rate  = 			PCLK							</a:t>
            </a:r>
            <a:endParaRPr/>
          </a:p>
          <a:p>
            <a:pPr indent="0" lvl="0" marL="1828800" rtl="0" algn="l">
              <a:spcBef>
                <a:spcPts val="1200"/>
              </a:spcBef>
              <a:spcAft>
                <a:spcPts val="0"/>
              </a:spcAft>
              <a:buNone/>
            </a:pPr>
            <a:r>
              <a:rPr lang="en"/>
              <a:t>  		-----------------------</a:t>
            </a:r>
            <a:endParaRPr/>
          </a:p>
          <a:p>
            <a:pPr indent="457200" lvl="0" marL="1371600" rtl="0" algn="l">
              <a:spcBef>
                <a:spcPts val="1200"/>
              </a:spcBef>
              <a:spcAft>
                <a:spcPts val="1200"/>
              </a:spcAft>
              <a:buNone/>
            </a:pPr>
            <a:r>
              <a:rPr lang="en"/>
              <a:t>  		16X(U0DLM + U0DLL)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9"/>
          <p:cNvSpPr txBox="1"/>
          <p:nvPr>
            <p:ph idx="1" type="body"/>
          </p:nvPr>
        </p:nvSpPr>
        <p:spPr>
          <a:xfrm>
            <a:off x="311700" y="1358750"/>
            <a:ext cx="8520600" cy="3492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900">
                <a:solidFill>
                  <a:srgbClr val="000000"/>
                </a:solidFill>
                <a:latin typeface="Arial"/>
                <a:ea typeface="Arial"/>
                <a:cs typeface="Arial"/>
                <a:sym typeface="Arial"/>
              </a:rPr>
              <a:t>(U0DLL+U0DLM)= PCLK</a:t>
            </a:r>
            <a:endParaRPr sz="19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rPr lang="en" sz="1900">
                <a:solidFill>
                  <a:srgbClr val="000000"/>
                </a:solidFill>
                <a:latin typeface="Arial"/>
                <a:ea typeface="Arial"/>
                <a:cs typeface="Arial"/>
                <a:sym typeface="Arial"/>
              </a:rPr>
              <a:t>                 	  -----------</a:t>
            </a:r>
            <a:endParaRPr sz="19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rPr lang="en" sz="1900">
                <a:solidFill>
                  <a:srgbClr val="000000"/>
                </a:solidFill>
                <a:latin typeface="Arial"/>
                <a:ea typeface="Arial"/>
                <a:cs typeface="Arial"/>
                <a:sym typeface="Arial"/>
              </a:rPr>
              <a:t>			   BR*16</a:t>
            </a:r>
            <a:endParaRPr sz="1900">
              <a:solidFill>
                <a:srgbClr val="000000"/>
              </a:solidFill>
              <a:latin typeface="Arial"/>
              <a:ea typeface="Arial"/>
              <a:cs typeface="Arial"/>
              <a:sym typeface="Arial"/>
            </a:endParaRPr>
          </a:p>
          <a:p>
            <a:pPr indent="0" lvl="0" marL="0" rtl="0" algn="l">
              <a:lnSpc>
                <a:spcPct val="105000"/>
              </a:lnSpc>
              <a:spcBef>
                <a:spcPts val="0"/>
              </a:spcBef>
              <a:spcAft>
                <a:spcPts val="0"/>
              </a:spcAft>
              <a:buNone/>
            </a:pPr>
            <a:r>
              <a:t/>
            </a:r>
            <a:endParaRPr sz="1900">
              <a:solidFill>
                <a:srgbClr val="000000"/>
              </a:solidFill>
              <a:latin typeface="Arial"/>
              <a:ea typeface="Arial"/>
              <a:cs typeface="Arial"/>
              <a:sym typeface="Arial"/>
            </a:endParaRPr>
          </a:p>
          <a:p>
            <a:pPr indent="457200" lvl="0" marL="1371600" rtl="0" algn="l">
              <a:lnSpc>
                <a:spcPct val="105000"/>
              </a:lnSpc>
              <a:spcBef>
                <a:spcPts val="0"/>
              </a:spcBef>
              <a:spcAft>
                <a:spcPts val="0"/>
              </a:spcAft>
              <a:buNone/>
            </a:pPr>
            <a:r>
              <a:rPr lang="en" sz="1900">
                <a:solidFill>
                  <a:srgbClr val="000000"/>
                </a:solidFill>
                <a:latin typeface="Arial"/>
                <a:ea typeface="Arial"/>
                <a:cs typeface="Arial"/>
                <a:sym typeface="Arial"/>
              </a:rPr>
              <a:t>= 15*10^6</a:t>
            </a:r>
            <a:endParaRPr sz="19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rPr lang="en" sz="1900">
                <a:solidFill>
                  <a:srgbClr val="000000"/>
                </a:solidFill>
                <a:latin typeface="Arial"/>
                <a:ea typeface="Arial"/>
                <a:cs typeface="Arial"/>
                <a:sym typeface="Arial"/>
              </a:rPr>
              <a:t> 		   	    ------------</a:t>
            </a:r>
            <a:endParaRPr sz="1900">
              <a:solidFill>
                <a:srgbClr val="000000"/>
              </a:solidFill>
              <a:latin typeface="Arial"/>
              <a:ea typeface="Arial"/>
              <a:cs typeface="Arial"/>
              <a:sym typeface="Arial"/>
            </a:endParaRPr>
          </a:p>
          <a:p>
            <a:pPr indent="457200" lvl="0" marL="457200" rtl="0" algn="l">
              <a:lnSpc>
                <a:spcPct val="105000"/>
              </a:lnSpc>
              <a:spcBef>
                <a:spcPts val="0"/>
              </a:spcBef>
              <a:spcAft>
                <a:spcPts val="0"/>
              </a:spcAft>
              <a:buNone/>
            </a:pPr>
            <a:r>
              <a:rPr lang="en" sz="1900">
                <a:solidFill>
                  <a:srgbClr val="000000"/>
                </a:solidFill>
                <a:latin typeface="Arial"/>
                <a:ea typeface="Arial"/>
                <a:cs typeface="Arial"/>
                <a:sym typeface="Arial"/>
              </a:rPr>
              <a:t>		   9600*16</a:t>
            </a:r>
            <a:endParaRPr sz="19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rPr lang="en" sz="1900">
                <a:solidFill>
                  <a:srgbClr val="000000"/>
                </a:solidFill>
                <a:latin typeface="Arial"/>
                <a:ea typeface="Arial"/>
                <a:cs typeface="Arial"/>
                <a:sym typeface="Arial"/>
              </a:rPr>
              <a:t>    	     		= 97 </a:t>
            </a:r>
            <a:endParaRPr sz="19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rPr lang="en" sz="1900">
                <a:solidFill>
                  <a:srgbClr val="000000"/>
                </a:solidFill>
                <a:latin typeface="Arial"/>
                <a:ea typeface="Arial"/>
                <a:cs typeface="Arial"/>
                <a:sym typeface="Arial"/>
              </a:rPr>
              <a:t>			= 0x0061</a:t>
            </a:r>
            <a:endParaRPr sz="1900">
              <a:solidFill>
                <a:srgbClr val="000000"/>
              </a:solidFill>
              <a:latin typeface="Arial"/>
              <a:ea typeface="Arial"/>
              <a:cs typeface="Arial"/>
              <a:sym typeface="Arial"/>
            </a:endParaRPr>
          </a:p>
          <a:p>
            <a:pPr indent="0" lvl="0" marL="0" rtl="0" algn="l">
              <a:lnSpc>
                <a:spcPct val="105000"/>
              </a:lnSpc>
              <a:spcBef>
                <a:spcPts val="0"/>
              </a:spcBef>
              <a:spcAft>
                <a:spcPts val="0"/>
              </a:spcAft>
              <a:buNone/>
            </a:pPr>
            <a:r>
              <a:rPr lang="en" sz="1600">
                <a:solidFill>
                  <a:srgbClr val="000000"/>
                </a:solidFill>
                <a:latin typeface="Arial"/>
                <a:ea typeface="Arial"/>
                <a:cs typeface="Arial"/>
                <a:sym typeface="Arial"/>
              </a:rPr>
              <a:t>DLL=61</a:t>
            </a:r>
            <a:endParaRPr sz="1600">
              <a:solidFill>
                <a:srgbClr val="000000"/>
              </a:solidFill>
              <a:latin typeface="Arial"/>
              <a:ea typeface="Arial"/>
              <a:cs typeface="Arial"/>
              <a:sym typeface="Arial"/>
            </a:endParaRPr>
          </a:p>
          <a:p>
            <a:pPr indent="0" lvl="0" marL="0" rtl="0" algn="l">
              <a:lnSpc>
                <a:spcPct val="105000"/>
              </a:lnSpc>
              <a:spcBef>
                <a:spcPts val="0"/>
              </a:spcBef>
              <a:spcAft>
                <a:spcPts val="0"/>
              </a:spcAft>
              <a:buNone/>
            </a:pPr>
            <a:r>
              <a:rPr lang="en" sz="1600">
                <a:solidFill>
                  <a:srgbClr val="000000"/>
                </a:solidFill>
                <a:latin typeface="Arial"/>
                <a:ea typeface="Arial"/>
                <a:cs typeface="Arial"/>
                <a:sym typeface="Arial"/>
              </a:rPr>
              <a:t>DLM=00</a:t>
            </a:r>
            <a:endParaRPr sz="2200">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8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463" name="Google Shape;463;p80"/>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64" name="Google Shape;464;p80"/>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1"/>
          <p:cNvSpPr txBox="1"/>
          <p:nvPr>
            <p:ph type="title"/>
          </p:nvPr>
        </p:nvSpPr>
        <p:spPr>
          <a:xfrm>
            <a:off x="311700" y="136225"/>
            <a:ext cx="8520600" cy="87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400"/>
              <a:t>Introduction of PWM:</a:t>
            </a:r>
            <a:endParaRPr b="1" sz="3400"/>
          </a:p>
        </p:txBody>
      </p:sp>
      <p:sp>
        <p:nvSpPr>
          <p:cNvPr id="470" name="Google Shape;470;p81"/>
          <p:cNvSpPr txBox="1"/>
          <p:nvPr/>
        </p:nvSpPr>
        <p:spPr>
          <a:xfrm>
            <a:off x="228175" y="1341400"/>
            <a:ext cx="8048700" cy="3507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900">
                <a:solidFill>
                  <a:srgbClr val="333333"/>
                </a:solidFill>
                <a:highlight>
                  <a:srgbClr val="FFFFFF"/>
                </a:highlight>
                <a:latin typeface="Roboto"/>
                <a:ea typeface="Roboto"/>
                <a:cs typeface="Roboto"/>
                <a:sym typeface="Roboto"/>
              </a:rPr>
              <a:t>Pulse Width Modulation (PWM)</a:t>
            </a:r>
            <a:r>
              <a:rPr lang="en" sz="1900">
                <a:solidFill>
                  <a:srgbClr val="333333"/>
                </a:solidFill>
                <a:highlight>
                  <a:srgbClr val="FFFFFF"/>
                </a:highlight>
                <a:latin typeface="Roboto"/>
                <a:ea typeface="Roboto"/>
                <a:cs typeface="Roboto"/>
                <a:sym typeface="Roboto"/>
              </a:rPr>
              <a:t> is a technique by which width of a pulse is varied while keeping the frequency constant.</a:t>
            </a:r>
            <a:endParaRPr sz="1900">
              <a:solidFill>
                <a:srgbClr val="333333"/>
              </a:solidFill>
              <a:highlight>
                <a:srgbClr val="FFFFFF"/>
              </a:highlight>
              <a:latin typeface="Roboto"/>
              <a:ea typeface="Roboto"/>
              <a:cs typeface="Roboto"/>
              <a:sym typeface="Roboto"/>
            </a:endParaRPr>
          </a:p>
          <a:p>
            <a:pPr indent="0" lvl="0" marL="0" rtl="0" algn="l">
              <a:lnSpc>
                <a:spcPct val="150000"/>
              </a:lnSpc>
              <a:spcBef>
                <a:spcPts val="800"/>
              </a:spcBef>
              <a:spcAft>
                <a:spcPts val="0"/>
              </a:spcAft>
              <a:buNone/>
            </a:pPr>
            <a:r>
              <a:rPr lang="en" sz="1900">
                <a:solidFill>
                  <a:srgbClr val="333333"/>
                </a:solidFill>
                <a:highlight>
                  <a:srgbClr val="FFFFFF"/>
                </a:highlight>
                <a:latin typeface="Roboto"/>
                <a:ea typeface="Roboto"/>
                <a:cs typeface="Roboto"/>
                <a:sym typeface="Roboto"/>
              </a:rPr>
              <a:t>A period of a pulse consists of an </a:t>
            </a:r>
            <a:r>
              <a:rPr b="1" lang="en" sz="1900">
                <a:solidFill>
                  <a:srgbClr val="333333"/>
                </a:solidFill>
                <a:highlight>
                  <a:srgbClr val="FFFFFF"/>
                </a:highlight>
                <a:latin typeface="Roboto"/>
                <a:ea typeface="Roboto"/>
                <a:cs typeface="Roboto"/>
                <a:sym typeface="Roboto"/>
              </a:rPr>
              <a:t>ON</a:t>
            </a:r>
            <a:r>
              <a:rPr lang="en" sz="1900">
                <a:solidFill>
                  <a:srgbClr val="333333"/>
                </a:solidFill>
                <a:highlight>
                  <a:srgbClr val="FFFFFF"/>
                </a:highlight>
                <a:latin typeface="Roboto"/>
                <a:ea typeface="Roboto"/>
                <a:cs typeface="Roboto"/>
                <a:sym typeface="Roboto"/>
              </a:rPr>
              <a:t> cycle (HIGH) and an </a:t>
            </a:r>
            <a:r>
              <a:rPr b="1" lang="en" sz="1900">
                <a:solidFill>
                  <a:srgbClr val="333333"/>
                </a:solidFill>
                <a:highlight>
                  <a:srgbClr val="FFFFFF"/>
                </a:highlight>
                <a:latin typeface="Roboto"/>
                <a:ea typeface="Roboto"/>
                <a:cs typeface="Roboto"/>
                <a:sym typeface="Roboto"/>
              </a:rPr>
              <a:t>OFF</a:t>
            </a:r>
            <a:r>
              <a:rPr lang="en" sz="1900">
                <a:solidFill>
                  <a:srgbClr val="333333"/>
                </a:solidFill>
                <a:highlight>
                  <a:srgbClr val="FFFFFF"/>
                </a:highlight>
                <a:latin typeface="Roboto"/>
                <a:ea typeface="Roboto"/>
                <a:cs typeface="Roboto"/>
                <a:sym typeface="Roboto"/>
              </a:rPr>
              <a:t> cycle (LOW). The fraction for which the signal is ON over a period is known as </a:t>
            </a:r>
            <a:r>
              <a:rPr b="1" lang="en" sz="1900">
                <a:solidFill>
                  <a:srgbClr val="333333"/>
                </a:solidFill>
                <a:highlight>
                  <a:srgbClr val="FFFFFF"/>
                </a:highlight>
                <a:latin typeface="Roboto"/>
                <a:ea typeface="Roboto"/>
                <a:cs typeface="Roboto"/>
                <a:sym typeface="Roboto"/>
              </a:rPr>
              <a:t>duty cycle</a:t>
            </a:r>
            <a:r>
              <a:rPr lang="en" sz="1900">
                <a:solidFill>
                  <a:srgbClr val="333333"/>
                </a:solidFill>
                <a:highlight>
                  <a:srgbClr val="FFFFFF"/>
                </a:highlight>
                <a:latin typeface="Roboto"/>
                <a:ea typeface="Roboto"/>
                <a:cs typeface="Roboto"/>
                <a:sym typeface="Roboto"/>
              </a:rPr>
              <a:t>.</a:t>
            </a:r>
            <a:endParaRPr sz="1900">
              <a:solidFill>
                <a:srgbClr val="333333"/>
              </a:solidFill>
              <a:highlight>
                <a:srgbClr val="FFFFFF"/>
              </a:highlight>
              <a:latin typeface="Roboto"/>
              <a:ea typeface="Roboto"/>
              <a:cs typeface="Roboto"/>
              <a:sym typeface="Roboto"/>
            </a:endParaRPr>
          </a:p>
          <a:p>
            <a:pPr indent="0" lvl="0" marL="1828800" rtl="0" algn="l">
              <a:lnSpc>
                <a:spcPct val="150000"/>
              </a:lnSpc>
              <a:spcBef>
                <a:spcPts val="800"/>
              </a:spcBef>
              <a:spcAft>
                <a:spcPts val="800"/>
              </a:spcAft>
              <a:buNone/>
            </a:pPr>
            <a:r>
              <a:rPr lang="en" sz="1900">
                <a:solidFill>
                  <a:srgbClr val="333333"/>
                </a:solidFill>
                <a:highlight>
                  <a:srgbClr val="FFFFFF"/>
                </a:highlight>
                <a:latin typeface="Roboto"/>
                <a:ea typeface="Roboto"/>
                <a:cs typeface="Roboto"/>
                <a:sym typeface="Roboto"/>
              </a:rPr>
              <a:t>Duty Cycle (In %) =  Ton / Ton +Toff x 100</a:t>
            </a:r>
            <a:endParaRPr sz="1900">
              <a:solidFill>
                <a:srgbClr val="333333"/>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i="1" lang="en">
                <a:solidFill>
                  <a:schemeClr val="dk1"/>
                </a:solidFill>
              </a:rPr>
              <a:t>			ARM Applications Processors:</a:t>
            </a:r>
            <a:endParaRPr b="1" i="1">
              <a:solidFill>
                <a:schemeClr val="dk1"/>
              </a:solidFill>
            </a:endParaRPr>
          </a:p>
        </p:txBody>
      </p:sp>
      <p:sp>
        <p:nvSpPr>
          <p:cNvPr id="99" name="Google Shape;99;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ARM Cortex A series of Processors are Applications Processors.</a:t>
            </a:r>
            <a:endParaRPr/>
          </a:p>
          <a:p>
            <a:pPr indent="-342900" lvl="0" marL="457200" rtl="0" algn="l">
              <a:spcBef>
                <a:spcPts val="0"/>
              </a:spcBef>
              <a:spcAft>
                <a:spcPts val="0"/>
              </a:spcAft>
              <a:buSzPts val="1800"/>
              <a:buChar char="●"/>
            </a:pPr>
            <a:r>
              <a:rPr lang="en"/>
              <a:t>They are Highest Performance processors from ARM.</a:t>
            </a:r>
            <a:endParaRPr/>
          </a:p>
          <a:p>
            <a:pPr indent="-342900" lvl="0" marL="457200" rtl="0" algn="l">
              <a:spcBef>
                <a:spcPts val="0"/>
              </a:spcBef>
              <a:spcAft>
                <a:spcPts val="0"/>
              </a:spcAft>
              <a:buSzPts val="1800"/>
              <a:buChar char="●"/>
            </a:pPr>
            <a:r>
              <a:rPr lang="en"/>
              <a:t>They are used in powerful mobile, compelling technology products like network devices, consumers applications, automation system, automobile and other embedded system.</a:t>
            </a:r>
            <a:endParaRPr/>
          </a:p>
          <a:p>
            <a:pPr indent="-342900" lvl="0" marL="457200" rtl="0" algn="l">
              <a:spcBef>
                <a:spcPts val="0"/>
              </a:spcBef>
              <a:spcAft>
                <a:spcPts val="0"/>
              </a:spcAft>
              <a:buSzPts val="1800"/>
              <a:buChar char="●"/>
            </a:pPr>
            <a:r>
              <a:rPr lang="en"/>
              <a:t>The Cortex-A processors are again divided into high performance, high efficiency and ultra-high efficiency type processors.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2"/>
          <p:cNvSpPr txBox="1"/>
          <p:nvPr>
            <p:ph type="title"/>
          </p:nvPr>
        </p:nvSpPr>
        <p:spPr>
          <a:xfrm>
            <a:off x="311700" y="227100"/>
            <a:ext cx="8520600" cy="733500"/>
          </a:xfrm>
          <a:prstGeom prst="rect">
            <a:avLst/>
          </a:prstGeom>
        </p:spPr>
        <p:txBody>
          <a:bodyPr anchorCtr="0" anchor="b" bIns="91425" lIns="91425" spcFirstLastPara="1" rIns="91425" wrap="square" tIns="91425">
            <a:normAutofit/>
          </a:bodyPr>
          <a:lstStyle/>
          <a:p>
            <a:pPr indent="0" lvl="0" marL="0" rtl="0" algn="ctr">
              <a:spcBef>
                <a:spcPts val="1900"/>
              </a:spcBef>
              <a:spcAft>
                <a:spcPts val="800"/>
              </a:spcAft>
              <a:buNone/>
            </a:pPr>
            <a:r>
              <a:rPr b="1" i="1" lang="en" sz="3150">
                <a:solidFill>
                  <a:srgbClr val="3498DB"/>
                </a:solidFill>
                <a:highlight>
                  <a:srgbClr val="FFFFFF"/>
                </a:highlight>
                <a:latin typeface="Arial"/>
                <a:ea typeface="Arial"/>
                <a:cs typeface="Arial"/>
                <a:sym typeface="Arial"/>
              </a:rPr>
              <a:t>Why we need PWM?</a:t>
            </a:r>
            <a:endParaRPr b="1" i="1" sz="4800"/>
          </a:p>
        </p:txBody>
      </p:sp>
      <p:sp>
        <p:nvSpPr>
          <p:cNvPr id="476" name="Google Shape;476;p82"/>
          <p:cNvSpPr txBox="1"/>
          <p:nvPr>
            <p:ph idx="1" type="body"/>
          </p:nvPr>
        </p:nvSpPr>
        <p:spPr>
          <a:xfrm>
            <a:off x="311700" y="1359575"/>
            <a:ext cx="8520600" cy="32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33333"/>
                </a:solidFill>
                <a:highlight>
                  <a:srgbClr val="FFFFFF"/>
                </a:highlight>
                <a:latin typeface="Arial"/>
                <a:ea typeface="Arial"/>
                <a:cs typeface="Arial"/>
                <a:sym typeface="Arial"/>
              </a:rPr>
              <a:t>we know that microcontrollers do everything with ones and zeros. That means microcontroller works with 3.3V and 0V as digital 1 &amp; 0. It can’t produce for example 1V or 2.5V or any other value different than 0V and 3.3V. </a:t>
            </a:r>
            <a:endParaRPr sz="2000">
              <a:solidFill>
                <a:srgbClr val="333333"/>
              </a:solidFill>
              <a:highlight>
                <a:srgbClr val="FFFFFF"/>
              </a:highlight>
              <a:latin typeface="Arial"/>
              <a:ea typeface="Arial"/>
              <a:cs typeface="Arial"/>
              <a:sym typeface="Arial"/>
            </a:endParaRPr>
          </a:p>
          <a:p>
            <a:pPr indent="0" lvl="0" marL="0" rtl="0" algn="l">
              <a:spcBef>
                <a:spcPts val="1500"/>
              </a:spcBef>
              <a:spcAft>
                <a:spcPts val="1500"/>
              </a:spcAft>
              <a:buNone/>
            </a:pPr>
            <a:r>
              <a:rPr lang="en" sz="2000">
                <a:solidFill>
                  <a:srgbClr val="333333"/>
                </a:solidFill>
                <a:highlight>
                  <a:srgbClr val="FFFFFF"/>
                </a:highlight>
                <a:latin typeface="Arial"/>
                <a:ea typeface="Arial"/>
                <a:cs typeface="Arial"/>
                <a:sym typeface="Arial"/>
              </a:rPr>
              <a:t>Here PWM feature allows us to generate any voltage level between 0V and 3.3V. Now we will see how it’s been done using PWM so that we will control brightness of LED. This is probably the best way to see effect of PWM.</a:t>
            </a:r>
            <a:endParaRPr sz="22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482" name="Google Shape;482;p83"/>
          <p:cNvPicPr preferRelativeResize="0"/>
          <p:nvPr/>
        </p:nvPicPr>
        <p:blipFill>
          <a:blip r:embed="rId3">
            <a:alphaModFix/>
          </a:blip>
          <a:stretch>
            <a:fillRect/>
          </a:stretch>
        </p:blipFill>
        <p:spPr>
          <a:xfrm>
            <a:off x="479550" y="1358800"/>
            <a:ext cx="7960800" cy="350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i="1" lang="en">
                <a:solidFill>
                  <a:schemeClr val="dk1"/>
                </a:solidFill>
              </a:rPr>
              <a:t>			ARM Applications Processors:</a:t>
            </a:r>
            <a:endParaRPr b="1" i="1">
              <a:solidFill>
                <a:schemeClr val="dk1"/>
              </a:solidFill>
            </a:endParaRPr>
          </a:p>
        </p:txBody>
      </p:sp>
      <p:pic>
        <p:nvPicPr>
          <p:cNvPr id="105" name="Google Shape;105;p20"/>
          <p:cNvPicPr preferRelativeResize="0"/>
          <p:nvPr/>
        </p:nvPicPr>
        <p:blipFill>
          <a:blip r:embed="rId3">
            <a:alphaModFix/>
          </a:blip>
          <a:stretch>
            <a:fillRect/>
          </a:stretch>
        </p:blipFill>
        <p:spPr>
          <a:xfrm>
            <a:off x="528638" y="1365225"/>
            <a:ext cx="8086725" cy="355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a:t>LPC2148</a:t>
            </a:r>
            <a:endParaRPr b="1" i="1"/>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