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sldIdLst>
    <p:sldId id="256" r:id="rId2"/>
    <p:sldId id="257" r:id="rId3"/>
    <p:sldId id="258" r:id="rId4"/>
    <p:sldId id="259" r:id="rId5"/>
    <p:sldId id="262" r:id="rId6"/>
    <p:sldId id="263" r:id="rId7"/>
    <p:sldId id="266" r:id="rId8"/>
    <p:sldId id="268" r:id="rId9"/>
    <p:sldId id="267" r:id="rId10"/>
    <p:sldId id="265" r:id="rId11"/>
    <p:sldId id="269" r:id="rId12"/>
    <p:sldId id="271" r:id="rId13"/>
    <p:sldId id="270" r:id="rId14"/>
    <p:sldId id="264" r:id="rId15"/>
    <p:sldId id="272" r:id="rId16"/>
    <p:sldId id="274" r:id="rId17"/>
    <p:sldId id="273" r:id="rId18"/>
    <p:sldId id="260" r:id="rId19"/>
    <p:sldId id="261"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8" d="100"/>
          <a:sy n="98" d="100"/>
        </p:scale>
        <p:origin x="1018"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4165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55249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25114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8294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1071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17314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3/26/2025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96450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53029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8133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447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3/26/2025</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1836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3/26/2025</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632021722"/>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Western Financial Data Analysis</a:t>
            </a:r>
          </a:p>
        </p:txBody>
      </p:sp>
      <p:sp>
        <p:nvSpPr>
          <p:cNvPr id="3" name="Subtitle 2"/>
          <p:cNvSpPr>
            <a:spLocks noGrp="1"/>
          </p:cNvSpPr>
          <p:nvPr>
            <p:ph type="subTitle" idx="1"/>
          </p:nvPr>
        </p:nvSpPr>
        <p:spPr/>
        <p:txBody>
          <a:bodyPr/>
          <a:lstStyle/>
          <a:p>
            <a:r>
              <a:rPr dirty="0"/>
              <a:t>Analyzing financial trends in Western countries</a:t>
            </a:r>
          </a:p>
          <a:p>
            <a:r>
              <a:rPr dirty="0"/>
              <a:t>Presented by Sachin</a:t>
            </a:r>
            <a:r>
              <a:rPr lang="en-US" dirty="0"/>
              <a:t> Jalakoti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9B21-72CD-3021-F100-60974AE49F98}"/>
              </a:ext>
            </a:extLst>
          </p:cNvPr>
          <p:cNvSpPr>
            <a:spLocks noGrp="1"/>
          </p:cNvSpPr>
          <p:nvPr>
            <p:ph type="title"/>
          </p:nvPr>
        </p:nvSpPr>
        <p:spPr/>
        <p:txBody>
          <a:bodyPr/>
          <a:lstStyle/>
          <a:p>
            <a:r>
              <a:rPr lang="en-IN" dirty="0"/>
              <a:t>SQL for Data Processing</a:t>
            </a:r>
            <a:br>
              <a:rPr lang="en-IN" dirty="0"/>
            </a:br>
            <a:endParaRPr lang="en-IN" dirty="0"/>
          </a:p>
        </p:txBody>
      </p:sp>
      <p:sp>
        <p:nvSpPr>
          <p:cNvPr id="3" name="Content Placeholder 2">
            <a:extLst>
              <a:ext uri="{FF2B5EF4-FFF2-40B4-BE49-F238E27FC236}">
                <a16:creationId xmlns:a16="http://schemas.microsoft.com/office/drawing/2014/main" id="{B9C89BF7-FBB7-3430-8505-50CE57B5777D}"/>
              </a:ext>
            </a:extLst>
          </p:cNvPr>
          <p:cNvSpPr>
            <a:spLocks noGrp="1"/>
          </p:cNvSpPr>
          <p:nvPr>
            <p:ph idx="1"/>
          </p:nvPr>
        </p:nvSpPr>
        <p:spPr/>
        <p:txBody>
          <a:bodyPr/>
          <a:lstStyle/>
          <a:p>
            <a:pPr>
              <a:buFont typeface="Arial" panose="020B0604020202020204" pitchFamily="34" charset="0"/>
              <a:buChar char="•"/>
            </a:pPr>
            <a:r>
              <a:rPr lang="en-US" dirty="0"/>
              <a:t>Importing data into SQL databases.</a:t>
            </a:r>
          </a:p>
          <a:p>
            <a:pPr>
              <a:buFont typeface="Arial" panose="020B0604020202020204" pitchFamily="34" charset="0"/>
              <a:buChar char="•"/>
            </a:pPr>
            <a:r>
              <a:rPr lang="en-US" dirty="0"/>
              <a:t>Running queries to filter and transform data.</a:t>
            </a:r>
          </a:p>
          <a:p>
            <a:pPr>
              <a:buFont typeface="Arial" panose="020B0604020202020204" pitchFamily="34" charset="0"/>
              <a:buChar char="•"/>
            </a:pPr>
            <a:r>
              <a:rPr lang="en-US" dirty="0"/>
              <a:t>Optimizing database performance.</a:t>
            </a:r>
          </a:p>
          <a:p>
            <a:endParaRPr lang="en-IN" dirty="0"/>
          </a:p>
        </p:txBody>
      </p:sp>
    </p:spTree>
    <p:extLst>
      <p:ext uri="{BB962C8B-B14F-4D97-AF65-F5344CB8AC3E}">
        <p14:creationId xmlns:p14="http://schemas.microsoft.com/office/powerpoint/2010/main" val="511334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EFFA9B-DAE5-C2E3-5C73-2ED29CC9FA2F}"/>
              </a:ext>
            </a:extLst>
          </p:cNvPr>
          <p:cNvPicPr>
            <a:picLocks noChangeAspect="1"/>
          </p:cNvPicPr>
          <p:nvPr/>
        </p:nvPicPr>
        <p:blipFill>
          <a:blip r:embed="rId2"/>
          <a:stretch>
            <a:fillRect/>
          </a:stretch>
        </p:blipFill>
        <p:spPr>
          <a:xfrm>
            <a:off x="0" y="380512"/>
            <a:ext cx="9144000" cy="5143500"/>
          </a:xfrm>
          <a:prstGeom prst="rect">
            <a:avLst/>
          </a:prstGeom>
        </p:spPr>
      </p:pic>
    </p:spTree>
    <p:extLst>
      <p:ext uri="{BB962C8B-B14F-4D97-AF65-F5344CB8AC3E}">
        <p14:creationId xmlns:p14="http://schemas.microsoft.com/office/powerpoint/2010/main" val="1147973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1DEE8-769B-7C82-0D26-3D9CC3FC89A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B5D3E3C-8631-0341-649E-B2F03150A6A8}"/>
              </a:ext>
            </a:extLst>
          </p:cNvPr>
          <p:cNvPicPr>
            <a:picLocks noChangeAspect="1"/>
          </p:cNvPicPr>
          <p:nvPr/>
        </p:nvPicPr>
        <p:blipFill>
          <a:blip r:embed="rId2"/>
          <a:stretch>
            <a:fillRect/>
          </a:stretch>
        </p:blipFill>
        <p:spPr>
          <a:xfrm>
            <a:off x="0" y="529004"/>
            <a:ext cx="9144000" cy="5143500"/>
          </a:xfrm>
          <a:prstGeom prst="rect">
            <a:avLst/>
          </a:prstGeom>
        </p:spPr>
      </p:pic>
    </p:spTree>
    <p:extLst>
      <p:ext uri="{BB962C8B-B14F-4D97-AF65-F5344CB8AC3E}">
        <p14:creationId xmlns:p14="http://schemas.microsoft.com/office/powerpoint/2010/main" val="965306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ADDFD-B463-1EA2-E6F5-192AFB26FCF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8F8A606-0385-8105-B7B3-DFF7657D2D0B}"/>
              </a:ext>
            </a:extLst>
          </p:cNvPr>
          <p:cNvPicPr>
            <a:picLocks noChangeAspect="1"/>
          </p:cNvPicPr>
          <p:nvPr/>
        </p:nvPicPr>
        <p:blipFill>
          <a:blip r:embed="rId2"/>
          <a:stretch>
            <a:fillRect/>
          </a:stretch>
        </p:blipFill>
        <p:spPr>
          <a:xfrm>
            <a:off x="0" y="529004"/>
            <a:ext cx="9144000" cy="5143500"/>
          </a:xfrm>
          <a:prstGeom prst="rect">
            <a:avLst/>
          </a:prstGeom>
        </p:spPr>
      </p:pic>
    </p:spTree>
    <p:extLst>
      <p:ext uri="{BB962C8B-B14F-4D97-AF65-F5344CB8AC3E}">
        <p14:creationId xmlns:p14="http://schemas.microsoft.com/office/powerpoint/2010/main" val="39674946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1E544-F497-5510-E6A0-C787B92A7B9E}"/>
              </a:ext>
            </a:extLst>
          </p:cNvPr>
          <p:cNvSpPr>
            <a:spLocks noGrp="1"/>
          </p:cNvSpPr>
          <p:nvPr>
            <p:ph type="title"/>
          </p:nvPr>
        </p:nvSpPr>
        <p:spPr/>
        <p:txBody>
          <a:bodyPr>
            <a:normAutofit/>
          </a:bodyPr>
          <a:lstStyle/>
          <a:p>
            <a:r>
              <a:rPr lang="en-IN" dirty="0">
                <a:latin typeface="Gill Sans MT (Body)"/>
              </a:rPr>
              <a:t>Power BI Dashboards</a:t>
            </a:r>
            <a:br>
              <a:rPr lang="en-IN" dirty="0"/>
            </a:br>
            <a:endParaRPr lang="en-IN" dirty="0"/>
          </a:p>
        </p:txBody>
      </p:sp>
      <p:sp>
        <p:nvSpPr>
          <p:cNvPr id="3" name="Content Placeholder 2">
            <a:extLst>
              <a:ext uri="{FF2B5EF4-FFF2-40B4-BE49-F238E27FC236}">
                <a16:creationId xmlns:a16="http://schemas.microsoft.com/office/drawing/2014/main" id="{06270084-5773-DB8B-2545-317B173C07E7}"/>
              </a:ext>
            </a:extLst>
          </p:cNvPr>
          <p:cNvSpPr>
            <a:spLocks noGrp="1"/>
          </p:cNvSpPr>
          <p:nvPr>
            <p:ph idx="1"/>
          </p:nvPr>
        </p:nvSpPr>
        <p:spPr/>
        <p:txBody>
          <a:bodyPr/>
          <a:lstStyle/>
          <a:p>
            <a:r>
              <a:rPr lang="en-US" dirty="0"/>
              <a:t>Creating visual reports for business insights.</a:t>
            </a:r>
          </a:p>
          <a:p>
            <a:pPr>
              <a:buFont typeface="Arial" panose="020B0604020202020204" pitchFamily="34" charset="0"/>
              <a:buChar char="•"/>
            </a:pPr>
            <a:r>
              <a:rPr lang="en-US" dirty="0"/>
              <a:t>Using charts, graphs, and KPIs to analyze trends.</a:t>
            </a:r>
          </a:p>
          <a:p>
            <a:pPr>
              <a:buFont typeface="Arial" panose="020B0604020202020204" pitchFamily="34" charset="0"/>
              <a:buChar char="•"/>
            </a:pPr>
            <a:r>
              <a:rPr lang="en-US" dirty="0"/>
              <a:t>Interactive dashboards for real-time tracking.</a:t>
            </a:r>
          </a:p>
          <a:p>
            <a:endParaRPr lang="en-IN" dirty="0"/>
          </a:p>
        </p:txBody>
      </p:sp>
    </p:spTree>
    <p:extLst>
      <p:ext uri="{BB962C8B-B14F-4D97-AF65-F5344CB8AC3E}">
        <p14:creationId xmlns:p14="http://schemas.microsoft.com/office/powerpoint/2010/main" val="857063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933D71-36B9-4610-E49B-48274036DD92}"/>
              </a:ext>
            </a:extLst>
          </p:cNvPr>
          <p:cNvPicPr>
            <a:picLocks noChangeAspect="1"/>
          </p:cNvPicPr>
          <p:nvPr/>
        </p:nvPicPr>
        <p:blipFill>
          <a:blip r:embed="rId2"/>
          <a:stretch>
            <a:fillRect/>
          </a:stretch>
        </p:blipFill>
        <p:spPr>
          <a:xfrm>
            <a:off x="0" y="372697"/>
            <a:ext cx="9144000" cy="5143500"/>
          </a:xfrm>
          <a:prstGeom prst="rect">
            <a:avLst/>
          </a:prstGeom>
        </p:spPr>
      </p:pic>
    </p:spTree>
    <p:extLst>
      <p:ext uri="{BB962C8B-B14F-4D97-AF65-F5344CB8AC3E}">
        <p14:creationId xmlns:p14="http://schemas.microsoft.com/office/powerpoint/2010/main" val="2231860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8EFEA-E5BB-A7B3-BA36-33296CB237C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3CBD08E-1C5F-B38D-80D4-0917B55FF090}"/>
              </a:ext>
            </a:extLst>
          </p:cNvPr>
          <p:cNvPicPr>
            <a:picLocks noChangeAspect="1"/>
          </p:cNvPicPr>
          <p:nvPr/>
        </p:nvPicPr>
        <p:blipFill>
          <a:blip r:embed="rId2"/>
          <a:stretch>
            <a:fillRect/>
          </a:stretch>
        </p:blipFill>
        <p:spPr>
          <a:xfrm>
            <a:off x="0" y="357065"/>
            <a:ext cx="9144000" cy="5143500"/>
          </a:xfrm>
          <a:prstGeom prst="rect">
            <a:avLst/>
          </a:prstGeom>
        </p:spPr>
      </p:pic>
    </p:spTree>
    <p:extLst>
      <p:ext uri="{BB962C8B-B14F-4D97-AF65-F5344CB8AC3E}">
        <p14:creationId xmlns:p14="http://schemas.microsoft.com/office/powerpoint/2010/main" val="3249362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5016E-71A5-1609-29DB-7EA5BC9C667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4E155EA-F837-FA7F-6721-86C963606161}"/>
              </a:ext>
            </a:extLst>
          </p:cNvPr>
          <p:cNvPicPr>
            <a:picLocks noChangeAspect="1"/>
          </p:cNvPicPr>
          <p:nvPr/>
        </p:nvPicPr>
        <p:blipFill>
          <a:blip r:embed="rId2"/>
          <a:stretch>
            <a:fillRect/>
          </a:stretch>
        </p:blipFill>
        <p:spPr>
          <a:xfrm>
            <a:off x="0" y="286727"/>
            <a:ext cx="9144000" cy="5143500"/>
          </a:xfrm>
          <a:prstGeom prst="rect">
            <a:avLst/>
          </a:prstGeom>
        </p:spPr>
      </p:pic>
    </p:spTree>
    <p:extLst>
      <p:ext uri="{BB962C8B-B14F-4D97-AF65-F5344CB8AC3E}">
        <p14:creationId xmlns:p14="http://schemas.microsoft.com/office/powerpoint/2010/main" val="3057183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Findings &amp; Insights</a:t>
            </a:r>
          </a:p>
        </p:txBody>
      </p:sp>
      <p:sp>
        <p:nvSpPr>
          <p:cNvPr id="3" name="Content Placeholder 2"/>
          <p:cNvSpPr>
            <a:spLocks noGrp="1"/>
          </p:cNvSpPr>
          <p:nvPr>
            <p:ph idx="1"/>
          </p:nvPr>
        </p:nvSpPr>
        <p:spPr/>
        <p:txBody>
          <a:bodyPr/>
          <a:lstStyle/>
          <a:p>
            <a:r>
              <a:t>- Western countries show diverse financial performance.</a:t>
            </a:r>
          </a:p>
          <a:p>
            <a:r>
              <a:t>- Certain economies show higher stability in revenue trends.</a:t>
            </a:r>
          </a:p>
          <a:p>
            <a:r>
              <a:t>- Data visualization provides clear understanding of financial health.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project successfully identifies financial trends in Western countries. Power BI dashboards make data interpretation easier, while SQL ensures efficient data processing. This analysis can aid policymakers and financial analysts in decision-making.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Overview</a:t>
            </a:r>
          </a:p>
        </p:txBody>
      </p:sp>
      <p:sp>
        <p:nvSpPr>
          <p:cNvPr id="3" name="Content Placeholder 2"/>
          <p:cNvSpPr>
            <a:spLocks noGrp="1"/>
          </p:cNvSpPr>
          <p:nvPr>
            <p:ph idx="1"/>
          </p:nvPr>
        </p:nvSpPr>
        <p:spPr/>
        <p:txBody>
          <a:bodyPr/>
          <a:lstStyle/>
          <a:p>
            <a:r>
              <a:t>This project analyzes financial data from Western countries using Power BI, SQL, and Excel. The aim is to identify trends and insights that can aid in financial decision-making.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Sources &amp; Tools Used</a:t>
            </a:r>
          </a:p>
        </p:txBody>
      </p:sp>
      <p:sp>
        <p:nvSpPr>
          <p:cNvPr id="3" name="Content Placeholder 2"/>
          <p:cNvSpPr>
            <a:spLocks noGrp="1"/>
          </p:cNvSpPr>
          <p:nvPr>
            <p:ph idx="1"/>
          </p:nvPr>
        </p:nvSpPr>
        <p:spPr/>
        <p:txBody>
          <a:bodyPr/>
          <a:lstStyle/>
          <a:p>
            <a:r>
              <a:t>- Power BI for data visualization</a:t>
            </a:r>
          </a:p>
          <a:p>
            <a:r>
              <a:t>- SQL for data processing</a:t>
            </a:r>
          </a:p>
          <a:p>
            <a:r>
              <a:t>- Excel for data storage</a:t>
            </a:r>
          </a:p>
          <a:p>
            <a:r>
              <a:t>- Western Countries Financial Data dataset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Features of Analysis</a:t>
            </a:r>
          </a:p>
        </p:txBody>
      </p:sp>
      <p:sp>
        <p:nvSpPr>
          <p:cNvPr id="3" name="Content Placeholder 2"/>
          <p:cNvSpPr>
            <a:spLocks noGrp="1"/>
          </p:cNvSpPr>
          <p:nvPr>
            <p:ph idx="1"/>
          </p:nvPr>
        </p:nvSpPr>
        <p:spPr/>
        <p:txBody>
          <a:bodyPr/>
          <a:lstStyle/>
          <a:p>
            <a:r>
              <a:t>- Financial performance trends</a:t>
            </a:r>
          </a:p>
          <a:p>
            <a:r>
              <a:t>- Country-wise comparisons</a:t>
            </a:r>
          </a:p>
          <a:p>
            <a:r>
              <a:t>- Revenue and expense patterns</a:t>
            </a:r>
          </a:p>
          <a:p>
            <a:r>
              <a:t>- Interactive Power BI dashboards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7917C-A34D-CF12-7A44-2DAFF438243F}"/>
              </a:ext>
            </a:extLst>
          </p:cNvPr>
          <p:cNvSpPr>
            <a:spLocks noGrp="1"/>
          </p:cNvSpPr>
          <p:nvPr>
            <p:ph type="title"/>
          </p:nvPr>
        </p:nvSpPr>
        <p:spPr/>
        <p:txBody>
          <a:bodyPr/>
          <a:lstStyle/>
          <a:p>
            <a:r>
              <a:rPr lang="en-US" dirty="0"/>
              <a:t>Project  Workflow</a:t>
            </a:r>
            <a:endParaRPr lang="en-IN" dirty="0"/>
          </a:p>
        </p:txBody>
      </p:sp>
      <p:sp>
        <p:nvSpPr>
          <p:cNvPr id="4" name="Rectangle 1">
            <a:extLst>
              <a:ext uri="{FF2B5EF4-FFF2-40B4-BE49-F238E27FC236}">
                <a16:creationId xmlns:a16="http://schemas.microsoft.com/office/drawing/2014/main" id="{10FA2E60-EE88-B7B8-142A-B573B1958F54}"/>
              </a:ext>
            </a:extLst>
          </p:cNvPr>
          <p:cNvSpPr>
            <a:spLocks noGrp="1" noChangeArrowheads="1"/>
          </p:cNvSpPr>
          <p:nvPr>
            <p:ph idx="1"/>
          </p:nvPr>
        </p:nvSpPr>
        <p:spPr bwMode="auto">
          <a:xfrm>
            <a:off x="1443491" y="1831523"/>
            <a:ext cx="4518738"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defTabSz="914400" eaLnBrk="0" fontAlgn="base" hangingPunct="0">
              <a:lnSpc>
                <a:spcPct val="100000"/>
              </a:lnSpc>
              <a:spcBef>
                <a:spcPct val="0"/>
              </a:spcBef>
              <a:spcAft>
                <a:spcPct val="0"/>
              </a:spcAft>
              <a:buClrTx/>
              <a:buSzTx/>
              <a:buNone/>
            </a:pPr>
            <a:r>
              <a:rPr kumimoji="0" lang="en-US" altLang="en-US" sz="1800" b="1" i="0" u="none" strike="noStrike" cap="none" normalizeH="0" baseline="0" dirty="0">
                <a:ln>
                  <a:noFill/>
                </a:ln>
                <a:solidFill>
                  <a:schemeClr val="tx1"/>
                </a:solidFill>
                <a:effectLst/>
                <a:latin typeface="Arial" panose="020B0604020202020204" pitchFamily="34" charset="0"/>
              </a:rPr>
              <a:t>1.Data Collection &amp; Preparation (Excel)</a:t>
            </a:r>
          </a:p>
          <a:p>
            <a:pPr defTabSz="914400" eaLnBrk="0" fontAlgn="base" hangingPunct="0">
              <a:lnSpc>
                <a:spcPct val="100000"/>
              </a:lnSpc>
              <a:spcBef>
                <a:spcPct val="0"/>
              </a:spcBef>
              <a:spcAft>
                <a:spcPct val="0"/>
              </a:spcAft>
              <a:buClrTx/>
              <a:buSzTx/>
            </a:pPr>
            <a:r>
              <a:rPr lang="en-US" sz="1600" dirty="0"/>
              <a:t>Raw financial data is collected and pre-processed.</a:t>
            </a:r>
          </a:p>
          <a:p>
            <a:pPr defTabSz="914400" eaLnBrk="0" fontAlgn="base" hangingPunct="0">
              <a:lnSpc>
                <a:spcPct val="100000"/>
              </a:lnSpc>
              <a:spcBef>
                <a:spcPct val="0"/>
              </a:spcBef>
              <a:spcAft>
                <a:spcPct val="0"/>
              </a:spcAft>
              <a:buClrTx/>
              <a:buSzTx/>
            </a:pPr>
            <a:endParaRPr lang="en-US" sz="1600" dirty="0"/>
          </a:p>
          <a:p>
            <a:pPr defTabSz="914400" eaLnBrk="0" fontAlgn="base" hangingPunct="0">
              <a:lnSpc>
                <a:spcPct val="100000"/>
              </a:lnSpc>
              <a:spcBef>
                <a:spcPct val="0"/>
              </a:spcBef>
              <a:spcAft>
                <a:spcPct val="0"/>
              </a:spcAft>
              <a:buClrTx/>
              <a:buSzTx/>
            </a:pPr>
            <a:endParaRPr lang="en-US" sz="1600" dirty="0"/>
          </a:p>
          <a:p>
            <a:pPr defTabSz="914400" eaLnBrk="0" fontAlgn="base" hangingPunct="0">
              <a:lnSpc>
                <a:spcPct val="100000"/>
              </a:lnSpc>
              <a:spcBef>
                <a:spcPct val="0"/>
              </a:spcBef>
              <a:spcAft>
                <a:spcPct val="0"/>
              </a:spcAft>
              <a:buClrTx/>
              <a:buSzTx/>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A64F10B5-C662-DBA0-C5AB-9B7FB675B59F}"/>
              </a:ext>
            </a:extLst>
          </p:cNvPr>
          <p:cNvSpPr>
            <a:spLocks noChangeArrowheads="1"/>
          </p:cNvSpPr>
          <p:nvPr/>
        </p:nvSpPr>
        <p:spPr bwMode="auto">
          <a:xfrm>
            <a:off x="1443491" y="2496216"/>
            <a:ext cx="4878259"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2.Database Management &amp; Querying (SQL)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Data is stored, cleaned, and queried for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4440444A-A89F-F1CE-6773-C09DE977C6E6}"/>
              </a:ext>
            </a:extLst>
          </p:cNvPr>
          <p:cNvSpPr>
            <a:spLocks noChangeArrowheads="1"/>
          </p:cNvSpPr>
          <p:nvPr/>
        </p:nvSpPr>
        <p:spPr bwMode="auto">
          <a:xfrm>
            <a:off x="1443491" y="3227197"/>
            <a:ext cx="491993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3.Data Visualization &amp; Insights (Power BI)</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Reports and dashboards are built for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605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6FF01-20AA-D2EF-31A2-0BAE2976B38F}"/>
              </a:ext>
            </a:extLst>
          </p:cNvPr>
          <p:cNvSpPr>
            <a:spLocks noGrp="1"/>
          </p:cNvSpPr>
          <p:nvPr>
            <p:ph type="title"/>
          </p:nvPr>
        </p:nvSpPr>
        <p:spPr/>
        <p:txBody>
          <a:bodyPr>
            <a:normAutofit/>
          </a:bodyPr>
          <a:lstStyle/>
          <a:p>
            <a:r>
              <a:rPr lang="en-US" dirty="0"/>
              <a:t>Data Processing in Excel</a:t>
            </a:r>
            <a:endParaRPr lang="en-IN" dirty="0"/>
          </a:p>
        </p:txBody>
      </p:sp>
      <p:sp>
        <p:nvSpPr>
          <p:cNvPr id="3" name="Content Placeholder 2">
            <a:extLst>
              <a:ext uri="{FF2B5EF4-FFF2-40B4-BE49-F238E27FC236}">
                <a16:creationId xmlns:a16="http://schemas.microsoft.com/office/drawing/2014/main" id="{A677B55E-1567-8CBE-EB24-7CAEB4C93E4F}"/>
              </a:ext>
            </a:extLst>
          </p:cNvPr>
          <p:cNvSpPr>
            <a:spLocks noGrp="1"/>
          </p:cNvSpPr>
          <p:nvPr>
            <p:ph idx="1"/>
          </p:nvPr>
        </p:nvSpPr>
        <p:spPr/>
        <p:txBody>
          <a:bodyPr/>
          <a:lstStyle/>
          <a:p>
            <a:pPr>
              <a:buFont typeface="Arial" panose="020B0604020202020204" pitchFamily="34" charset="0"/>
              <a:buChar char="•"/>
            </a:pPr>
            <a:r>
              <a:rPr lang="en-US" dirty="0"/>
              <a:t>Cleaning and formatting financial data.</a:t>
            </a:r>
          </a:p>
          <a:p>
            <a:pPr>
              <a:buFont typeface="Arial" panose="020B0604020202020204" pitchFamily="34" charset="0"/>
              <a:buChar char="•"/>
            </a:pPr>
            <a:r>
              <a:rPr lang="en-US" dirty="0"/>
              <a:t>Handling missing values and outliers.</a:t>
            </a:r>
          </a:p>
          <a:p>
            <a:pPr>
              <a:buFont typeface="Arial" panose="020B0604020202020204" pitchFamily="34" charset="0"/>
              <a:buChar char="•"/>
            </a:pPr>
            <a:r>
              <a:rPr lang="en-US" dirty="0"/>
              <a:t>Initial exploratory analysis using pivot tables.</a:t>
            </a:r>
          </a:p>
          <a:p>
            <a:endParaRPr lang="en-IN" dirty="0"/>
          </a:p>
        </p:txBody>
      </p:sp>
    </p:spTree>
    <p:extLst>
      <p:ext uri="{BB962C8B-B14F-4D97-AF65-F5344CB8AC3E}">
        <p14:creationId xmlns:p14="http://schemas.microsoft.com/office/powerpoint/2010/main" val="95153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BCFF2A6-D93C-A23D-F38A-88FD57135877}"/>
              </a:ext>
            </a:extLst>
          </p:cNvPr>
          <p:cNvPicPr>
            <a:picLocks noChangeAspect="1"/>
          </p:cNvPicPr>
          <p:nvPr/>
        </p:nvPicPr>
        <p:blipFill>
          <a:blip r:embed="rId2"/>
          <a:srcRect b="15167"/>
          <a:stretch/>
        </p:blipFill>
        <p:spPr>
          <a:xfrm>
            <a:off x="171937" y="333619"/>
            <a:ext cx="8768863" cy="4363427"/>
          </a:xfrm>
          <a:prstGeom prst="rect">
            <a:avLst/>
          </a:prstGeom>
        </p:spPr>
      </p:pic>
    </p:spTree>
    <p:extLst>
      <p:ext uri="{BB962C8B-B14F-4D97-AF65-F5344CB8AC3E}">
        <p14:creationId xmlns:p14="http://schemas.microsoft.com/office/powerpoint/2010/main" val="4067554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61B9F-9965-D647-C4DF-D64F0B20BC0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2DEA4CE-D30A-ABDC-1A34-942383F60E70}"/>
              </a:ext>
            </a:extLst>
          </p:cNvPr>
          <p:cNvPicPr>
            <a:picLocks noChangeAspect="1"/>
          </p:cNvPicPr>
          <p:nvPr/>
        </p:nvPicPr>
        <p:blipFill>
          <a:blip r:embed="rId2"/>
          <a:stretch>
            <a:fillRect/>
          </a:stretch>
        </p:blipFill>
        <p:spPr>
          <a:xfrm>
            <a:off x="0" y="560265"/>
            <a:ext cx="9144000" cy="5143500"/>
          </a:xfrm>
          <a:prstGeom prst="rect">
            <a:avLst/>
          </a:prstGeom>
        </p:spPr>
      </p:pic>
    </p:spTree>
    <p:extLst>
      <p:ext uri="{BB962C8B-B14F-4D97-AF65-F5344CB8AC3E}">
        <p14:creationId xmlns:p14="http://schemas.microsoft.com/office/powerpoint/2010/main" val="3683770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613856-928E-9A05-6707-D72772590E7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9D09A12-B2F3-4FCE-7145-B4B25BFA3465}"/>
              </a:ext>
            </a:extLst>
          </p:cNvPr>
          <p:cNvPicPr>
            <a:picLocks noChangeAspect="1"/>
          </p:cNvPicPr>
          <p:nvPr/>
        </p:nvPicPr>
        <p:blipFill>
          <a:blip r:embed="rId2"/>
          <a:stretch>
            <a:fillRect/>
          </a:stretch>
        </p:blipFill>
        <p:spPr>
          <a:xfrm>
            <a:off x="0" y="630604"/>
            <a:ext cx="9144000" cy="5143500"/>
          </a:xfrm>
          <a:prstGeom prst="rect">
            <a:avLst/>
          </a:prstGeom>
        </p:spPr>
      </p:pic>
    </p:spTree>
    <p:extLst>
      <p:ext uri="{BB962C8B-B14F-4D97-AF65-F5344CB8AC3E}">
        <p14:creationId xmlns:p14="http://schemas.microsoft.com/office/powerpoint/2010/main" val="297206177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70</TotalTime>
  <Words>295</Words>
  <Application>Microsoft Office PowerPoint</Application>
  <PresentationFormat>On-screen Show (4:3)</PresentationFormat>
  <Paragraphs>42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Gill Sans MT</vt:lpstr>
      <vt:lpstr>Gill Sans MT (Body)</vt:lpstr>
      <vt:lpstr>Gallery</vt:lpstr>
      <vt:lpstr>Western Financial Data Analysis</vt:lpstr>
      <vt:lpstr>Project Overview</vt:lpstr>
      <vt:lpstr>Data Sources &amp; Tools Used</vt:lpstr>
      <vt:lpstr>Key Features of Analysis</vt:lpstr>
      <vt:lpstr>Project  Workflow</vt:lpstr>
      <vt:lpstr>Data Processing in Excel</vt:lpstr>
      <vt:lpstr>PowerPoint Presentation</vt:lpstr>
      <vt:lpstr>PowerPoint Presentation</vt:lpstr>
      <vt:lpstr>PowerPoint Presentation</vt:lpstr>
      <vt:lpstr>SQL for Data Processing </vt:lpstr>
      <vt:lpstr>PowerPoint Presentation</vt:lpstr>
      <vt:lpstr>PowerPoint Presentation</vt:lpstr>
      <vt:lpstr>PowerPoint Presentation</vt:lpstr>
      <vt:lpstr>Power BI Dashboards </vt:lpstr>
      <vt:lpstr>PowerPoint Presentation</vt:lpstr>
      <vt:lpstr>PowerPoint Presentation</vt:lpstr>
      <vt:lpstr>PowerPoint Presentation</vt:lpstr>
      <vt:lpstr>Findings &amp; Insights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New</dc:creator>
  <cp:keywords/>
  <dc:description>generated using python-pptx</dc:description>
  <cp:lastModifiedBy>Sachin Jalakoti</cp:lastModifiedBy>
  <cp:revision>2</cp:revision>
  <dcterms:created xsi:type="dcterms:W3CDTF">2013-01-27T09:14:16Z</dcterms:created>
  <dcterms:modified xsi:type="dcterms:W3CDTF">2025-03-25T23:32:00Z</dcterms:modified>
  <cp:category/>
</cp:coreProperties>
</file>