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+s3Q113ZeXNg9NVGtbTUIdao/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66422-574C-4884-9620-81BC8F36DEBC}">
  <a:tblStyle styleId="{65566422-574C-4884-9620-81BC8F36DE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Roboto-boldItalic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x">
  <p:cSld name="TITLE_AND_BODY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41" name="Google Shape;41;p18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42" name="Google Shape;42;p18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18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45" name="Google Shape;45;p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8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8"/>
          <p:cNvGrpSpPr/>
          <p:nvPr/>
        </p:nvGrpSpPr>
        <p:grpSpPr>
          <a:xfrm>
            <a:off x="-2269809" y="-751386"/>
            <a:ext cx="14461814" cy="7609387"/>
            <a:chOff x="-1" y="-2"/>
            <a:chExt cx="14461812" cy="7609386"/>
          </a:xfrm>
        </p:grpSpPr>
        <p:grpSp>
          <p:nvGrpSpPr>
            <p:cNvPr id="51" name="Google Shape;51;p18"/>
            <p:cNvGrpSpPr/>
            <p:nvPr/>
          </p:nvGrpSpPr>
          <p:grpSpPr>
            <a:xfrm>
              <a:off x="2253509" y="751381"/>
              <a:ext cx="12208303" cy="6858003"/>
              <a:chOff x="1" y="-1"/>
              <a:chExt cx="12208301" cy="6858002"/>
            </a:xfrm>
          </p:grpSpPr>
          <p:sp>
            <p:nvSpPr>
              <p:cNvPr id="52" name="Google Shape;52;p18"/>
              <p:cNvSpPr/>
              <p:nvPr/>
            </p:nvSpPr>
            <p:spPr>
              <a:xfrm flipH="1">
                <a:off x="2" y="0"/>
                <a:ext cx="12208299" cy="6858001"/>
              </a:xfrm>
              <a:custGeom>
                <a:rect b="b" l="l" r="r" t="t"/>
                <a:pathLst>
                  <a:path extrusionOk="0" h="21600" w="21600">
                    <a:moveTo>
                      <a:pt x="1517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911"/>
                    </a:lnTo>
                    <a:lnTo>
                      <a:pt x="18318" y="4069"/>
                    </a:lnTo>
                    <a:lnTo>
                      <a:pt x="17456" y="4069"/>
                    </a:lnTo>
                    <a:close/>
                  </a:path>
                </a:pathLst>
              </a:custGeom>
              <a:solidFill>
                <a:schemeClr val="accent2">
                  <a:alpha val="73333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8"/>
              <p:cNvSpPr/>
              <p:nvPr/>
            </p:nvSpPr>
            <p:spPr>
              <a:xfrm rot="-5400000">
                <a:off x="2683298" y="-2667002"/>
                <a:ext cx="6858002" cy="12192004"/>
              </a:xfrm>
              <a:custGeom>
                <a:rect b="b" l="l" r="r" t="t"/>
                <a:pathLst>
                  <a:path extrusionOk="0" h="21600" w="2160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/>
              <p:nvPr/>
            </p:nvSpPr>
            <p:spPr>
              <a:xfrm rot="5400000">
                <a:off x="40924" y="-4747"/>
                <a:ext cx="2819400" cy="2828892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8"/>
              <p:cNvSpPr/>
              <p:nvPr/>
            </p:nvSpPr>
            <p:spPr>
              <a:xfrm rot="5400000">
                <a:off x="20717" y="-4423"/>
                <a:ext cx="2627089" cy="263593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 rot="5400000">
                <a:off x="4036" y="-4035"/>
                <a:ext cx="2397088" cy="240515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4745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 rot="-5400000">
                <a:off x="2683298" y="-2667002"/>
                <a:ext cx="6858002" cy="12192004"/>
              </a:xfrm>
              <a:custGeom>
                <a:rect b="b" l="l" r="r" t="t"/>
                <a:pathLst>
                  <a:path extrusionOk="0" h="21600" w="2160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solidFill>
                <a:srgbClr val="003252">
                  <a:alpha val="89411"/>
                </a:srgb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Google Shape;58;p18"/>
            <p:cNvSpPr/>
            <p:nvPr/>
          </p:nvSpPr>
          <p:spPr>
            <a:xfrm flipH="1" rot="-2700000">
              <a:off x="665098" y="2149219"/>
              <a:ext cx="3211379" cy="321138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-2700000">
              <a:off x="1408030" y="747626"/>
              <a:ext cx="2676647" cy="1356877"/>
            </a:xfrm>
            <a:custGeom>
              <a:rect b="b" l="l" r="r" t="t"/>
              <a:pathLst>
                <a:path extrusionOk="0" h="21600" w="21600">
                  <a:moveTo>
                    <a:pt x="1065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21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rot="-8100000">
              <a:off x="1043705" y="2488844"/>
              <a:ext cx="2416017" cy="241601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18"/>
            <p:cNvGrpSpPr/>
            <p:nvPr/>
          </p:nvGrpSpPr>
          <p:grpSpPr>
            <a:xfrm>
              <a:off x="1194430" y="5109348"/>
              <a:ext cx="2150755" cy="2150756"/>
              <a:chOff x="-1" y="-1"/>
              <a:chExt cx="2150754" cy="2150754"/>
            </a:xfrm>
          </p:grpSpPr>
          <p:sp>
            <p:nvSpPr>
              <p:cNvPr id="62" name="Google Shape;62;p18"/>
              <p:cNvSpPr/>
              <p:nvPr/>
            </p:nvSpPr>
            <p:spPr>
              <a:xfrm flipH="1" rot="-2700000">
                <a:off x="314970" y="314970"/>
                <a:ext cx="1520813" cy="1520813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 rot="-8100000">
                <a:off x="494267" y="475806"/>
                <a:ext cx="1144153" cy="1144154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18"/>
          <p:cNvSpPr txBox="1"/>
          <p:nvPr>
            <p:ph type="title"/>
          </p:nvPr>
        </p:nvSpPr>
        <p:spPr>
          <a:xfrm>
            <a:off x="2761488" y="2395727"/>
            <a:ext cx="7077457" cy="1243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sz="66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2761488" y="3721608"/>
            <a:ext cx="7077457" cy="86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409700" y="1749569"/>
            <a:ext cx="9372600" cy="3358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indent="-609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2pPr>
            <a:lvl3pPr indent="-609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3pPr>
            <a:lvl4pPr indent="-609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4pPr>
            <a:lvl5pPr indent="-609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443364" y="1825625"/>
            <a:ext cx="112152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43364" y="1517715"/>
            <a:ext cx="5184439" cy="465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6474162" y="1517714"/>
            <a:ext cx="5184438" cy="46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 showMasterSp="0">
  <p:cSld name="5 Categor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49" name="Google Shape;249;p30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0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52" name="Google Shape;252;p30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0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-1" y="-1"/>
            <a:ext cx="12192002" cy="68841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 flipH="1" rot="5400000">
            <a:off x="2664629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2" name="Google Shape;262;p30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63" name="Google Shape;263;p30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66" name="Google Shape;266;p30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/>
          <p:nvPr>
            <p:ph idx="2" type="pic"/>
          </p:nvPr>
        </p:nvSpPr>
        <p:spPr>
          <a:xfrm>
            <a:off x="978211" y="2096715"/>
            <a:ext cx="1259508" cy="1259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0"/>
          <p:cNvSpPr/>
          <p:nvPr>
            <p:ph idx="3" type="pic"/>
          </p:nvPr>
        </p:nvSpPr>
        <p:spPr>
          <a:xfrm>
            <a:off x="3222230" y="2096715"/>
            <a:ext cx="1259507" cy="1259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0"/>
          <p:cNvSpPr/>
          <p:nvPr>
            <p:ph idx="4" type="pic"/>
          </p:nvPr>
        </p:nvSpPr>
        <p:spPr>
          <a:xfrm>
            <a:off x="5466248" y="2096715"/>
            <a:ext cx="1259507" cy="1259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"/>
          <p:cNvSpPr/>
          <p:nvPr>
            <p:ph idx="5" type="pic"/>
          </p:nvPr>
        </p:nvSpPr>
        <p:spPr>
          <a:xfrm>
            <a:off x="7710265" y="2096715"/>
            <a:ext cx="1259507" cy="1259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0"/>
          <p:cNvSpPr/>
          <p:nvPr>
            <p:ph idx="6" type="pic"/>
          </p:nvPr>
        </p:nvSpPr>
        <p:spPr>
          <a:xfrm>
            <a:off x="9954283" y="2096715"/>
            <a:ext cx="1259507" cy="1259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719893" y="4240093"/>
            <a:ext cx="1776142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idx="7" type="body"/>
          </p:nvPr>
        </p:nvSpPr>
        <p:spPr>
          <a:xfrm>
            <a:off x="2963911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8" type="body"/>
          </p:nvPr>
        </p:nvSpPr>
        <p:spPr>
          <a:xfrm>
            <a:off x="5207930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9" type="body"/>
          </p:nvPr>
        </p:nvSpPr>
        <p:spPr>
          <a:xfrm>
            <a:off x="7451948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3" type="body"/>
          </p:nvPr>
        </p:nvSpPr>
        <p:spPr>
          <a:xfrm>
            <a:off x="9695964" y="4240093"/>
            <a:ext cx="1776141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278" name="Google Shape;278;p30"/>
          <p:cNvCxnSpPr/>
          <p:nvPr/>
        </p:nvCxnSpPr>
        <p:spPr>
          <a:xfrm>
            <a:off x="1242354" y="3825021"/>
            <a:ext cx="731222" cy="1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3486372" y="3825021"/>
            <a:ext cx="731222" cy="1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5730390" y="3825021"/>
            <a:ext cx="731222" cy="1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7974407" y="3825021"/>
            <a:ext cx="731222" cy="1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10218425" y="3825021"/>
            <a:ext cx="731222" cy="1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3" name="Google Shape;283;p30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542093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88" name="Google Shape;288;p31"/>
          <p:cNvSpPr/>
          <p:nvPr>
            <p:ph idx="2" type="pic"/>
          </p:nvPr>
        </p:nvSpPr>
        <p:spPr>
          <a:xfrm>
            <a:off x="-3" y="1352574"/>
            <a:ext cx="12192004" cy="2289899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1"/>
          <p:cNvSpPr txBox="1"/>
          <p:nvPr>
            <p:ph idx="3" type="body"/>
          </p:nvPr>
        </p:nvSpPr>
        <p:spPr>
          <a:xfrm>
            <a:off x="4444169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4" type="body"/>
          </p:nvPr>
        </p:nvSpPr>
        <p:spPr>
          <a:xfrm>
            <a:off x="8346244" y="4240093"/>
            <a:ext cx="3293307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542093" y="4240093"/>
            <a:ext cx="9402007" cy="146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95" name="Google Shape;295;p32"/>
          <p:cNvSpPr/>
          <p:nvPr>
            <p:ph idx="2" type="pic"/>
          </p:nvPr>
        </p:nvSpPr>
        <p:spPr>
          <a:xfrm>
            <a:off x="-3" y="1352574"/>
            <a:ext cx="12192004" cy="22898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3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9" name="Google Shape;299;p33"/>
          <p:cNvSpPr/>
          <p:nvPr>
            <p:ph idx="2" type="pic"/>
          </p:nvPr>
        </p:nvSpPr>
        <p:spPr>
          <a:xfrm>
            <a:off x="4110087" y="1444649"/>
            <a:ext cx="7548513" cy="457908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body"/>
          </p:nvPr>
        </p:nvSpPr>
        <p:spPr>
          <a:xfrm>
            <a:off x="3964289" y="1444649"/>
            <a:ext cx="7694311" cy="45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14" name="Google Shape;314;p3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35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17" name="Google Shape;317;p35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5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-1" y="-1"/>
            <a:ext cx="12192002" cy="68841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 flipH="1" rot="5400000">
            <a:off x="2664629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27" name="Google Shape;327;p3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5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 showMasterSp="0">
  <p:cSld name="Thank You 1"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337" name="Google Shape;337;p36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338" name="Google Shape;338;p36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6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41" name="Google Shape;341;p36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36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/>
          <p:nvPr/>
        </p:nvSpPr>
        <p:spPr>
          <a:xfrm flipH="1">
            <a:off x="-16297" y="0"/>
            <a:ext cx="12208299" cy="6858001"/>
          </a:xfrm>
          <a:custGeom>
            <a:rect b="b" l="l" r="r" t="t"/>
            <a:pathLst>
              <a:path extrusionOk="0" h="21600" w="2160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/>
          <p:nvPr/>
        </p:nvSpPr>
        <p:spPr>
          <a:xfrm rot="-5400000">
            <a:off x="2666999" y="-2667001"/>
            <a:ext cx="6858001" cy="12192003"/>
          </a:xfrm>
          <a:custGeom>
            <a:rect b="b" l="l" r="r" t="t"/>
            <a:pathLst>
              <a:path extrusionOk="0" h="21600" w="2160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 rot="-5400000">
            <a:off x="2666999" y="-2667001"/>
            <a:ext cx="6858001" cy="12192003"/>
          </a:xfrm>
          <a:custGeom>
            <a:rect b="b" l="l" r="r" t="t"/>
            <a:pathLst>
              <a:path extrusionOk="0" h="21600" w="2160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36"/>
          <p:cNvGrpSpPr/>
          <p:nvPr/>
        </p:nvGrpSpPr>
        <p:grpSpPr>
          <a:xfrm>
            <a:off x="2" y="0"/>
            <a:ext cx="6881969" cy="6858876"/>
            <a:chOff x="1" y="0"/>
            <a:chExt cx="6881967" cy="6858875"/>
          </a:xfrm>
        </p:grpSpPr>
        <p:sp>
          <p:nvSpPr>
            <p:cNvPr id="350" name="Google Shape;350;p36"/>
            <p:cNvSpPr/>
            <p:nvPr/>
          </p:nvSpPr>
          <p:spPr>
            <a:xfrm rot="5400000">
              <a:off x="11547" y="-11546"/>
              <a:ext cx="6858875" cy="688196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 rot="5400000">
              <a:off x="10761" y="-10758"/>
              <a:ext cx="6391031" cy="641254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 rot="5400000">
              <a:off x="9820" y="-9818"/>
              <a:ext cx="5831497" cy="585113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6"/>
          <p:cNvSpPr txBox="1"/>
          <p:nvPr>
            <p:ph type="title"/>
          </p:nvPr>
        </p:nvSpPr>
        <p:spPr>
          <a:xfrm>
            <a:off x="5217242" y="2807207"/>
            <a:ext cx="4945599" cy="1243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73" name="Google Shape;73;p19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74" name="Google Shape;74;p19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9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77" name="Google Shape;77;p19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9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-1"/>
            <a:ext cx="12192001" cy="686274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84" y="0"/>
                </a:lnTo>
                <a:lnTo>
                  <a:pt x="18189" y="8552"/>
                </a:lnTo>
                <a:lnTo>
                  <a:pt x="20001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flipH="1" rot="5400000">
            <a:off x="2626804" y="-2626806"/>
            <a:ext cx="6862745" cy="1211635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 flipH="1" rot="-5400000">
            <a:off x="5851009" y="-10650"/>
            <a:ext cx="6326156" cy="63474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 rot="2700000">
            <a:off x="9668984" y="1404391"/>
            <a:ext cx="4406149" cy="529924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17960"/>
                </a:lnTo>
                <a:lnTo>
                  <a:pt x="1722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 flipH="1" rot="8100000">
            <a:off x="9583574" y="1088096"/>
            <a:ext cx="5072181" cy="484350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974" y="0"/>
                </a:lnTo>
                <a:lnTo>
                  <a:pt x="0" y="102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 rot="2700000">
            <a:off x="11438584" y="5665751"/>
            <a:ext cx="877779" cy="175555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 flipH="1" rot="8100000">
            <a:off x="10582264" y="5841410"/>
            <a:ext cx="2372349" cy="118617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-30201" y="-1087418"/>
            <a:ext cx="2458373" cy="2166580"/>
            <a:chOff x="-1" y="-1"/>
            <a:chExt cx="2458372" cy="2166579"/>
          </a:xfrm>
        </p:grpSpPr>
        <p:sp>
          <p:nvSpPr>
            <p:cNvPr id="91" name="Google Shape;91;p19"/>
            <p:cNvSpPr/>
            <p:nvPr/>
          </p:nvSpPr>
          <p:spPr>
            <a:xfrm rot="-2700000">
              <a:off x="609081" y="317287"/>
              <a:ext cx="1532002" cy="153200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 flipH="1" rot="2700000">
              <a:off x="314619" y="323727"/>
              <a:ext cx="1519119" cy="1519119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9"/>
          <p:cNvGrpSpPr/>
          <p:nvPr/>
        </p:nvGrpSpPr>
        <p:grpSpPr>
          <a:xfrm>
            <a:off x="1745068" y="-582826"/>
            <a:ext cx="1319569" cy="1157393"/>
            <a:chOff x="-1" y="-1"/>
            <a:chExt cx="1319567" cy="1157391"/>
          </a:xfrm>
        </p:grpSpPr>
        <p:sp>
          <p:nvSpPr>
            <p:cNvPr id="94" name="Google Shape;94;p19"/>
            <p:cNvSpPr/>
            <p:nvPr/>
          </p:nvSpPr>
          <p:spPr>
            <a:xfrm rot="-2700000">
              <a:off x="331671" y="169495"/>
              <a:ext cx="818399" cy="818399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 flipH="1" rot="2700000">
              <a:off x="163907" y="182988"/>
              <a:ext cx="791418" cy="7914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None/>
              <a:defRPr sz="1600">
                <a:solidFill>
                  <a:srgbClr val="B9E4FE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4500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500812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444499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4" type="body"/>
          </p:nvPr>
        </p:nvSpPr>
        <p:spPr>
          <a:xfrm>
            <a:off x="6475412" y="2505075"/>
            <a:ext cx="51831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 showMasterSp="0">
  <p:cSld name="Title +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13" name="Google Shape;113;p21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16" name="Google Shape;116;p21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1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-1" y="-1"/>
            <a:ext cx="12192002" cy="68841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24" name="Google Shape;124;p21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25" name="Google Shape;125;p21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+ Text" showMasterSp="0">
  <p:cSld name="1_Title +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36" name="Google Shape;136;p22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39" name="Google Shape;139;p22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1" y="-1"/>
            <a:ext cx="12192002" cy="68841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294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01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47" name="Google Shape;147;p22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48" name="Google Shape;148;p22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 showMasterSp="0">
  <p:cSld name="Thank You 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59" name="Google Shape;159;p23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62" name="Google Shape;162;p23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>
            <a:off x="-16297" y="0"/>
            <a:ext cx="12208299" cy="6858001"/>
          </a:xfrm>
          <a:custGeom>
            <a:rect b="b" l="l" r="r" t="t"/>
            <a:pathLst>
              <a:path extrusionOk="0" h="21600" w="2160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 rot="-5400000">
            <a:off x="2666999" y="-2667001"/>
            <a:ext cx="6858001" cy="12192003"/>
          </a:xfrm>
          <a:custGeom>
            <a:rect b="b" l="l" r="r" t="t"/>
            <a:pathLst>
              <a:path extrusionOk="0" h="21600" w="2160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 rot="-5400000">
            <a:off x="2666999" y="-2667001"/>
            <a:ext cx="6858001" cy="12192003"/>
          </a:xfrm>
          <a:custGeom>
            <a:rect b="b" l="l" r="r" t="t"/>
            <a:pathLst>
              <a:path extrusionOk="0" h="21600" w="2160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6360242" y="3429000"/>
            <a:ext cx="4945599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23"/>
          <p:cNvSpPr/>
          <p:nvPr/>
        </p:nvSpPr>
        <p:spPr>
          <a:xfrm rot="-8100000">
            <a:off x="-729900" y="-1215857"/>
            <a:ext cx="6043523" cy="8427079"/>
          </a:xfrm>
          <a:custGeom>
            <a:rect b="b" l="l" r="r" t="t"/>
            <a:pathLst>
              <a:path extrusionOk="0" h="21600" w="21600">
                <a:moveTo>
                  <a:pt x="21600" y="10938"/>
                </a:moveTo>
                <a:lnTo>
                  <a:pt x="6733" y="21600"/>
                </a:lnTo>
                <a:lnTo>
                  <a:pt x="0" y="21600"/>
                </a:lnTo>
                <a:lnTo>
                  <a:pt x="0" y="4552"/>
                </a:lnTo>
                <a:lnTo>
                  <a:pt x="6348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 rot="-8100000">
            <a:off x="-1145232" y="-2123853"/>
            <a:ext cx="6043522" cy="9008881"/>
          </a:xfrm>
          <a:custGeom>
            <a:rect b="b" l="l" r="r" t="t"/>
            <a:pathLst>
              <a:path extrusionOk="0" h="21600" w="21600">
                <a:moveTo>
                  <a:pt x="21600" y="11627"/>
                </a:moveTo>
                <a:lnTo>
                  <a:pt x="6733" y="21600"/>
                </a:lnTo>
                <a:lnTo>
                  <a:pt x="0" y="21600"/>
                </a:lnTo>
                <a:lnTo>
                  <a:pt x="0" y="2863"/>
                </a:lnTo>
                <a:lnTo>
                  <a:pt x="4268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 flipH="1" rot="-2700000">
            <a:off x="-2681153" y="-465960"/>
            <a:ext cx="8639120" cy="5739763"/>
          </a:xfrm>
          <a:custGeom>
            <a:rect b="b" l="l" r="r" t="t"/>
            <a:pathLst>
              <a:path extrusionOk="0" h="21600" w="21600">
                <a:moveTo>
                  <a:pt x="9475" y="0"/>
                </a:moveTo>
                <a:lnTo>
                  <a:pt x="0" y="14262"/>
                </a:lnTo>
                <a:lnTo>
                  <a:pt x="0" y="21600"/>
                </a:lnTo>
                <a:lnTo>
                  <a:pt x="19374" y="21600"/>
                </a:lnTo>
                <a:lnTo>
                  <a:pt x="21600" y="18249"/>
                </a:lnTo>
                <a:close/>
              </a:path>
            </a:pathLst>
          </a:custGeom>
          <a:solidFill>
            <a:srgbClr val="003252">
              <a:alpha val="50588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82" name="Google Shape;182;p24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4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85" name="Google Shape;185;p24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4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flipH="1" rot="5400000">
            <a:off x="2855761" y="-2473495"/>
            <a:ext cx="6862744" cy="1180973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 flipH="1" rot="5400000">
            <a:off x="2626805" y="-2626806"/>
            <a:ext cx="6862745" cy="1211635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 flipH="1" rot="5400000">
            <a:off x="2664629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9141045" y="1176874"/>
            <a:ext cx="5836237" cy="5812374"/>
            <a:chOff x="-1" y="-1"/>
            <a:chExt cx="5836236" cy="5812373"/>
          </a:xfrm>
        </p:grpSpPr>
        <p:sp>
          <p:nvSpPr>
            <p:cNvPr id="194" name="Google Shape;194;p24"/>
            <p:cNvSpPr/>
            <p:nvPr/>
          </p:nvSpPr>
          <p:spPr>
            <a:xfrm rot="2700000">
              <a:off x="997763" y="872697"/>
              <a:ext cx="3579176" cy="430464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17960"/>
                  </a:lnTo>
                  <a:lnTo>
                    <a:pt x="1722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 flipH="1" rot="8100000">
              <a:off x="928385" y="880525"/>
              <a:ext cx="4120203" cy="393444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974" y="0"/>
                  </a:lnTo>
                  <a:lnTo>
                    <a:pt x="0" y="10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4"/>
          <p:cNvSpPr/>
          <p:nvPr/>
        </p:nvSpPr>
        <p:spPr>
          <a:xfrm rot="2700000">
            <a:off x="11438584" y="5665751"/>
            <a:ext cx="877779" cy="175555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 flipH="1" rot="8100000">
            <a:off x="10582264" y="5841410"/>
            <a:ext cx="2372349" cy="118617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9619077" y="6118504"/>
            <a:ext cx="1643563" cy="1488426"/>
            <a:chOff x="0" y="-1"/>
            <a:chExt cx="1643562" cy="1488424"/>
          </a:xfrm>
        </p:grpSpPr>
        <p:sp>
          <p:nvSpPr>
            <p:cNvPr id="199" name="Google Shape;199;p24"/>
            <p:cNvSpPr/>
            <p:nvPr/>
          </p:nvSpPr>
          <p:spPr>
            <a:xfrm flipH="1" rot="-8100000">
              <a:off x="373112" y="217974"/>
              <a:ext cx="1052475" cy="105247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8100000">
              <a:off x="216141" y="222400"/>
              <a:ext cx="1043624" cy="104362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4"/>
          <p:cNvSpPr txBox="1"/>
          <p:nvPr>
            <p:ph type="title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None/>
              <a:defRPr sz="1600">
                <a:solidFill>
                  <a:srgbClr val="B9E4FE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E4FE"/>
              </a:buClr>
              <a:buSzPts val="1600"/>
              <a:buFont typeface="Arial"/>
              <a:buChar char="•"/>
              <a:defRPr sz="1600">
                <a:solidFill>
                  <a:srgbClr val="B9E4FE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showMasterSp="0">
  <p:cSld name="Quote Slide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11" name="Google Shape;211;p25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214" name="Google Shape;214;p25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5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2855761" y="-2473495"/>
            <a:ext cx="6862744" cy="1180973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 rot="5400000">
            <a:off x="2626805" y="-2626806"/>
            <a:ext cx="6862745" cy="1211635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 rot="5400000">
            <a:off x="2664629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33398" y="914399"/>
            <a:ext cx="1944916" cy="1944916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50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002718" y="923304"/>
            <a:ext cx="913666" cy="280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533398" y="3200400"/>
            <a:ext cx="7551058" cy="285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-1" y="1"/>
            <a:ext cx="1219200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7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7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7"/>
          <p:cNvSpPr/>
          <p:nvPr/>
        </p:nvSpPr>
        <p:spPr>
          <a:xfrm flipH="1" rot="5400000">
            <a:off x="2664629" y="-2669372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490224" y="542924"/>
            <a:ext cx="11122652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2" name="Google Shape;12;p17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13" name="Google Shape;13;p17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7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16" name="Google Shape;16;p17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-1" y="-1"/>
            <a:ext cx="12192002" cy="68841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/>
          <p:nvPr/>
        </p:nvSpPr>
        <p:spPr>
          <a:xfrm flipH="1" rot="5400000">
            <a:off x="2964808" y="-2364447"/>
            <a:ext cx="6862745" cy="115916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/>
          <p:nvPr/>
        </p:nvSpPr>
        <p:spPr>
          <a:xfrm flipH="1" rot="5400000">
            <a:off x="2664629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 flipH="1" rot="5400000">
            <a:off x="2664628" y="-2664627"/>
            <a:ext cx="6862744" cy="121920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26" name="Google Shape;26;p17"/>
          <p:cNvGrpSpPr/>
          <p:nvPr/>
        </p:nvGrpSpPr>
        <p:grpSpPr>
          <a:xfrm>
            <a:off x="337242" y="-378680"/>
            <a:ext cx="863479" cy="757358"/>
            <a:chOff x="-1" y="-1"/>
            <a:chExt cx="863478" cy="757356"/>
          </a:xfrm>
        </p:grpSpPr>
        <p:sp>
          <p:nvSpPr>
            <p:cNvPr id="27" name="Google Shape;27;p17"/>
            <p:cNvSpPr/>
            <p:nvPr/>
          </p:nvSpPr>
          <p:spPr>
            <a:xfrm rot="-2700000">
              <a:off x="217034" y="110911"/>
              <a:ext cx="535531" cy="53553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flipH="1" rot="2700000">
              <a:off x="107255" y="119740"/>
              <a:ext cx="517875" cy="5178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7"/>
          <p:cNvGrpSpPr/>
          <p:nvPr/>
        </p:nvGrpSpPr>
        <p:grpSpPr>
          <a:xfrm>
            <a:off x="-3" y="1357408"/>
            <a:ext cx="12192004" cy="4846322"/>
            <a:chOff x="-1" y="0"/>
            <a:chExt cx="12192003" cy="4846321"/>
          </a:xfrm>
        </p:grpSpPr>
        <p:sp>
          <p:nvSpPr>
            <p:cNvPr id="30" name="Google Shape;30;p17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 rot="10800000">
              <a:off x="0" y="0"/>
              <a:ext cx="12192002" cy="484632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7"/>
          <p:cNvSpPr/>
          <p:nvPr/>
        </p:nvSpPr>
        <p:spPr>
          <a:xfrm flipH="1">
            <a:off x="10782299" y="5448296"/>
            <a:ext cx="1409702" cy="140970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359" name="Google Shape;359;p1"/>
          <p:cNvSpPr txBox="1"/>
          <p:nvPr>
            <p:ph type="title"/>
          </p:nvPr>
        </p:nvSpPr>
        <p:spPr>
          <a:xfrm>
            <a:off x="2761487" y="2321587"/>
            <a:ext cx="7828255" cy="1243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Bankruptcy Prevention</a:t>
            </a:r>
            <a:endParaRPr/>
          </a:p>
        </p:txBody>
      </p:sp>
      <p:sp>
        <p:nvSpPr>
          <p:cNvPr id="360" name="Google Shape;360;p1"/>
          <p:cNvSpPr txBox="1"/>
          <p:nvPr>
            <p:ph idx="1" type="body"/>
          </p:nvPr>
        </p:nvSpPr>
        <p:spPr>
          <a:xfrm>
            <a:off x="2761487" y="3565171"/>
            <a:ext cx="7077458" cy="86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P205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38" name="Google Shape;438;p10"/>
          <p:cNvSpPr txBox="1"/>
          <p:nvPr>
            <p:ph type="title"/>
          </p:nvPr>
        </p:nvSpPr>
        <p:spPr>
          <a:xfrm>
            <a:off x="444599" y="214925"/>
            <a:ext cx="11214001" cy="139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Explore relationships between features: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Pairplot</a:t>
            </a:r>
            <a:endParaRPr/>
          </a:p>
        </p:txBody>
      </p:sp>
      <p:sp>
        <p:nvSpPr>
          <p:cNvPr id="439" name="Google Shape;439;p10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/>
          </a:p>
        </p:txBody>
      </p:sp>
      <p:pic>
        <p:nvPicPr>
          <p:cNvPr descr="Google Shape;398;p10" id="440" name="Google Shape;4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156" y="1173892"/>
            <a:ext cx="8137746" cy="550630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0"/>
          <p:cNvSpPr txBox="1"/>
          <p:nvPr/>
        </p:nvSpPr>
        <p:spPr>
          <a:xfrm>
            <a:off x="10664674" y="5754749"/>
            <a:ext cx="1123201" cy="7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By Sachin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 txBox="1"/>
          <p:nvPr>
            <p:ph type="title"/>
          </p:nvPr>
        </p:nvSpPr>
        <p:spPr>
          <a:xfrm>
            <a:off x="488999" y="94799"/>
            <a:ext cx="11214001" cy="4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200"/>
              <a:buFont typeface="Courier New"/>
              <a:buNone/>
            </a:pPr>
            <a:r>
              <a:rPr lang="en-US" sz="2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Chi-Square Test</a:t>
            </a:r>
            <a:endParaRPr/>
          </a:p>
        </p:txBody>
      </p:sp>
      <p:sp>
        <p:nvSpPr>
          <p:cNvPr id="447" name="Google Shape;447;p11"/>
          <p:cNvSpPr txBox="1"/>
          <p:nvPr>
            <p:ph idx="1" type="body"/>
          </p:nvPr>
        </p:nvSpPr>
        <p:spPr>
          <a:xfrm>
            <a:off x="431250" y="533399"/>
            <a:ext cx="11329500" cy="1226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52602" lvl="0" marL="3566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b="1"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chi-square test is used to explore the relationship between two categorical variables</a:t>
            </a:r>
            <a:endParaRPr/>
          </a:p>
          <a:p>
            <a:pPr indent="-252602" lvl="0" marL="356615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●"/>
            </a:pPr>
            <a:r>
              <a:rPr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/>
              <a:t>null hypothesis</a:t>
            </a:r>
            <a:r>
              <a:rPr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framed in the below manner: The grouping variables have no association or correlation amongst them.</a:t>
            </a:r>
            <a:endParaRPr/>
          </a:p>
          <a:p>
            <a:pPr indent="-252602" lvl="0" marL="356615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-US"/>
              <a:t> alternate Hypothesis</a:t>
            </a:r>
            <a:r>
              <a:rPr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goes as framed below: The variables are associated with each other and happen to have a correlation between the variables. </a:t>
            </a:r>
            <a:endParaRPr/>
          </a:p>
          <a:p>
            <a:pPr indent="-252602" lvl="0" marL="356615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-US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si</a:t>
            </a:r>
            <a:r>
              <a:rPr lang="en-US" sz="1092">
                <a:latin typeface="Roboto"/>
                <a:ea typeface="Roboto"/>
                <a:cs typeface="Roboto"/>
                <a:sym typeface="Roboto"/>
              </a:rPr>
              <a:t>gnificance value (alpha = 0.05) </a:t>
            </a:r>
            <a:endParaRPr sz="1092">
              <a:latin typeface="Roboto"/>
              <a:ea typeface="Roboto"/>
              <a:cs typeface="Roboto"/>
              <a:sym typeface="Roboto"/>
            </a:endParaRPr>
          </a:p>
          <a:p>
            <a:pPr indent="-250126" lvl="0" marL="356615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Char char="●"/>
            </a:pPr>
            <a:r>
              <a:rPr lang="en-US" sz="1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Reject the null hypothesis if p value &lt; alpha</a:t>
            </a:r>
            <a:endParaRPr/>
          </a:p>
        </p:txBody>
      </p:sp>
      <p:graphicFrame>
        <p:nvGraphicFramePr>
          <p:cNvPr id="448" name="Google Shape;448;p11"/>
          <p:cNvGraphicFramePr/>
          <p:nvPr/>
        </p:nvGraphicFramePr>
        <p:xfrm>
          <a:off x="752749" y="237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{65566422-574C-4884-9620-81BC8F36DEBC}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Relation between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p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management_risk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2.3366640799655196e-08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industrial_risk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0.0003510555520073703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financial_flexibility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7.334022479874038e-38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credibility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5.877823993544079e-35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competitiveness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1.017869598909574e-51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operating_risk and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5.429569801610119e-05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Reject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Have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9178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industrial_risk and credibility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0.5283732539902525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4D4D4"/>
                        </a:buClr>
                        <a:buSzPts val="1000"/>
                        <a:buFont typeface="Courier New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ACCEPT NULL HYPOTHESIS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 association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11"/>
          <p:cNvSpPr txBox="1"/>
          <p:nvPr/>
        </p:nvSpPr>
        <p:spPr>
          <a:xfrm>
            <a:off x="11100075" y="5468925"/>
            <a:ext cx="1716301" cy="708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By Sachin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"/>
          <p:cNvSpPr txBox="1"/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ML Models on Dataset</a:t>
            </a:r>
            <a:endParaRPr/>
          </a:p>
        </p:txBody>
      </p:sp>
      <p:graphicFrame>
        <p:nvGraphicFramePr>
          <p:cNvPr id="455" name="Google Shape;455;p12"/>
          <p:cNvGraphicFramePr/>
          <p:nvPr/>
        </p:nvGraphicFramePr>
        <p:xfrm>
          <a:off x="952487" y="1200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{65566422-574C-4884-9620-81BC8F36DEBC}</a:tableStyleId>
              </a:tblPr>
              <a:tblGrid>
                <a:gridCol w="5392725"/>
                <a:gridCol w="4257800"/>
              </a:tblGrid>
              <a:tr h="35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Score in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DecisionTreeClassifier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KNeighborsClassifier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k=5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Multinomial Naive Bayes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GradientBoostingClassifier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parameters:  {'dropout1': 0.2, 'dropout2': 0.5, 'units1': 64, 'units2': 64}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accuracy:  85.71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12"/>
          <p:cNvSpPr txBox="1"/>
          <p:nvPr/>
        </p:nvSpPr>
        <p:spPr>
          <a:xfrm>
            <a:off x="10900325" y="5346849"/>
            <a:ext cx="1716301" cy="7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By Sachin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title"/>
          </p:nvPr>
        </p:nvSpPr>
        <p:spPr>
          <a:xfrm>
            <a:off x="4350715" y="164582"/>
            <a:ext cx="8206185" cy="63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40"/>
              <a:buFont typeface="Trebuchet MS"/>
              <a:buNone/>
            </a:pPr>
            <a:r>
              <a:rPr lang="en-US" sz="3740"/>
              <a:t>Deployment </a:t>
            </a:r>
            <a:endParaRPr/>
          </a:p>
        </p:txBody>
      </p:sp>
      <p:pic>
        <p:nvPicPr>
          <p:cNvPr descr="Image" id="462" name="Google Shape;462;p13"/>
          <p:cNvPicPr preferRelativeResize="0"/>
          <p:nvPr/>
        </p:nvPicPr>
        <p:blipFill rotWithShape="1">
          <a:blip r:embed="rId3">
            <a:alphaModFix/>
          </a:blip>
          <a:srcRect b="19778" l="0" r="11012" t="11015"/>
          <a:stretch/>
        </p:blipFill>
        <p:spPr>
          <a:xfrm>
            <a:off x="1211215" y="1113658"/>
            <a:ext cx="9342844" cy="408511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3"/>
          <p:cNvSpPr txBox="1"/>
          <p:nvPr/>
        </p:nvSpPr>
        <p:spPr>
          <a:xfrm>
            <a:off x="1212045" y="5508386"/>
            <a:ext cx="9341450" cy="905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0368" lvl="0" marL="1403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finalised our model based on highest accuracy that was 100 percent from random forest classifier.</a:t>
            </a:r>
            <a:endParaRPr/>
          </a:p>
          <a:p>
            <a:pPr indent="-140368" lvl="0" marL="1403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streamlit to deploy our model.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>
            <p:ph type="title"/>
          </p:nvPr>
        </p:nvSpPr>
        <p:spPr>
          <a:xfrm>
            <a:off x="4461106" y="211169"/>
            <a:ext cx="11214101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Output screen</a:t>
            </a:r>
            <a:endParaRPr/>
          </a:p>
        </p:txBody>
      </p:sp>
      <p:pic>
        <p:nvPicPr>
          <p:cNvPr descr="Image" id="469" name="Google Shape;469;p14"/>
          <p:cNvPicPr preferRelativeResize="0"/>
          <p:nvPr/>
        </p:nvPicPr>
        <p:blipFill rotWithShape="1">
          <a:blip r:embed="rId3">
            <a:alphaModFix/>
          </a:blip>
          <a:srcRect b="21626" l="31386" r="7493" t="18557"/>
          <a:stretch/>
        </p:blipFill>
        <p:spPr>
          <a:xfrm>
            <a:off x="391429" y="1130424"/>
            <a:ext cx="5828392" cy="3206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0" name="Google Shape;470;p14"/>
          <p:cNvPicPr preferRelativeResize="0"/>
          <p:nvPr/>
        </p:nvPicPr>
        <p:blipFill rotWithShape="1">
          <a:blip r:embed="rId4">
            <a:alphaModFix/>
          </a:blip>
          <a:srcRect b="18471" l="28599" r="10144" t="18471"/>
          <a:stretch/>
        </p:blipFill>
        <p:spPr>
          <a:xfrm>
            <a:off x="6283912" y="1144438"/>
            <a:ext cx="5492596" cy="317885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4"/>
          <p:cNvSpPr txBox="1"/>
          <p:nvPr/>
        </p:nvSpPr>
        <p:spPr>
          <a:xfrm>
            <a:off x="635135" y="4720897"/>
            <a:ext cx="11122651" cy="981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the input value selected, that the user has selected the model returns the status of the  whether the bank goes bankrupt or not.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77" name="Google Shape;477;p15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 Challenges</a:t>
            </a:r>
            <a:endParaRPr/>
          </a:p>
        </p:txBody>
      </p:sp>
      <p:sp>
        <p:nvSpPr>
          <p:cNvPr id="478" name="Google Shape;478;p15"/>
          <p:cNvSpPr txBox="1"/>
          <p:nvPr>
            <p:ph idx="1" type="body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The data research is most likely low sensitivity, for instance, either good/bad or yes/no. Quantitative analysis cannot be performed on categorical data which means that numerical or arithmetic operations cannot be performed.</a:t>
            </a:r>
            <a:endParaRPr/>
          </a:p>
        </p:txBody>
      </p:sp>
    </p:spTree>
  </p:cSld>
  <p:clrMapOvr>
    <a:masterClrMapping/>
  </p:clrMapOvr>
  <p:transition spd="slow" p14:dur="1200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/>
          <p:nvPr>
            <p:ph idx="12" type="sldNum"/>
          </p:nvPr>
        </p:nvSpPr>
        <p:spPr>
          <a:xfrm>
            <a:off x="11252200" y="6315075"/>
            <a:ext cx="245363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84" name="Google Shape;484;p16"/>
          <p:cNvSpPr txBox="1"/>
          <p:nvPr>
            <p:ph type="title"/>
          </p:nvPr>
        </p:nvSpPr>
        <p:spPr>
          <a:xfrm>
            <a:off x="6360241" y="3429000"/>
            <a:ext cx="494560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n-US" sz="5400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366" name="Google Shape;366;p2"/>
          <p:cNvSpPr txBox="1"/>
          <p:nvPr>
            <p:ph type="title"/>
          </p:nvPr>
        </p:nvSpPr>
        <p:spPr>
          <a:xfrm>
            <a:off x="831850" y="500448"/>
            <a:ext cx="7781543" cy="859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</a:pPr>
            <a:r>
              <a:rPr lang="en-US" sz="3200"/>
              <a:t>Team members:</a:t>
            </a:r>
            <a:endParaRPr/>
          </a:p>
        </p:txBody>
      </p:sp>
      <p:sp>
        <p:nvSpPr>
          <p:cNvPr id="367" name="Google Shape;367;p2"/>
          <p:cNvSpPr txBox="1"/>
          <p:nvPr>
            <p:ph idx="1" type="body"/>
          </p:nvPr>
        </p:nvSpPr>
        <p:spPr>
          <a:xfrm>
            <a:off x="831850" y="1507524"/>
            <a:ext cx="6803136" cy="361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-280035" lvl="0" marL="2800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Mr. Tittu A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Miss. Dayana Singh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Mr. Vijayakumar Reddy</a:t>
            </a:r>
            <a:endParaRPr sz="2352"/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Ms. Jayashri Bhivaji Gurule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Ms. Sakshi Modi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Sachin Dnyaneshwar Kanhurkar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-280035" lvl="0" marL="28003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Ms. Sejal Singh</a:t>
            </a:r>
            <a:r>
              <a:rPr lang="en-US" sz="2352">
                <a:latin typeface="Arial"/>
                <a:ea typeface="Arial"/>
                <a:cs typeface="Arial"/>
                <a:sym typeface="Arial"/>
              </a:rPr>
              <a:t> </a:t>
            </a:r>
            <a:endParaRPr sz="23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352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352"/>
              <a:t>Mentor: Madishetti Rajashekar</a:t>
            </a:r>
            <a:endParaRPr sz="2352"/>
          </a:p>
        </p:txBody>
      </p:sp>
      <p:sp>
        <p:nvSpPr>
          <p:cNvPr id="368" name="Google Shape;368;p2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374" name="Google Shape;374;p3"/>
          <p:cNvSpPr txBox="1"/>
          <p:nvPr>
            <p:ph type="title"/>
          </p:nvPr>
        </p:nvSpPr>
        <p:spPr>
          <a:xfrm>
            <a:off x="444500" y="542925"/>
            <a:ext cx="112141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55"/>
              <a:buFont typeface="Trebuchet MS"/>
              <a:buNone/>
            </a:pPr>
            <a:r>
              <a:rPr lang="en-US" sz="3455" u="sng"/>
              <a:t>Business Objective:</a:t>
            </a:r>
            <a:endParaRPr/>
          </a:p>
        </p:txBody>
      </p:sp>
      <p:sp>
        <p:nvSpPr>
          <p:cNvPr id="375" name="Google Shape;375;p3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sp>
        <p:nvSpPr>
          <p:cNvPr id="376" name="Google Shape;376;p3"/>
          <p:cNvSpPr txBox="1"/>
          <p:nvPr>
            <p:ph idx="1" type="body"/>
          </p:nvPr>
        </p:nvSpPr>
        <p:spPr>
          <a:xfrm>
            <a:off x="741062" y="1586706"/>
            <a:ext cx="1020702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lang="en-US" sz="2800"/>
              <a:t>The goal of this particular project is to check if a business goes bankrupt from different factors like industrial risk, management risk, financial flexibility, credibility, competitiveness and operating risk and prevent bankruptcy.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382" name="Google Shape;382;p4"/>
          <p:cNvSpPr txBox="1"/>
          <p:nvPr>
            <p:ph type="title"/>
          </p:nvPr>
        </p:nvSpPr>
        <p:spPr>
          <a:xfrm>
            <a:off x="444499" y="542924"/>
            <a:ext cx="9589188" cy="53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Project Workflow:</a:t>
            </a:r>
            <a:endParaRPr/>
          </a:p>
        </p:txBody>
      </p:sp>
      <p:sp>
        <p:nvSpPr>
          <p:cNvPr id="383" name="Google Shape;383;p4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/>
          </a:p>
        </p:txBody>
      </p:sp>
      <p:pic>
        <p:nvPicPr>
          <p:cNvPr descr="Google Shape;348;p4" id="384" name="Google Shape;3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865" y="1261017"/>
            <a:ext cx="5399186" cy="541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390" name="Google Shape;390;p5"/>
          <p:cNvSpPr txBox="1"/>
          <p:nvPr>
            <p:ph type="title"/>
          </p:nvPr>
        </p:nvSpPr>
        <p:spPr>
          <a:xfrm>
            <a:off x="914057" y="309444"/>
            <a:ext cx="3447878" cy="53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 u="sng"/>
              <a:t>Data Set details:</a:t>
            </a:r>
            <a:endParaRPr/>
          </a:p>
        </p:txBody>
      </p:sp>
      <p:sp>
        <p:nvSpPr>
          <p:cNvPr id="391" name="Google Shape;391;p5"/>
          <p:cNvSpPr txBox="1"/>
          <p:nvPr>
            <p:ph idx="1" type="body"/>
          </p:nvPr>
        </p:nvSpPr>
        <p:spPr>
          <a:xfrm>
            <a:off x="822976" y="993257"/>
            <a:ext cx="5555908" cy="1663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data set contains no null values.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are 250 rows and 7 columns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first 6 columns are float type and the class column is object type.</a:t>
            </a:r>
            <a:endParaRPr/>
          </a:p>
        </p:txBody>
      </p:sp>
      <p:pic>
        <p:nvPicPr>
          <p:cNvPr descr="Google Shape;355;p5" id="392" name="Google Shape;3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137" y="177800"/>
            <a:ext cx="4979456" cy="29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56;p5" id="393" name="Google Shape;3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480" y="3039436"/>
            <a:ext cx="6452902" cy="360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 txBox="1"/>
          <p:nvPr/>
        </p:nvSpPr>
        <p:spPr>
          <a:xfrm>
            <a:off x="7249713" y="3861485"/>
            <a:ext cx="3998638" cy="1417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3 categorical value in the  first 6 columns : 0=low risk, 0.5=medium risk, 1=high risk.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 class is either bankruptcy or non-bankruptcy.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00" name="Google Shape;400;p6"/>
          <p:cNvSpPr txBox="1"/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Missing Values Check: </a:t>
            </a:r>
            <a:endParaRPr/>
          </a:p>
        </p:txBody>
      </p:sp>
      <p:sp>
        <p:nvSpPr>
          <p:cNvPr id="401" name="Google Shape;401;p6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/>
          </a:p>
        </p:txBody>
      </p:sp>
      <p:pic>
        <p:nvPicPr>
          <p:cNvPr descr="Google Shape;364;p6" id="402" name="Google Shape;4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30855"/>
            <a:ext cx="5257800" cy="509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"/>
          <p:cNvSpPr txBox="1"/>
          <p:nvPr/>
        </p:nvSpPr>
        <p:spPr>
          <a:xfrm>
            <a:off x="5844199" y="1699599"/>
            <a:ext cx="3677401" cy="1808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industrial_risk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management_risk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financial_flexibility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credibility    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competitiveness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operating_risk 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class               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/>
          </a:p>
        </p:txBody>
      </p:sp>
      <p:sp>
        <p:nvSpPr>
          <p:cNvPr id="404" name="Google Shape;404;p6"/>
          <p:cNvSpPr txBox="1"/>
          <p:nvPr/>
        </p:nvSpPr>
        <p:spPr>
          <a:xfrm>
            <a:off x="10664674" y="5754749"/>
            <a:ext cx="1123201" cy="7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By Sachin</a:t>
            </a:r>
            <a:endParaRPr/>
          </a:p>
        </p:txBody>
      </p:sp>
      <p:sp>
        <p:nvSpPr>
          <p:cNvPr id="405" name="Google Shape;405;p6"/>
          <p:cNvSpPr txBox="1"/>
          <p:nvPr/>
        </p:nvSpPr>
        <p:spPr>
          <a:xfrm>
            <a:off x="6420675" y="3945825"/>
            <a:ext cx="4393201" cy="442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is no missing values is data set.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11" name="Google Shape;411;p7"/>
          <p:cNvSpPr txBox="1"/>
          <p:nvPr>
            <p:ph type="title"/>
          </p:nvPr>
        </p:nvSpPr>
        <p:spPr>
          <a:xfrm>
            <a:off x="444500" y="542924"/>
            <a:ext cx="11214100" cy="53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Trebuchet MS"/>
              <a:buNone/>
            </a:pPr>
            <a:r>
              <a:rPr lang="en-US" sz="3008"/>
              <a:t>Data Description:</a:t>
            </a:r>
            <a:endParaRPr/>
          </a:p>
        </p:txBody>
      </p:sp>
      <p:sp>
        <p:nvSpPr>
          <p:cNvPr id="412" name="Google Shape;412;p7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/>
          </a:p>
        </p:txBody>
      </p:sp>
      <p:sp>
        <p:nvSpPr>
          <p:cNvPr id="413" name="Google Shape;413;p7"/>
          <p:cNvSpPr txBox="1"/>
          <p:nvPr>
            <p:ph idx="1" type="body"/>
          </p:nvPr>
        </p:nvSpPr>
        <p:spPr>
          <a:xfrm>
            <a:off x="533399" y="5548221"/>
            <a:ext cx="7844481" cy="113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/>
              <a:t>Here we found the count, mean, std, min, max of each column using df.describe() function</a:t>
            </a:r>
            <a:endParaRPr/>
          </a:p>
        </p:txBody>
      </p:sp>
      <p:pic>
        <p:nvPicPr>
          <p:cNvPr descr="Google Shape;375;p7" id="414" name="Google Shape;4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67651"/>
            <a:ext cx="8924205" cy="36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6096000" y="4086457"/>
            <a:ext cx="4924603" cy="1220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Graphical representation of the binary object column.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There are 143 non-bankruptcy and 107 bankruptcy case.</a:t>
            </a:r>
            <a:endParaRPr/>
          </a:p>
        </p:txBody>
      </p:sp>
      <p:pic>
        <p:nvPicPr>
          <p:cNvPr descr="Google Shape;381;p8" id="421" name="Google Shape;4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351" y="1874936"/>
            <a:ext cx="3803035" cy="165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82;p8" id="422" name="Google Shape;4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397" y="1881140"/>
            <a:ext cx="4140733" cy="342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8"/>
          <p:cNvSpPr txBox="1"/>
          <p:nvPr/>
        </p:nvSpPr>
        <p:spPr>
          <a:xfrm>
            <a:off x="821112" y="463040"/>
            <a:ext cx="6006609" cy="48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Check for class imbalance: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"/>
          <p:cNvSpPr txBox="1"/>
          <p:nvPr>
            <p:ph idx="12" type="sldNum"/>
          </p:nvPr>
        </p:nvSpPr>
        <p:spPr>
          <a:xfrm>
            <a:off x="11252200" y="6315075"/>
            <a:ext cx="174732" cy="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  <p:sp>
        <p:nvSpPr>
          <p:cNvPr id="429" name="Google Shape;429;p9"/>
          <p:cNvSpPr txBox="1"/>
          <p:nvPr>
            <p:ph type="title"/>
          </p:nvPr>
        </p:nvSpPr>
        <p:spPr>
          <a:xfrm>
            <a:off x="444500" y="131583"/>
            <a:ext cx="11214100" cy="53553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Arial"/>
              <a:buNone/>
            </a:pPr>
            <a:r>
              <a:rPr b="0" lang="en-US" sz="3008" u="sng">
                <a:latin typeface="Arial"/>
                <a:ea typeface="Arial"/>
                <a:cs typeface="Arial"/>
                <a:sym typeface="Arial"/>
              </a:rPr>
              <a:t>Values of different factors affecting bankruptcy:</a:t>
            </a:r>
            <a:endParaRPr/>
          </a:p>
        </p:txBody>
      </p:sp>
      <p:sp>
        <p:nvSpPr>
          <p:cNvPr id="430" name="Google Shape;430;p9"/>
          <p:cNvSpPr txBox="1"/>
          <p:nvPr/>
        </p:nvSpPr>
        <p:spPr>
          <a:xfrm>
            <a:off x="11297924" y="6375737"/>
            <a:ext cx="314952" cy="24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swald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/>
          </a:p>
        </p:txBody>
      </p:sp>
      <p:pic>
        <p:nvPicPr>
          <p:cNvPr descr="Google Shape;390;p9" id="431" name="Google Shape;4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916" y="878168"/>
            <a:ext cx="9097562" cy="2859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91;p9" id="432" name="Google Shape;4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685" y="3839945"/>
            <a:ext cx="9097565" cy="278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