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83" r:id="rId7"/>
    <p:sldId id="261" r:id="rId8"/>
    <p:sldId id="263" r:id="rId9"/>
    <p:sldId id="262" r:id="rId10"/>
    <p:sldId id="264" r:id="rId11"/>
    <p:sldId id="265" r:id="rId12"/>
    <p:sldId id="266" r:id="rId13"/>
    <p:sldId id="267" r:id="rId14"/>
    <p:sldId id="268" r:id="rId15"/>
    <p:sldId id="279" r:id="rId16"/>
    <p:sldId id="273" r:id="rId17"/>
    <p:sldId id="274" r:id="rId18"/>
    <p:sldId id="280" r:id="rId19"/>
    <p:sldId id="277" r:id="rId20"/>
    <p:sldId id="282" r:id="rId21"/>
    <p:sldId id="278" r:id="rId22"/>
    <p:sldId id="281" r:id="rId23"/>
    <p:sldId id="276"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79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F8EBB-EB07-4781-BCDA-7DD16FE0A82F}"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FE743-B560-4DA8-998C-CE1CA5E400B4}" type="slidenum">
              <a:rPr lang="en-US" smtClean="0"/>
              <a:t>‹#›</a:t>
            </a:fld>
            <a:endParaRPr lang="en-US"/>
          </a:p>
        </p:txBody>
      </p:sp>
    </p:spTree>
    <p:extLst>
      <p:ext uri="{BB962C8B-B14F-4D97-AF65-F5344CB8AC3E}">
        <p14:creationId xmlns:p14="http://schemas.microsoft.com/office/powerpoint/2010/main" val="402989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DFE743-B560-4DA8-998C-CE1CA5E400B4}" type="slidenum">
              <a:rPr lang="en-US" smtClean="0"/>
              <a:t>16</a:t>
            </a:fld>
            <a:endParaRPr lang="en-US"/>
          </a:p>
        </p:txBody>
      </p:sp>
    </p:spTree>
    <p:extLst>
      <p:ext uri="{BB962C8B-B14F-4D97-AF65-F5344CB8AC3E}">
        <p14:creationId xmlns:p14="http://schemas.microsoft.com/office/powerpoint/2010/main" val="8703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DFE743-B560-4DA8-998C-CE1CA5E400B4}" type="slidenum">
              <a:rPr lang="en-US" smtClean="0"/>
              <a:t>21</a:t>
            </a:fld>
            <a:endParaRPr lang="en-US"/>
          </a:p>
        </p:txBody>
      </p:sp>
    </p:spTree>
    <p:extLst>
      <p:ext uri="{BB962C8B-B14F-4D97-AF65-F5344CB8AC3E}">
        <p14:creationId xmlns:p14="http://schemas.microsoft.com/office/powerpoint/2010/main" val="293450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4B231F-0933-4C17-8CEF-C96D2DD42D1E}"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358225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B231F-0933-4C17-8CEF-C96D2DD42D1E}"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23694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B231F-0933-4C17-8CEF-C96D2DD42D1E}"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296348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B231F-0933-4C17-8CEF-C96D2DD42D1E}"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359079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231F-0933-4C17-8CEF-C96D2DD42D1E}"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231405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4B231F-0933-4C17-8CEF-C96D2DD42D1E}"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186666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4B231F-0933-4C17-8CEF-C96D2DD42D1E}"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21579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B231F-0933-4C17-8CEF-C96D2DD42D1E}"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240426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231F-0933-4C17-8CEF-C96D2DD42D1E}"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1444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B231F-0933-4C17-8CEF-C96D2DD42D1E}"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85159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B231F-0933-4C17-8CEF-C96D2DD42D1E}"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5050E-487C-4AC0-8284-99DA95485E05}" type="slidenum">
              <a:rPr lang="en-US" smtClean="0"/>
              <a:t>‹#›</a:t>
            </a:fld>
            <a:endParaRPr lang="en-US"/>
          </a:p>
        </p:txBody>
      </p:sp>
    </p:spTree>
    <p:extLst>
      <p:ext uri="{BB962C8B-B14F-4D97-AF65-F5344CB8AC3E}">
        <p14:creationId xmlns:p14="http://schemas.microsoft.com/office/powerpoint/2010/main" val="231132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B231F-0933-4C17-8CEF-C96D2DD42D1E}" type="datetimeFigureOut">
              <a:rPr lang="en-US" smtClean="0"/>
              <a:t>9/14/2017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5050E-487C-4AC0-8284-99DA95485E05}" type="slidenum">
              <a:rPr lang="en-US" smtClean="0"/>
              <a:t>‹#›</a:t>
            </a:fld>
            <a:endParaRPr lang="en-US"/>
          </a:p>
        </p:txBody>
      </p:sp>
    </p:spTree>
    <p:extLst>
      <p:ext uri="{BB962C8B-B14F-4D97-AF65-F5344CB8AC3E}">
        <p14:creationId xmlns:p14="http://schemas.microsoft.com/office/powerpoint/2010/main" val="357804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8080/MyHome/Index/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xample.com/Archive/Archive/16-02-201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 y="182563"/>
            <a:ext cx="10935415" cy="868362"/>
          </a:xfrm>
        </p:spPr>
        <p:txBody>
          <a:bodyPr>
            <a:normAutofit fontScale="90000"/>
          </a:bodyPr>
          <a:lstStyle/>
          <a:p>
            <a:r>
              <a:rPr lang="en-US" b="1" dirty="0" smtClean="0">
                <a:solidFill>
                  <a:srgbClr val="C00000"/>
                </a:solidFill>
              </a:rPr>
              <a:t>ASP.NET MVC</a:t>
            </a:r>
            <a:endParaRPr lang="en-US" b="1" dirty="0">
              <a:solidFill>
                <a:srgbClr val="C00000"/>
              </a:solidFill>
            </a:endParaRPr>
          </a:p>
        </p:txBody>
      </p:sp>
      <p:sp>
        <p:nvSpPr>
          <p:cNvPr id="3" name="Subtitle 2"/>
          <p:cNvSpPr>
            <a:spLocks noGrp="1"/>
          </p:cNvSpPr>
          <p:nvPr>
            <p:ph type="subTitle" idx="1"/>
          </p:nvPr>
        </p:nvSpPr>
        <p:spPr>
          <a:xfrm>
            <a:off x="88900" y="1254124"/>
            <a:ext cx="12001500" cy="5476876"/>
          </a:xfrm>
        </p:spPr>
        <p:txBody>
          <a:bodyPr>
            <a:noAutofit/>
          </a:bodyPr>
          <a:lstStyle/>
          <a:p>
            <a:pPr marL="342900" indent="-342900" algn="l">
              <a:buFont typeface="Wingdings" panose="05000000000000000000" pitchFamily="2" charset="2"/>
              <a:buChar char="Ø"/>
            </a:pPr>
            <a:r>
              <a:rPr lang="en-US" sz="2800" b="1" dirty="0"/>
              <a:t>Asp.net MVC Overview</a:t>
            </a:r>
          </a:p>
          <a:p>
            <a:pPr marL="342900" indent="-342900" algn="l">
              <a:buFont typeface="Wingdings" panose="05000000000000000000" pitchFamily="2" charset="2"/>
              <a:buChar char="Ø"/>
            </a:pPr>
            <a:r>
              <a:rPr lang="en-US" sz="2800" b="1" dirty="0"/>
              <a:t>Benefits of ASP.NET MVC</a:t>
            </a:r>
          </a:p>
          <a:p>
            <a:pPr marL="342900" indent="-342900" algn="l">
              <a:buFont typeface="Wingdings" panose="05000000000000000000" pitchFamily="2" charset="2"/>
              <a:buChar char="Ø"/>
            </a:pPr>
            <a:r>
              <a:rPr lang="en-US" sz="2800" b="1" dirty="0"/>
              <a:t>ASP.NET MVC – Pattern</a:t>
            </a:r>
          </a:p>
          <a:p>
            <a:pPr marL="342900" indent="-342900" algn="l">
              <a:buFont typeface="Wingdings" panose="05000000000000000000" pitchFamily="2" charset="2"/>
              <a:buChar char="Ø"/>
            </a:pPr>
            <a:r>
              <a:rPr lang="en-US" sz="2800" b="1" dirty="0"/>
              <a:t>ASP.NET MVC - Life Cycle</a:t>
            </a:r>
          </a:p>
          <a:p>
            <a:pPr marL="342900" indent="-342900" algn="l">
              <a:buFont typeface="Wingdings" panose="05000000000000000000" pitchFamily="2" charset="2"/>
              <a:buChar char="Ø"/>
            </a:pPr>
            <a:r>
              <a:rPr lang="en-US" sz="2800" b="1" dirty="0"/>
              <a:t>ASP.NET MVC – Routing, Attribute routing, Custom Routing, Route Constraints</a:t>
            </a:r>
          </a:p>
          <a:p>
            <a:pPr marL="342900" indent="-342900" algn="l">
              <a:buFont typeface="Wingdings" panose="05000000000000000000" pitchFamily="2" charset="2"/>
              <a:buChar char="Ø"/>
            </a:pPr>
            <a:r>
              <a:rPr lang="en-US" sz="2800" b="1" dirty="0"/>
              <a:t>Types of Action</a:t>
            </a:r>
          </a:p>
          <a:p>
            <a:pPr marL="342900" indent="-342900" algn="l">
              <a:buFont typeface="Wingdings" panose="05000000000000000000" pitchFamily="2" charset="2"/>
              <a:buChar char="Ø"/>
            </a:pPr>
            <a:r>
              <a:rPr lang="en-US" sz="2800" b="1" dirty="0"/>
              <a:t>Action Selector</a:t>
            </a:r>
          </a:p>
          <a:p>
            <a:pPr marL="342900" indent="-342900" algn="l">
              <a:buFont typeface="Wingdings" panose="05000000000000000000" pitchFamily="2" charset="2"/>
              <a:buChar char="Ø"/>
            </a:pPr>
            <a:r>
              <a:rPr lang="en-US" sz="2800" b="1" dirty="0"/>
              <a:t>ASP.NET MVC - Model Binding, Value Provider, Model Binder</a:t>
            </a:r>
          </a:p>
          <a:p>
            <a:pPr marL="342900" indent="-342900" algn="l">
              <a:buFont typeface="Wingdings" panose="05000000000000000000" pitchFamily="2" charset="2"/>
              <a:buChar char="Ø"/>
            </a:pPr>
            <a:r>
              <a:rPr lang="sv-SE" sz="2800" b="1" dirty="0"/>
              <a:t>Session Handling in ASP.NET MVC </a:t>
            </a:r>
            <a:r>
              <a:rPr lang="sv-SE" sz="2800" b="1" dirty="0" smtClean="0"/>
              <a:t>5</a:t>
            </a:r>
          </a:p>
          <a:p>
            <a:pPr marL="342900" indent="-342900" algn="l">
              <a:buFont typeface="Wingdings" panose="05000000000000000000" pitchFamily="2" charset="2"/>
              <a:buChar char="Ø"/>
            </a:pPr>
            <a:r>
              <a:rPr lang="sv-SE" sz="2800" b="1" dirty="0" smtClean="0"/>
              <a:t>Viewbag, ViewData and TempData</a:t>
            </a:r>
            <a:endParaRPr lang="sv-SE" sz="2800" b="1" dirty="0"/>
          </a:p>
          <a:p>
            <a:pPr marL="342900" indent="-342900" algn="l">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248510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
            <a:ext cx="11899900" cy="6591300"/>
          </a:xfrm>
        </p:spPr>
        <p:txBody>
          <a:bodyPr>
            <a:normAutofit/>
          </a:bodyPr>
          <a:lstStyle/>
          <a:p>
            <a:pPr marL="0" indent="0">
              <a:buNone/>
            </a:pPr>
            <a:r>
              <a:rPr lang="en-US" u="sng" dirty="0">
                <a:solidFill>
                  <a:srgbClr val="C00000"/>
                </a:solidFill>
              </a:rPr>
              <a:t>Controller</a:t>
            </a:r>
          </a:p>
          <a:p>
            <a:pPr marL="0" indent="0">
              <a:buNone/>
            </a:pPr>
            <a:r>
              <a:rPr lang="en-US" sz="2400" dirty="0"/>
              <a:t>So we have seen that the </a:t>
            </a:r>
            <a:r>
              <a:rPr lang="en-US" sz="2400" b="1" u="sng" dirty="0" err="1"/>
              <a:t>ControllerFactory</a:t>
            </a:r>
            <a:r>
              <a:rPr lang="en-US" sz="2400" dirty="0"/>
              <a:t> creates the Controller object in the </a:t>
            </a:r>
            <a:r>
              <a:rPr lang="en-US" sz="2400" b="1" u="sng" dirty="0" err="1"/>
              <a:t>ProcessRequest</a:t>
            </a:r>
            <a:r>
              <a:rPr lang="en-US" sz="2400" dirty="0"/>
              <a:t>() method of the </a:t>
            </a:r>
            <a:r>
              <a:rPr lang="en-US" sz="2400" b="1" u="sng" dirty="0" err="1"/>
              <a:t>MvcHandler</a:t>
            </a:r>
            <a:r>
              <a:rPr lang="en-US" sz="2400" dirty="0"/>
              <a:t>.</a:t>
            </a:r>
          </a:p>
          <a:p>
            <a:pPr marL="0" indent="0">
              <a:buNone/>
            </a:pPr>
            <a:r>
              <a:rPr lang="en-US" sz="2400" dirty="0"/>
              <a:t>As we know a controller contains the action methods</a:t>
            </a:r>
            <a:r>
              <a:rPr lang="en-US" sz="2400" dirty="0" smtClean="0"/>
              <a:t>. An </a:t>
            </a:r>
            <a:r>
              <a:rPr lang="en-US" sz="2400" dirty="0"/>
              <a:t>action method gets called when we request a URL in the browser</a:t>
            </a:r>
            <a:r>
              <a:rPr lang="en-US" sz="2400" dirty="0" smtClean="0"/>
              <a:t>. Instead </a:t>
            </a:r>
            <a:r>
              <a:rPr lang="en-US" sz="2400" dirty="0"/>
              <a:t>of explicitly implementing the </a:t>
            </a:r>
            <a:r>
              <a:rPr lang="en-US" sz="2400" b="1" u="sng" dirty="0" err="1"/>
              <a:t>IController</a:t>
            </a:r>
            <a:r>
              <a:rPr lang="en-US" sz="2400" dirty="0"/>
              <a:t> interface we create our controllers using the Controller class which provides many features for us.</a:t>
            </a:r>
          </a:p>
          <a:p>
            <a:pPr marL="0" indent="0">
              <a:buNone/>
            </a:pPr>
            <a:r>
              <a:rPr lang="en-US" sz="2400" dirty="0"/>
              <a:t>After the controller object is created using the controller factory following happens :</a:t>
            </a:r>
          </a:p>
          <a:p>
            <a:pPr lvl="0"/>
            <a:r>
              <a:rPr lang="en-US" sz="2400" dirty="0"/>
              <a:t>The Execute() method of the </a:t>
            </a:r>
            <a:r>
              <a:rPr lang="en-US" sz="2400" b="1" u="sng" dirty="0" err="1"/>
              <a:t>controllerbase</a:t>
            </a:r>
            <a:r>
              <a:rPr lang="en-US" sz="2400" dirty="0"/>
              <a:t> is called</a:t>
            </a:r>
          </a:p>
          <a:p>
            <a:pPr lvl="0"/>
            <a:r>
              <a:rPr lang="en-US" sz="2400" dirty="0"/>
              <a:t>This Execute() method calls the </a:t>
            </a:r>
            <a:r>
              <a:rPr lang="en-US" sz="2400" b="1" u="sng" dirty="0" err="1"/>
              <a:t>ExecuteCore</a:t>
            </a:r>
            <a:r>
              <a:rPr lang="en-US" sz="2400" dirty="0"/>
              <a:t>() method which is declared abstract and is defined by Controller class.</a:t>
            </a:r>
          </a:p>
          <a:p>
            <a:pPr lvl="0"/>
            <a:r>
              <a:rPr lang="en-US" sz="2400" dirty="0"/>
              <a:t>The Controller class's implementation of the </a:t>
            </a:r>
            <a:r>
              <a:rPr lang="en-US" sz="2400" b="1" u="sng" dirty="0" err="1"/>
              <a:t>ExecuteCore</a:t>
            </a:r>
            <a:r>
              <a:rPr lang="en-US" sz="2400" dirty="0"/>
              <a:t>() method retrieves the action name from the </a:t>
            </a:r>
            <a:r>
              <a:rPr lang="en-US" sz="2400" b="1" u="sng" dirty="0" err="1"/>
              <a:t>RouteData</a:t>
            </a:r>
            <a:endParaRPr lang="en-US" sz="2400" b="1" u="sng" dirty="0"/>
          </a:p>
          <a:p>
            <a:pPr lvl="0"/>
            <a:r>
              <a:rPr lang="en-US" sz="2400" b="1" u="sng" dirty="0" err="1"/>
              <a:t>ExecuteCore</a:t>
            </a:r>
            <a:r>
              <a:rPr lang="en-US" sz="2400" dirty="0"/>
              <a:t>() method calls </a:t>
            </a:r>
            <a:r>
              <a:rPr lang="en-US" sz="2400" b="1" u="sng" dirty="0" err="1"/>
              <a:t>ActionInvoker's</a:t>
            </a:r>
            <a:r>
              <a:rPr lang="en-US" sz="2400" dirty="0"/>
              <a:t> </a:t>
            </a:r>
            <a:r>
              <a:rPr lang="en-US" sz="2400" b="1" u="sng" dirty="0" err="1"/>
              <a:t>InvokeAction</a:t>
            </a:r>
            <a:r>
              <a:rPr lang="en-US" sz="2400" dirty="0"/>
              <a:t>() method.</a:t>
            </a:r>
          </a:p>
          <a:p>
            <a:pPr marL="0" indent="0">
              <a:buNone/>
            </a:pPr>
            <a:endParaRPr lang="en-US" dirty="0"/>
          </a:p>
        </p:txBody>
      </p:sp>
    </p:spTree>
    <p:extLst>
      <p:ext uri="{BB962C8B-B14F-4D97-AF65-F5344CB8AC3E}">
        <p14:creationId xmlns:p14="http://schemas.microsoft.com/office/powerpoint/2010/main" val="325217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165100"/>
            <a:ext cx="11976100" cy="6565900"/>
          </a:xfrm>
        </p:spPr>
        <p:txBody>
          <a:bodyPr/>
          <a:lstStyle/>
          <a:p>
            <a:pPr marL="0" indent="0">
              <a:buNone/>
            </a:pPr>
            <a:r>
              <a:rPr lang="en-US" u="sng" dirty="0" err="1">
                <a:solidFill>
                  <a:srgbClr val="C00000"/>
                </a:solidFill>
              </a:rPr>
              <a:t>ActionInvoker</a:t>
            </a:r>
            <a:endParaRPr lang="en-US" u="sng" dirty="0">
              <a:solidFill>
                <a:srgbClr val="C00000"/>
              </a:solidFill>
            </a:endParaRPr>
          </a:p>
          <a:p>
            <a:pPr marL="0" indent="0">
              <a:buNone/>
            </a:pPr>
            <a:r>
              <a:rPr lang="en-US" dirty="0"/>
              <a:t>The </a:t>
            </a:r>
            <a:r>
              <a:rPr lang="en-US" b="1" u="sng" dirty="0" err="1"/>
              <a:t>ActionInvoker</a:t>
            </a:r>
            <a:r>
              <a:rPr lang="en-US" dirty="0"/>
              <a:t> class has some of the most important responsibilities of </a:t>
            </a:r>
            <a:r>
              <a:rPr lang="en-US" b="1" dirty="0"/>
              <a:t>finding the action method in the controller and then invoking </a:t>
            </a:r>
            <a:r>
              <a:rPr lang="en-US" dirty="0"/>
              <a:t>the action method.</a:t>
            </a:r>
          </a:p>
          <a:p>
            <a:pPr marL="0" indent="0">
              <a:buNone/>
            </a:pPr>
            <a:r>
              <a:rPr lang="en-US" u="sng" dirty="0" err="1">
                <a:solidFill>
                  <a:srgbClr val="C00000"/>
                </a:solidFill>
              </a:rPr>
              <a:t>ActionResult</a:t>
            </a:r>
            <a:endParaRPr lang="en-US" u="sng" dirty="0">
              <a:solidFill>
                <a:srgbClr val="C00000"/>
              </a:solidFill>
            </a:endParaRPr>
          </a:p>
          <a:p>
            <a:pPr marL="0" indent="0">
              <a:buNone/>
            </a:pPr>
            <a:r>
              <a:rPr lang="en-US" dirty="0"/>
              <a:t>One of the characteristics of the action method is that instead of returning different data types it always returns the </a:t>
            </a:r>
            <a:r>
              <a:rPr lang="en-US" b="1" u="sng" dirty="0" err="1"/>
              <a:t>ActionResult</a:t>
            </a:r>
            <a:r>
              <a:rPr lang="en-US" dirty="0"/>
              <a:t> type</a:t>
            </a:r>
          </a:p>
          <a:p>
            <a:pPr marL="0" indent="0">
              <a:buNone/>
            </a:pPr>
            <a:r>
              <a:rPr lang="en-US" i="1" dirty="0"/>
              <a:t>Below are some of these methods and the type of </a:t>
            </a:r>
            <a:r>
              <a:rPr lang="en-US" b="1" i="1" u="sng" dirty="0" err="1"/>
              <a:t>ActionResult</a:t>
            </a:r>
            <a:r>
              <a:rPr lang="en-US" i="1" dirty="0"/>
              <a:t> they return</a:t>
            </a:r>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3278539"/>
              </p:ext>
            </p:extLst>
          </p:nvPr>
        </p:nvGraphicFramePr>
        <p:xfrm>
          <a:off x="444500" y="4119404"/>
          <a:ext cx="10921999" cy="2154395"/>
        </p:xfrm>
        <a:graphic>
          <a:graphicData uri="http://schemas.openxmlformats.org/drawingml/2006/table">
            <a:tbl>
              <a:tblPr firstRow="1" firstCol="1" bandRow="1">
                <a:tableStyleId>{5C22544A-7EE6-4342-B048-85BDC9FD1C3A}</a:tableStyleId>
              </a:tblPr>
              <a:tblGrid>
                <a:gridCol w="3018769"/>
                <a:gridCol w="2481740"/>
                <a:gridCol w="5421490"/>
              </a:tblGrid>
              <a:tr h="430879">
                <a:tc>
                  <a:txBody>
                    <a:bodyPr/>
                    <a:lstStyle/>
                    <a:p>
                      <a:pPr marL="0" marR="0">
                        <a:lnSpc>
                          <a:spcPct val="107000"/>
                        </a:lnSpc>
                        <a:spcBef>
                          <a:spcPts val="0"/>
                        </a:spcBef>
                        <a:spcAft>
                          <a:spcPts val="0"/>
                        </a:spcAft>
                      </a:pPr>
                      <a:r>
                        <a:rPr lang="en-US" sz="2400" b="1" baseline="0" dirty="0" smtClean="0">
                          <a:solidFill>
                            <a:schemeClr val="tx1"/>
                          </a:solidFill>
                          <a:effectLst/>
                          <a:latin typeface="+mn-lt"/>
                          <a:ea typeface="Calibri" panose="020F0502020204030204" pitchFamily="34" charset="0"/>
                          <a:cs typeface="Mangal" panose="02040503050203030202" pitchFamily="18" charset="0"/>
                        </a:rPr>
                        <a:t>  Action Result Class</a:t>
                      </a:r>
                      <a:endParaRPr lang="en-US" sz="2400" b="1" dirty="0">
                        <a:solidFill>
                          <a:schemeClr val="tx1"/>
                        </a:solidFill>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b="1" dirty="0" smtClean="0">
                          <a:solidFill>
                            <a:schemeClr val="tx1"/>
                          </a:solidFill>
                          <a:effectLst/>
                          <a:latin typeface="+mn-lt"/>
                          <a:ea typeface="Calibri" panose="020F0502020204030204" pitchFamily="34" charset="0"/>
                          <a:cs typeface="Mangal" panose="02040503050203030202" pitchFamily="18" charset="0"/>
                        </a:rPr>
                        <a:t> Helper Method</a:t>
                      </a:r>
                      <a:endParaRPr lang="en-US" sz="2400" b="1" dirty="0">
                        <a:solidFill>
                          <a:schemeClr val="tx1"/>
                        </a:solidFill>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b="1" dirty="0" smtClean="0">
                          <a:solidFill>
                            <a:schemeClr val="tx1"/>
                          </a:solidFill>
                          <a:effectLst/>
                          <a:latin typeface="+mn-lt"/>
                          <a:ea typeface="Calibri" panose="020F0502020204030204" pitchFamily="34" charset="0"/>
                          <a:cs typeface="Mangal" panose="02040503050203030202" pitchFamily="18" charset="0"/>
                        </a:rPr>
                        <a:t> Return Type</a:t>
                      </a:r>
                      <a:endParaRPr lang="en-US" sz="2400" b="1" dirty="0">
                        <a:solidFill>
                          <a:schemeClr val="tx1"/>
                        </a:solidFill>
                        <a:effectLst/>
                        <a:latin typeface="+mn-lt"/>
                        <a:ea typeface="Calibri" panose="020F0502020204030204" pitchFamily="34" charset="0"/>
                        <a:cs typeface="Mangal" panose="02040503050203030202" pitchFamily="18" charset="0"/>
                      </a:endParaRPr>
                    </a:p>
                  </a:txBody>
                  <a:tcPr marL="0" marR="0" marT="0" marB="0" anchor="ctr"/>
                </a:tc>
              </a:tr>
              <a:tr h="430879">
                <a:tc>
                  <a:txBody>
                    <a:bodyPr/>
                    <a:lstStyle/>
                    <a:p>
                      <a:pPr marL="0" marR="0">
                        <a:lnSpc>
                          <a:spcPct val="107000"/>
                        </a:lnSpc>
                        <a:spcBef>
                          <a:spcPts val="0"/>
                        </a:spcBef>
                        <a:spcAft>
                          <a:spcPts val="0"/>
                        </a:spcAft>
                      </a:pPr>
                      <a:r>
                        <a:rPr lang="en-US" sz="2400" dirty="0" smtClean="0">
                          <a:effectLst/>
                          <a:latin typeface="+mn-lt"/>
                        </a:rPr>
                        <a:t> </a:t>
                      </a:r>
                      <a:r>
                        <a:rPr lang="en-US" sz="2400" b="0" u="sng" dirty="0" err="1" smtClean="0">
                          <a:effectLst/>
                          <a:latin typeface="+mn-lt"/>
                        </a:rPr>
                        <a:t>ViewResult</a:t>
                      </a:r>
                      <a:endParaRPr lang="en-US" sz="2400" b="0" u="sng" dirty="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a:effectLst/>
                          <a:latin typeface="+mn-lt"/>
                        </a:rPr>
                        <a:t>View</a:t>
                      </a:r>
                      <a:endParaRPr lang="en-US" sz="240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a:effectLst/>
                          <a:latin typeface="+mn-lt"/>
                        </a:rPr>
                        <a:t>web page</a:t>
                      </a:r>
                      <a:endParaRPr lang="en-US" sz="2400">
                        <a:effectLst/>
                        <a:latin typeface="+mn-lt"/>
                        <a:ea typeface="Calibri" panose="020F0502020204030204" pitchFamily="34" charset="0"/>
                        <a:cs typeface="Mangal" panose="02040503050203030202" pitchFamily="18" charset="0"/>
                      </a:endParaRPr>
                    </a:p>
                  </a:txBody>
                  <a:tcPr marL="0" marR="0" marT="0" marB="0" anchor="ctr"/>
                </a:tc>
              </a:tr>
              <a:tr h="430879">
                <a:tc>
                  <a:txBody>
                    <a:bodyPr/>
                    <a:lstStyle/>
                    <a:p>
                      <a:pPr marL="0" marR="0">
                        <a:lnSpc>
                          <a:spcPct val="107000"/>
                        </a:lnSpc>
                        <a:spcBef>
                          <a:spcPts val="0"/>
                        </a:spcBef>
                        <a:spcAft>
                          <a:spcPts val="0"/>
                        </a:spcAft>
                      </a:pPr>
                      <a:r>
                        <a:rPr lang="en-US" sz="2400" b="0" u="sng" dirty="0" smtClean="0">
                          <a:effectLst/>
                          <a:latin typeface="+mn-lt"/>
                        </a:rPr>
                        <a:t> </a:t>
                      </a:r>
                      <a:r>
                        <a:rPr lang="en-US" sz="2400" b="0" u="sng" dirty="0" err="1" smtClean="0">
                          <a:effectLst/>
                          <a:latin typeface="+mn-lt"/>
                        </a:rPr>
                        <a:t>JsonResult</a:t>
                      </a:r>
                      <a:endParaRPr lang="en-US" sz="2400" b="0" u="sng" dirty="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a:effectLst/>
                          <a:latin typeface="+mn-lt"/>
                        </a:rPr>
                        <a:t>Json</a:t>
                      </a:r>
                      <a:endParaRPr lang="en-US" sz="240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dirty="0" smtClean="0">
                          <a:effectLst/>
                          <a:latin typeface="+mn-lt"/>
                        </a:rPr>
                        <a:t>Returns </a:t>
                      </a:r>
                      <a:r>
                        <a:rPr lang="en-US" sz="2400" dirty="0">
                          <a:effectLst/>
                          <a:latin typeface="+mn-lt"/>
                        </a:rPr>
                        <a:t>a serialized JSON object</a:t>
                      </a:r>
                      <a:endParaRPr lang="en-US" sz="2400" dirty="0">
                        <a:effectLst/>
                        <a:latin typeface="+mn-lt"/>
                        <a:ea typeface="Calibri" panose="020F0502020204030204" pitchFamily="34" charset="0"/>
                        <a:cs typeface="Mangal" panose="02040503050203030202" pitchFamily="18" charset="0"/>
                      </a:endParaRPr>
                    </a:p>
                  </a:txBody>
                  <a:tcPr marL="0" marR="0" marT="0" marB="0" anchor="ctr"/>
                </a:tc>
              </a:tr>
              <a:tr h="430879">
                <a:tc>
                  <a:txBody>
                    <a:bodyPr/>
                    <a:lstStyle/>
                    <a:p>
                      <a:pPr marL="0" marR="0">
                        <a:lnSpc>
                          <a:spcPct val="107000"/>
                        </a:lnSpc>
                        <a:spcBef>
                          <a:spcPts val="0"/>
                        </a:spcBef>
                        <a:spcAft>
                          <a:spcPts val="0"/>
                        </a:spcAft>
                      </a:pPr>
                      <a:r>
                        <a:rPr lang="en-US" sz="2400" dirty="0" smtClean="0">
                          <a:effectLst/>
                          <a:latin typeface="+mn-lt"/>
                        </a:rPr>
                        <a:t> </a:t>
                      </a:r>
                      <a:r>
                        <a:rPr lang="en-US" sz="2400" b="0" u="sng" dirty="0" err="1" smtClean="0">
                          <a:effectLst/>
                          <a:latin typeface="+mn-lt"/>
                        </a:rPr>
                        <a:t>RedirectResult</a:t>
                      </a:r>
                      <a:endParaRPr lang="en-US" sz="2400" b="0" u="sng" dirty="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dirty="0">
                          <a:effectLst/>
                          <a:latin typeface="+mn-lt"/>
                        </a:rPr>
                        <a:t>Redirect</a:t>
                      </a:r>
                      <a:endParaRPr lang="en-US" sz="2400" dirty="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dirty="0">
                          <a:effectLst/>
                          <a:latin typeface="+mn-lt"/>
                        </a:rPr>
                        <a:t>Redirects to another action method</a:t>
                      </a:r>
                      <a:endParaRPr lang="en-US" sz="2400" dirty="0">
                        <a:effectLst/>
                        <a:latin typeface="+mn-lt"/>
                        <a:ea typeface="Calibri" panose="020F0502020204030204" pitchFamily="34" charset="0"/>
                        <a:cs typeface="Mangal" panose="02040503050203030202" pitchFamily="18" charset="0"/>
                      </a:endParaRPr>
                    </a:p>
                  </a:txBody>
                  <a:tcPr marL="0" marR="0" marT="0" marB="0" anchor="ctr"/>
                </a:tc>
              </a:tr>
              <a:tr h="430879">
                <a:tc>
                  <a:txBody>
                    <a:bodyPr/>
                    <a:lstStyle/>
                    <a:p>
                      <a:pPr marL="0" marR="0">
                        <a:lnSpc>
                          <a:spcPct val="107000"/>
                        </a:lnSpc>
                        <a:spcBef>
                          <a:spcPts val="0"/>
                        </a:spcBef>
                        <a:spcAft>
                          <a:spcPts val="0"/>
                        </a:spcAft>
                      </a:pPr>
                      <a:r>
                        <a:rPr lang="en-US" sz="2400" dirty="0" smtClean="0">
                          <a:effectLst/>
                          <a:latin typeface="+mn-lt"/>
                        </a:rPr>
                        <a:t> </a:t>
                      </a:r>
                      <a:r>
                        <a:rPr lang="en-US" sz="2400" b="0" u="sng" dirty="0" err="1" smtClean="0">
                          <a:effectLst/>
                          <a:latin typeface="+mn-lt"/>
                        </a:rPr>
                        <a:t>ContentResult</a:t>
                      </a:r>
                      <a:endParaRPr lang="en-US" sz="2400" b="0" u="sng" dirty="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a:effectLst/>
                          <a:latin typeface="+mn-lt"/>
                        </a:rPr>
                        <a:t>Content</a:t>
                      </a:r>
                      <a:endParaRPr lang="en-US" sz="2400">
                        <a:effectLst/>
                        <a:latin typeface="+mn-lt"/>
                        <a:ea typeface="Calibri" panose="020F0502020204030204" pitchFamily="34" charset="0"/>
                        <a:cs typeface="Mangal" panose="02040503050203030202" pitchFamily="18" charset="0"/>
                      </a:endParaRPr>
                    </a:p>
                  </a:txBody>
                  <a:tcPr marL="0" marR="0" marT="0" marB="0" anchor="ctr"/>
                </a:tc>
                <a:tc>
                  <a:txBody>
                    <a:bodyPr/>
                    <a:lstStyle/>
                    <a:p>
                      <a:pPr marL="0" marR="0">
                        <a:lnSpc>
                          <a:spcPct val="107000"/>
                        </a:lnSpc>
                        <a:spcBef>
                          <a:spcPts val="0"/>
                        </a:spcBef>
                        <a:spcAft>
                          <a:spcPts val="0"/>
                        </a:spcAft>
                      </a:pPr>
                      <a:r>
                        <a:rPr lang="en-US" sz="2400" dirty="0">
                          <a:effectLst/>
                          <a:latin typeface="+mn-lt"/>
                        </a:rPr>
                        <a:t>Returns a user-defined content type</a:t>
                      </a:r>
                      <a:endParaRPr lang="en-US" sz="2400" dirty="0">
                        <a:effectLst/>
                        <a:latin typeface="+mn-lt"/>
                        <a:ea typeface="Calibri" panose="020F0502020204030204" pitchFamily="34" charset="0"/>
                        <a:cs typeface="Mangal" panose="02040503050203030202" pitchFamily="18" charset="0"/>
                      </a:endParaRPr>
                    </a:p>
                  </a:txBody>
                  <a:tcPr marL="0" marR="0" marT="0" marB="0" anchor="ctr"/>
                </a:tc>
              </a:tr>
            </a:tbl>
          </a:graphicData>
        </a:graphic>
      </p:graphicFrame>
    </p:spTree>
    <p:extLst>
      <p:ext uri="{BB962C8B-B14F-4D97-AF65-F5344CB8AC3E}">
        <p14:creationId xmlns:p14="http://schemas.microsoft.com/office/powerpoint/2010/main" val="2290753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3143"/>
            <a:ext cx="11714956" cy="6489700"/>
          </a:xfrm>
        </p:spPr>
        <p:txBody>
          <a:bodyPr>
            <a:normAutofit fontScale="92500" lnSpcReduction="10000"/>
          </a:bodyPr>
          <a:lstStyle/>
          <a:p>
            <a:pPr marL="0" indent="0">
              <a:buNone/>
            </a:pPr>
            <a:r>
              <a:rPr lang="en-US" u="sng" dirty="0">
                <a:solidFill>
                  <a:srgbClr val="C00000"/>
                </a:solidFill>
              </a:rPr>
              <a:t>ASP.NET MVC - Routing</a:t>
            </a:r>
          </a:p>
          <a:p>
            <a:pPr marL="0" indent="0">
              <a:buNone/>
            </a:pPr>
            <a:r>
              <a:rPr lang="en-US" dirty="0"/>
              <a:t>Routing is the process of directing an HTTP request to a controller and the functionality of this processing is implemented in </a:t>
            </a:r>
            <a:r>
              <a:rPr lang="en-US" b="1" u="sng" dirty="0" err="1"/>
              <a:t>System.Web.Routing</a:t>
            </a:r>
            <a:r>
              <a:rPr lang="en-US" dirty="0" smtClean="0"/>
              <a:t>.</a:t>
            </a:r>
          </a:p>
          <a:p>
            <a:pPr marL="0" indent="0">
              <a:buNone/>
            </a:pPr>
            <a:r>
              <a:rPr lang="en-US" dirty="0"/>
              <a:t>A </a:t>
            </a:r>
            <a:r>
              <a:rPr lang="en-US" b="1" dirty="0"/>
              <a:t>route</a:t>
            </a:r>
            <a:r>
              <a:rPr lang="en-US" dirty="0"/>
              <a:t> is a </a:t>
            </a:r>
            <a:r>
              <a:rPr lang="en-US" b="1" dirty="0"/>
              <a:t>URL pattern </a:t>
            </a:r>
            <a:r>
              <a:rPr lang="en-US" dirty="0"/>
              <a:t>that is mapped to a handler. A handler can be a class that processes the request, such as a controller in an </a:t>
            </a:r>
            <a:r>
              <a:rPr lang="en-US" b="1" dirty="0"/>
              <a:t>MVC</a:t>
            </a:r>
            <a:r>
              <a:rPr lang="en-US" dirty="0"/>
              <a:t> application.</a:t>
            </a:r>
          </a:p>
          <a:p>
            <a:pPr marL="0" indent="0">
              <a:buNone/>
            </a:pPr>
            <a:r>
              <a:rPr kumimoji="0" lang="en-US" altLang="en-US" sz="20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using</a:t>
            </a:r>
            <a:r>
              <a:rPr kumimoji="0" lang="en-US" altLang="en-US" sz="20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System</a:t>
            </a:r>
            <a:r>
              <a:rPr kumimoji="0" lang="en-US" altLang="en-US" sz="2000" b="0" i="0" u="none" strike="noStrike" cap="none" normalizeH="0" baseline="0" dirty="0" err="1"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Web</a:t>
            </a:r>
            <a:r>
              <a:rPr kumimoji="0" lang="en-US" altLang="en-US" sz="2000" b="0" i="0" u="none" strike="noStrike" cap="none" normalizeH="0" baseline="0" dirty="0" err="1"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Routing</a:t>
            </a:r>
            <a:r>
              <a:rPr kumimoji="0" lang="en-US" altLang="en-US" sz="20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p>
          <a:p>
            <a:pPr marL="0" indent="0">
              <a:buNone/>
            </a:pPr>
            <a:r>
              <a:rPr kumimoji="0" lang="en-US" altLang="en-US" sz="20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namespace</a:t>
            </a:r>
            <a:r>
              <a:rPr kumimoji="0" lang="en-US" altLang="en-US" sz="20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MVCFirstApp</a:t>
            </a:r>
            <a:r>
              <a:rPr kumimoji="0" lang="en-US" altLang="en-US" sz="20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0" indent="0">
              <a:buNone/>
            </a:pPr>
            <a:r>
              <a:rPr kumimoji="0" lang="en-US" altLang="en-US" sz="20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kumimoji="0" lang="en-US" altLang="en-US" sz="16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public</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class</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RouteConfig</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public</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static</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RegisterRoutes</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RouteCollection</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routes</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p>
          <a:p>
            <a:pPr marL="457200" lvl="1" indent="0">
              <a:buNone/>
            </a:pP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routes</a:t>
            </a:r>
            <a:r>
              <a:rPr kumimoji="0" lang="en-US" altLang="en-US" sz="1600" b="0" i="0" u="none" strike="noStrike" cap="none" normalizeH="0" baseline="0" dirty="0" err="1"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IgnoreRoute</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"{resource}.</a:t>
            </a:r>
            <a:r>
              <a:rPr kumimoji="0" lang="en-US" altLang="en-US" sz="1600" b="0" i="0" u="none" strike="noStrike" cap="none" normalizeH="0" baseline="0" dirty="0" err="1"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axd</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pathInfo</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routes</a:t>
            </a:r>
            <a:r>
              <a:rPr kumimoji="0" lang="en-US" altLang="en-US" sz="1600" b="0" i="0" u="none" strike="noStrike" cap="none" normalizeH="0" baseline="0" dirty="0" err="1"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MapRoute</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name</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"Default"</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url</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"{controller}/{action}/{id}"</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defaults</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new</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controller </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"Home"</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action </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008800"/>
                </a:solidFill>
                <a:effectLst/>
                <a:latin typeface="Consolas" panose="020B0609020204030204" pitchFamily="49" charset="0"/>
                <a:ea typeface="Times New Roman" panose="02020603050405020304" pitchFamily="18" charset="0"/>
                <a:cs typeface="Consolas" panose="020B0609020204030204" pitchFamily="49" charset="0"/>
              </a:rPr>
              <a:t>"Index"</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id </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UrlParameter</a:t>
            </a:r>
            <a:r>
              <a:rPr kumimoji="0" lang="en-US" altLang="en-US" sz="1600" b="0" i="0" u="none" strike="noStrike" cap="none" normalizeH="0" baseline="0" dirty="0" err="1"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smtClean="0">
                <a:ln>
                  <a:noFill/>
                </a:ln>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Optional</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kumimoji="0" lang="en-US" altLang="en-US" sz="16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p>
          <a:p>
            <a:pPr marL="0" indent="0">
              <a:buNone/>
            </a:pPr>
            <a:r>
              <a:rPr kumimoji="0" lang="en-US" altLang="en-US" sz="2000" b="0" i="0"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52915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03032"/>
            <a:ext cx="11796510" cy="6677696"/>
          </a:xfrm>
        </p:spPr>
        <p:txBody>
          <a:bodyPr>
            <a:normAutofit fontScale="62500" lnSpcReduction="20000"/>
          </a:bodyPr>
          <a:lstStyle/>
          <a:p>
            <a:pPr marL="0" indent="0">
              <a:buNone/>
            </a:pPr>
            <a:r>
              <a:rPr lang="en-US" sz="4500" u="sng" dirty="0">
                <a:solidFill>
                  <a:srgbClr val="C00000"/>
                </a:solidFill>
              </a:rPr>
              <a:t>Attribute routing</a:t>
            </a:r>
          </a:p>
          <a:p>
            <a:pPr marL="0" indent="0">
              <a:buNone/>
            </a:pPr>
            <a:r>
              <a:rPr lang="en-US" sz="3800" dirty="0"/>
              <a:t>Attribute routing provides you more control over the URIs by defining routes directly on actions and controllers in your ASP.NET MVC. When </a:t>
            </a:r>
            <a:r>
              <a:rPr lang="en-US" sz="3800" b="1" dirty="0"/>
              <a:t>convention-based routing</a:t>
            </a:r>
            <a:r>
              <a:rPr lang="en-US" sz="3800" dirty="0"/>
              <a:t> is complex to support certain URI patterns than this type of routing is used in RESTful APIs</a:t>
            </a:r>
          </a:p>
          <a:p>
            <a:pPr marL="0" indent="0">
              <a:buNone/>
            </a:pPr>
            <a:r>
              <a:rPr lang="en-US" b="1" dirty="0"/>
              <a:t>1. Controller Level Attribute routing</a:t>
            </a:r>
            <a:endParaRPr lang="en-US" dirty="0"/>
          </a:p>
          <a:p>
            <a:pPr marL="457200" lvl="1" indent="0">
              <a:lnSpc>
                <a:spcPct val="120000"/>
              </a:lnSpc>
              <a:buNone/>
            </a:pPr>
            <a:r>
              <a:rPr lang="en-US" sz="2200" b="1" dirty="0" smtClean="0">
                <a:solidFill>
                  <a:srgbClr val="7030A0"/>
                </a:solidFill>
              </a:rPr>
              <a:t>[</a:t>
            </a:r>
            <a:r>
              <a:rPr lang="en-US" sz="2200" b="1" dirty="0" err="1">
                <a:solidFill>
                  <a:srgbClr val="7030A0"/>
                </a:solidFill>
              </a:rPr>
              <a:t>RoutePrefix</a:t>
            </a:r>
            <a:r>
              <a:rPr lang="en-US" sz="2200" b="1" dirty="0">
                <a:solidFill>
                  <a:srgbClr val="7030A0"/>
                </a:solidFill>
              </a:rPr>
              <a:t>(</a:t>
            </a:r>
            <a:r>
              <a:rPr lang="en-US" sz="2200" b="1" dirty="0">
                <a:solidFill>
                  <a:srgbClr val="00B050"/>
                </a:solidFill>
              </a:rPr>
              <a:t>"</a:t>
            </a:r>
            <a:r>
              <a:rPr lang="en-US" sz="2200" b="1" dirty="0" err="1">
                <a:solidFill>
                  <a:srgbClr val="00B050"/>
                </a:solidFill>
              </a:rPr>
              <a:t>MyHome</a:t>
            </a:r>
            <a:r>
              <a:rPr lang="en-US" sz="2200" b="1" dirty="0">
                <a:solidFill>
                  <a:srgbClr val="00B050"/>
                </a:solidFill>
              </a:rPr>
              <a:t>"</a:t>
            </a:r>
            <a:r>
              <a:rPr lang="en-US" sz="2200" b="1" dirty="0">
                <a:solidFill>
                  <a:srgbClr val="7030A0"/>
                </a:solidFill>
              </a:rPr>
              <a:t>)]</a:t>
            </a:r>
            <a:endParaRPr lang="en-US" sz="2200" dirty="0">
              <a:solidFill>
                <a:srgbClr val="7030A0"/>
              </a:solidFill>
            </a:endParaRPr>
          </a:p>
          <a:p>
            <a:pPr marL="457200" lvl="1" indent="0">
              <a:lnSpc>
                <a:spcPct val="120000"/>
              </a:lnSpc>
              <a:buNone/>
            </a:pPr>
            <a:r>
              <a:rPr lang="en-US" sz="2200" b="1" dirty="0">
                <a:solidFill>
                  <a:srgbClr val="7030A0"/>
                </a:solidFill>
              </a:rPr>
              <a:t>[Route(</a:t>
            </a:r>
            <a:r>
              <a:rPr lang="en-US" sz="2200" b="1" dirty="0">
                <a:solidFill>
                  <a:srgbClr val="00B050"/>
                </a:solidFill>
              </a:rPr>
              <a:t>"{action=index}"</a:t>
            </a:r>
            <a:r>
              <a:rPr lang="en-US" sz="2200" b="1" dirty="0">
                <a:solidFill>
                  <a:srgbClr val="7030A0"/>
                </a:solidFill>
              </a:rPr>
              <a:t>)] </a:t>
            </a:r>
            <a:r>
              <a:rPr lang="en-US" sz="2200" b="1" i="1" dirty="0">
                <a:solidFill>
                  <a:srgbClr val="00B050"/>
                </a:solidFill>
              </a:rPr>
              <a:t>//default action </a:t>
            </a:r>
            <a:endParaRPr lang="en-US" sz="2200" dirty="0">
              <a:solidFill>
                <a:srgbClr val="00B050"/>
              </a:solidFill>
            </a:endParaRPr>
          </a:p>
          <a:p>
            <a:pPr marL="457200" lvl="1" indent="0">
              <a:lnSpc>
                <a:spcPct val="120000"/>
              </a:lnSpc>
              <a:buNone/>
            </a:pPr>
            <a:r>
              <a:rPr lang="en-US" sz="2200" b="1" dirty="0">
                <a:solidFill>
                  <a:srgbClr val="0070C0"/>
                </a:solidFill>
              </a:rPr>
              <a:t>public class</a:t>
            </a:r>
            <a:r>
              <a:rPr lang="en-US" sz="2200" b="1" dirty="0">
                <a:solidFill>
                  <a:srgbClr val="7030A0"/>
                </a:solidFill>
              </a:rPr>
              <a:t> </a:t>
            </a:r>
            <a:r>
              <a:rPr lang="en-US" sz="2200" b="1" dirty="0" err="1" smtClean="0">
                <a:solidFill>
                  <a:srgbClr val="7030A0"/>
                </a:solidFill>
              </a:rPr>
              <a:t>MyHomeController</a:t>
            </a:r>
            <a:r>
              <a:rPr lang="en-US" sz="2200" b="1" dirty="0" smtClean="0">
                <a:solidFill>
                  <a:srgbClr val="7030A0"/>
                </a:solidFill>
              </a:rPr>
              <a:t> </a:t>
            </a:r>
            <a:r>
              <a:rPr lang="en-US" sz="2200" b="1" dirty="0">
                <a:solidFill>
                  <a:srgbClr val="7030A0"/>
                </a:solidFill>
              </a:rPr>
              <a:t>: Controller</a:t>
            </a:r>
            <a:endParaRPr lang="en-US" sz="2200" dirty="0">
              <a:solidFill>
                <a:srgbClr val="7030A0"/>
              </a:solidFill>
            </a:endParaRPr>
          </a:p>
          <a:p>
            <a:pPr marL="457200" lvl="1" indent="0">
              <a:lnSpc>
                <a:spcPct val="120000"/>
              </a:lnSpc>
              <a:buNone/>
            </a:pPr>
            <a:r>
              <a:rPr lang="en-US" sz="2200" b="1" dirty="0"/>
              <a:t>{</a:t>
            </a:r>
            <a:endParaRPr lang="en-US" sz="2200" dirty="0"/>
          </a:p>
          <a:p>
            <a:pPr marL="457200" lvl="1" indent="0">
              <a:lnSpc>
                <a:spcPct val="120000"/>
              </a:lnSpc>
              <a:buNone/>
            </a:pPr>
            <a:r>
              <a:rPr lang="en-US" sz="2200" b="1" i="1" dirty="0" smtClean="0">
                <a:solidFill>
                  <a:srgbClr val="00B050"/>
                </a:solidFill>
              </a:rPr>
              <a:t>	//</a:t>
            </a:r>
            <a:r>
              <a:rPr lang="en-US" sz="2200" b="1" i="1" dirty="0">
                <a:solidFill>
                  <a:srgbClr val="00B050"/>
                </a:solidFill>
              </a:rPr>
              <a:t>new route: /</a:t>
            </a:r>
            <a:r>
              <a:rPr lang="en-US" sz="2200" b="1" i="1" dirty="0" err="1">
                <a:solidFill>
                  <a:srgbClr val="00B050"/>
                </a:solidFill>
              </a:rPr>
              <a:t>MyHome</a:t>
            </a:r>
            <a:r>
              <a:rPr lang="en-US" sz="2200" b="1" i="1" dirty="0">
                <a:solidFill>
                  <a:srgbClr val="00B050"/>
                </a:solidFill>
              </a:rPr>
              <a:t>/Index OR Home/Index</a:t>
            </a:r>
            <a:endParaRPr lang="en-US" sz="2200" dirty="0">
              <a:solidFill>
                <a:srgbClr val="00B050"/>
              </a:solidFill>
            </a:endParaRPr>
          </a:p>
          <a:p>
            <a:pPr marL="457200" lvl="1" indent="0">
              <a:lnSpc>
                <a:spcPct val="120000"/>
              </a:lnSpc>
              <a:buNone/>
            </a:pPr>
            <a:r>
              <a:rPr lang="en-US" sz="2200" b="1" dirty="0" smtClean="0">
                <a:solidFill>
                  <a:srgbClr val="0070C0"/>
                </a:solidFill>
              </a:rPr>
              <a:t>	public</a:t>
            </a:r>
            <a:r>
              <a:rPr lang="en-US" sz="2200" b="1" dirty="0" smtClean="0"/>
              <a:t> </a:t>
            </a:r>
            <a:r>
              <a:rPr lang="en-US" sz="2200" b="1" dirty="0" err="1">
                <a:solidFill>
                  <a:srgbClr val="7030A0"/>
                </a:solidFill>
              </a:rPr>
              <a:t>ActionResult</a:t>
            </a:r>
            <a:r>
              <a:rPr lang="en-US" sz="2200" b="1" dirty="0">
                <a:solidFill>
                  <a:srgbClr val="7030A0"/>
                </a:solidFill>
              </a:rPr>
              <a:t> Index</a:t>
            </a:r>
            <a:r>
              <a:rPr lang="en-US" sz="2200" b="1" dirty="0"/>
              <a:t>()</a:t>
            </a:r>
            <a:endParaRPr lang="en-US" sz="2200" dirty="0"/>
          </a:p>
          <a:p>
            <a:pPr marL="457200" lvl="1" indent="0">
              <a:lnSpc>
                <a:spcPct val="120000"/>
              </a:lnSpc>
              <a:buNone/>
            </a:pPr>
            <a:r>
              <a:rPr lang="en-US" sz="2200" b="1" dirty="0" smtClean="0"/>
              <a:t>	{</a:t>
            </a:r>
            <a:endParaRPr lang="en-US" sz="2200" dirty="0"/>
          </a:p>
          <a:p>
            <a:pPr marL="0" indent="0">
              <a:lnSpc>
                <a:spcPct val="120000"/>
              </a:lnSpc>
              <a:buNone/>
            </a:pPr>
            <a:r>
              <a:rPr lang="en-US" sz="2600" b="1" dirty="0" smtClean="0"/>
              <a:t>		</a:t>
            </a:r>
            <a:r>
              <a:rPr lang="en-US" sz="2600" b="1" dirty="0" smtClean="0">
                <a:solidFill>
                  <a:srgbClr val="0070C0"/>
                </a:solidFill>
              </a:rPr>
              <a:t>return</a:t>
            </a:r>
            <a:r>
              <a:rPr lang="en-US" sz="2600" b="1" dirty="0" smtClean="0"/>
              <a:t> </a:t>
            </a:r>
            <a:r>
              <a:rPr lang="en-US" sz="2600" b="1" dirty="0" smtClean="0">
                <a:solidFill>
                  <a:srgbClr val="7030A0"/>
                </a:solidFill>
              </a:rPr>
              <a:t>View</a:t>
            </a:r>
            <a:r>
              <a:rPr lang="en-US" sz="2600" b="1" dirty="0" smtClean="0"/>
              <a:t>();</a:t>
            </a:r>
            <a:endParaRPr lang="en-US" sz="2600" dirty="0" smtClean="0"/>
          </a:p>
          <a:p>
            <a:pPr marL="457200" lvl="1" indent="0">
              <a:lnSpc>
                <a:spcPct val="120000"/>
              </a:lnSpc>
              <a:buNone/>
            </a:pPr>
            <a:r>
              <a:rPr lang="en-US" sz="2200" b="1" dirty="0" smtClean="0"/>
              <a:t>	}</a:t>
            </a:r>
          </a:p>
          <a:p>
            <a:pPr marL="457200" lvl="1" indent="0">
              <a:lnSpc>
                <a:spcPct val="120000"/>
              </a:lnSpc>
              <a:buNone/>
            </a:pPr>
            <a:r>
              <a:rPr lang="en-US" sz="2200" b="1" dirty="0" smtClean="0"/>
              <a:t>}</a:t>
            </a:r>
          </a:p>
          <a:p>
            <a:pPr marL="0" indent="0">
              <a:lnSpc>
                <a:spcPct val="120000"/>
              </a:lnSpc>
              <a:buNone/>
            </a:pPr>
            <a:r>
              <a:rPr lang="en-US" sz="2900" b="1" dirty="0"/>
              <a:t>2. Action Level Attribute routing</a:t>
            </a:r>
          </a:p>
          <a:p>
            <a:pPr marL="457200" lvl="1" indent="0">
              <a:lnSpc>
                <a:spcPct val="120000"/>
              </a:lnSpc>
              <a:buNone/>
            </a:pPr>
            <a:r>
              <a:rPr lang="en-US" sz="2200" b="1" dirty="0" smtClean="0">
                <a:solidFill>
                  <a:srgbClr val="00B050"/>
                </a:solidFill>
              </a:rPr>
              <a:t>[</a:t>
            </a:r>
            <a:r>
              <a:rPr lang="en-US" sz="2200" b="1" dirty="0">
                <a:solidFill>
                  <a:srgbClr val="00B050"/>
                </a:solidFill>
              </a:rPr>
              <a:t>Route("</a:t>
            </a:r>
            <a:r>
              <a:rPr lang="en-US" sz="2200" b="1" dirty="0" err="1">
                <a:solidFill>
                  <a:srgbClr val="00B050"/>
                </a:solidFill>
              </a:rPr>
              <a:t>MyHome</a:t>
            </a:r>
            <a:r>
              <a:rPr lang="en-US" sz="2200" b="1" dirty="0">
                <a:solidFill>
                  <a:srgbClr val="00B050"/>
                </a:solidFill>
              </a:rPr>
              <a:t>/{</a:t>
            </a:r>
            <a:r>
              <a:rPr lang="en-US" sz="2200" b="1" dirty="0" err="1">
                <a:solidFill>
                  <a:srgbClr val="00B050"/>
                </a:solidFill>
              </a:rPr>
              <a:t>id:int:min</a:t>
            </a:r>
            <a:r>
              <a:rPr lang="en-US" sz="2200" b="1" dirty="0">
                <a:solidFill>
                  <a:srgbClr val="00B050"/>
                </a:solidFill>
              </a:rPr>
              <a:t>(100)}")] </a:t>
            </a:r>
            <a:endParaRPr lang="en-US" sz="2200" b="1" dirty="0" smtClean="0">
              <a:solidFill>
                <a:srgbClr val="00B050"/>
              </a:solidFill>
            </a:endParaRPr>
          </a:p>
          <a:p>
            <a:pPr marL="457200" lvl="1" indent="0">
              <a:lnSpc>
                <a:spcPct val="120000"/>
              </a:lnSpc>
              <a:buNone/>
            </a:pPr>
            <a:r>
              <a:rPr lang="en-US" sz="2200" b="1" dirty="0" smtClean="0">
                <a:solidFill>
                  <a:srgbClr val="0070C0"/>
                </a:solidFill>
              </a:rPr>
              <a:t>public</a:t>
            </a:r>
            <a:r>
              <a:rPr lang="en-US" sz="2200" b="1" dirty="0" smtClean="0"/>
              <a:t> </a:t>
            </a:r>
            <a:r>
              <a:rPr lang="en-US" sz="2200" b="1" dirty="0" err="1" smtClean="0">
                <a:solidFill>
                  <a:srgbClr val="7030A0"/>
                </a:solidFill>
              </a:rPr>
              <a:t>ActionResult</a:t>
            </a:r>
            <a:r>
              <a:rPr lang="en-US" sz="2200" b="1" dirty="0" smtClean="0">
                <a:solidFill>
                  <a:srgbClr val="7030A0"/>
                </a:solidFill>
              </a:rPr>
              <a:t> Index</a:t>
            </a:r>
            <a:r>
              <a:rPr lang="en-US" sz="2200" b="1" dirty="0" smtClean="0"/>
              <a:t>(</a:t>
            </a:r>
            <a:r>
              <a:rPr lang="en-US" sz="2200" b="1" dirty="0" err="1" smtClean="0">
                <a:solidFill>
                  <a:srgbClr val="0070C0"/>
                </a:solidFill>
              </a:rPr>
              <a:t>int</a:t>
            </a:r>
            <a:r>
              <a:rPr lang="en-US" sz="2200" b="1" dirty="0" smtClean="0"/>
              <a:t> id)</a:t>
            </a:r>
            <a:endParaRPr lang="en-US" sz="2200" dirty="0" smtClean="0"/>
          </a:p>
          <a:p>
            <a:pPr marL="457200" lvl="1" indent="0">
              <a:lnSpc>
                <a:spcPct val="120000"/>
              </a:lnSpc>
              <a:buNone/>
            </a:pPr>
            <a:r>
              <a:rPr lang="en-US" sz="2200" b="1" dirty="0" smtClean="0"/>
              <a:t>{</a:t>
            </a:r>
            <a:endParaRPr lang="en-US" sz="2200" dirty="0"/>
          </a:p>
          <a:p>
            <a:pPr marL="914400" lvl="2" indent="0">
              <a:lnSpc>
                <a:spcPct val="120000"/>
              </a:lnSpc>
              <a:buNone/>
            </a:pPr>
            <a:r>
              <a:rPr lang="en-US" sz="2200" b="1" i="1" dirty="0">
                <a:solidFill>
                  <a:srgbClr val="00B050"/>
                </a:solidFill>
              </a:rPr>
              <a:t>//route: / </a:t>
            </a:r>
            <a:r>
              <a:rPr lang="en-US" sz="2200" b="1" i="1" dirty="0" err="1" smtClean="0">
                <a:solidFill>
                  <a:srgbClr val="00B050"/>
                </a:solidFill>
              </a:rPr>
              <a:t>MyHome</a:t>
            </a:r>
            <a:r>
              <a:rPr lang="en-US" sz="2200" b="1" i="1" dirty="0" smtClean="0">
                <a:solidFill>
                  <a:srgbClr val="00B050"/>
                </a:solidFill>
              </a:rPr>
              <a:t>/100</a:t>
            </a:r>
            <a:endParaRPr lang="en-US" sz="2200" b="1" dirty="0" smtClean="0">
              <a:solidFill>
                <a:srgbClr val="0070C0"/>
              </a:solidFill>
            </a:endParaRPr>
          </a:p>
          <a:p>
            <a:pPr marL="914400" lvl="2" indent="0">
              <a:lnSpc>
                <a:spcPct val="120000"/>
              </a:lnSpc>
              <a:buNone/>
            </a:pPr>
            <a:r>
              <a:rPr lang="en-US" sz="2200" b="1" dirty="0" smtClean="0">
                <a:solidFill>
                  <a:srgbClr val="0070C0"/>
                </a:solidFill>
              </a:rPr>
              <a:t>return</a:t>
            </a:r>
            <a:r>
              <a:rPr lang="en-US" sz="2200" b="1" dirty="0" smtClean="0"/>
              <a:t> </a:t>
            </a:r>
            <a:r>
              <a:rPr lang="en-US" sz="2200" b="1" dirty="0">
                <a:solidFill>
                  <a:srgbClr val="7030A0"/>
                </a:solidFill>
              </a:rPr>
              <a:t>View</a:t>
            </a:r>
            <a:r>
              <a:rPr lang="en-US" sz="2200" b="1" dirty="0"/>
              <a:t>();</a:t>
            </a:r>
            <a:endParaRPr lang="en-US" sz="2200" dirty="0"/>
          </a:p>
          <a:p>
            <a:pPr marL="457200" lvl="1" indent="0">
              <a:lnSpc>
                <a:spcPct val="120000"/>
              </a:lnSpc>
              <a:buNone/>
            </a:pPr>
            <a:r>
              <a:rPr lang="en-US" sz="2200" b="1" dirty="0"/>
              <a:t>}</a:t>
            </a:r>
            <a:endParaRPr lang="en-US" sz="2200" dirty="0"/>
          </a:p>
          <a:p>
            <a:endParaRPr lang="en-US" dirty="0"/>
          </a:p>
        </p:txBody>
      </p:sp>
    </p:spTree>
    <p:extLst>
      <p:ext uri="{BB962C8B-B14F-4D97-AF65-F5344CB8AC3E}">
        <p14:creationId xmlns:p14="http://schemas.microsoft.com/office/powerpoint/2010/main" val="1203413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14" y="145143"/>
            <a:ext cx="11887200" cy="6589486"/>
          </a:xfrm>
        </p:spPr>
        <p:txBody>
          <a:bodyPr>
            <a:normAutofit lnSpcReduction="10000"/>
          </a:bodyPr>
          <a:lstStyle/>
          <a:p>
            <a:pPr marL="0" indent="0">
              <a:buNone/>
            </a:pPr>
            <a:r>
              <a:rPr lang="en-US" u="sng" dirty="0">
                <a:solidFill>
                  <a:srgbClr val="C00000"/>
                </a:solidFill>
              </a:rPr>
              <a:t>Custom </a:t>
            </a:r>
            <a:r>
              <a:rPr lang="en-US" u="sng" dirty="0" smtClean="0">
                <a:solidFill>
                  <a:srgbClr val="C00000"/>
                </a:solidFill>
              </a:rPr>
              <a:t>Routing</a:t>
            </a:r>
          </a:p>
          <a:p>
            <a:pPr marL="0" indent="0">
              <a:buNone/>
            </a:pPr>
            <a:r>
              <a:rPr lang="en-US" sz="2400" dirty="0" smtClean="0"/>
              <a:t>It </a:t>
            </a:r>
            <a:r>
              <a:rPr lang="en-US" sz="2400" dirty="0"/>
              <a:t>is possible to develop an MVC application without creating a Custom Route. But sometimes, there is a situation to change the pattern of URL in which it makes sense to create Custom Routes.</a:t>
            </a:r>
          </a:p>
          <a:p>
            <a:pPr marL="0" indent="0">
              <a:buNone/>
            </a:pP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using</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System</a:t>
            </a:r>
            <a:r>
              <a:rPr lang="en-US" altLang="en-US" sz="1600" dirty="0" err="1">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Web</a:t>
            </a:r>
            <a:r>
              <a:rPr lang="en-US" altLang="en-US" sz="1600" dirty="0" err="1">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Routing</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p>
          <a:p>
            <a:pPr marL="0" indent="0">
              <a:buNone/>
            </a:pP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namespace</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MVCFirstApp</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0" indent="0">
              <a:buNone/>
            </a:pPr>
            <a:r>
              <a:rPr lang="en-US" altLang="en-US" sz="20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20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public</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class</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RouteConfig</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public</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static</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void</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RegisterRoutes</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RouteCollection</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routes</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p>
          <a:p>
            <a:pPr marL="457200" lvl="1" indent="0">
              <a:buNone/>
            </a:pP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endParaRP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313131"/>
                </a:solidFill>
                <a:latin typeface="Consolas" panose="020B0609020204030204" pitchFamily="49" charset="0"/>
                <a:ea typeface="Times New Roman" panose="02020603050405020304" pitchFamily="18" charset="0"/>
                <a:cs typeface="Consolas" panose="020B0609020204030204" pitchFamily="49" charset="0"/>
              </a:rPr>
              <a:t>routes</a:t>
            </a:r>
            <a:r>
              <a:rPr lang="en-US" altLang="en-US" sz="1600" dirty="0" err="1">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MapRoute</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name</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0088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smtClean="0">
                <a:solidFill>
                  <a:srgbClr val="008800"/>
                </a:solidFill>
                <a:latin typeface="Consolas" panose="020B0609020204030204" pitchFamily="49" charset="0"/>
                <a:ea typeface="Times New Roman" panose="02020603050405020304" pitchFamily="18" charset="0"/>
                <a:cs typeface="Consolas" panose="020B0609020204030204" pitchFamily="49" charset="0"/>
              </a:rPr>
              <a:t>MyHomeCustomRoute</a:t>
            </a:r>
            <a:r>
              <a:rPr lang="en-US" altLang="en-US" sz="1600" dirty="0" smtClean="0">
                <a:solidFill>
                  <a:srgbClr val="0088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smtClean="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smtClean="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endParaRP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url</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smtClean="0">
                <a:solidFill>
                  <a:srgbClr val="0088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smtClean="0">
                <a:solidFill>
                  <a:srgbClr val="008800"/>
                </a:solidFill>
                <a:latin typeface="Consolas" panose="020B0609020204030204" pitchFamily="49" charset="0"/>
                <a:ea typeface="Times New Roman" panose="02020603050405020304" pitchFamily="18" charset="0"/>
                <a:cs typeface="Consolas" panose="020B0609020204030204" pitchFamily="49" charset="0"/>
              </a:rPr>
              <a:t>MyHome</a:t>
            </a:r>
            <a:r>
              <a:rPr lang="en-US" altLang="en-US" sz="1600" dirty="0" smtClean="0">
                <a:solidFill>
                  <a:srgbClr val="0088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008800"/>
                </a:solidFill>
                <a:latin typeface="Consolas" panose="020B0609020204030204" pitchFamily="49" charset="0"/>
                <a:ea typeface="Times New Roman" panose="02020603050405020304" pitchFamily="18" charset="0"/>
                <a:cs typeface="Consolas" panose="020B0609020204030204" pitchFamily="49" charset="0"/>
              </a:rPr>
              <a:t>action}/{id}"</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defaults</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0088"/>
                </a:solidFill>
                <a:latin typeface="Consolas" panose="020B0609020204030204" pitchFamily="49" charset="0"/>
                <a:ea typeface="Times New Roman" panose="02020603050405020304" pitchFamily="18" charset="0"/>
                <a:cs typeface="Consolas" panose="020B0609020204030204" pitchFamily="49" charset="0"/>
              </a:rPr>
              <a:t>new</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controller </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8800"/>
                </a:solidFill>
                <a:latin typeface="Consolas" panose="020B0609020204030204" pitchFamily="49" charset="0"/>
                <a:ea typeface="Times New Roman" panose="02020603050405020304" pitchFamily="18" charset="0"/>
                <a:cs typeface="Consolas" panose="020B0609020204030204" pitchFamily="49" charset="0"/>
              </a:rPr>
              <a:t>"Home"</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action </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008800"/>
                </a:solidFill>
                <a:latin typeface="Consolas" panose="020B0609020204030204" pitchFamily="49" charset="0"/>
                <a:ea typeface="Times New Roman" panose="02020603050405020304" pitchFamily="18" charset="0"/>
                <a:cs typeface="Consolas" panose="020B0609020204030204" pitchFamily="49" charset="0"/>
              </a:rPr>
              <a:t>"Index"</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id </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UrlParameter</a:t>
            </a:r>
            <a:r>
              <a:rPr lang="en-US" altLang="en-US" sz="1600" dirty="0" err="1">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err="1">
                <a:solidFill>
                  <a:srgbClr val="7F0055"/>
                </a:solidFill>
                <a:latin typeface="Consolas" panose="020B0609020204030204" pitchFamily="49" charset="0"/>
                <a:ea typeface="Times New Roman" panose="02020603050405020304" pitchFamily="18" charset="0"/>
                <a:cs typeface="Consolas" panose="020B0609020204030204" pitchFamily="49" charset="0"/>
              </a:rPr>
              <a:t>Optional</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r>
              <a:rPr lang="en-US" altLang="en-US" sz="1600" dirty="0">
                <a:solidFill>
                  <a:srgbClr val="313131"/>
                </a:solidFill>
                <a:latin typeface="Consolas" panose="020B0609020204030204" pitchFamily="49" charset="0"/>
                <a:ea typeface="Times New Roman" panose="02020603050405020304" pitchFamily="18" charset="0"/>
                <a:cs typeface="Consolas" panose="020B0609020204030204" pitchFamily="49" charset="0"/>
              </a:rPr>
              <a:t>   </a:t>
            </a:r>
          </a:p>
          <a:p>
            <a:pPr marL="457200" lvl="1" indent="0">
              <a:buNone/>
            </a:pPr>
            <a:r>
              <a:rPr lang="en-US" altLang="en-US" sz="1600" dirty="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p>
          <a:p>
            <a:pPr marL="0" indent="0">
              <a:buNone/>
            </a:pPr>
            <a:r>
              <a:rPr lang="en-US" altLang="en-US" sz="2000" dirty="0" smtClean="0">
                <a:solidFill>
                  <a:srgbClr val="666600"/>
                </a:solidFill>
                <a:latin typeface="Consolas" panose="020B0609020204030204" pitchFamily="49" charset="0"/>
                <a:ea typeface="Times New Roman" panose="02020603050405020304" pitchFamily="18" charset="0"/>
                <a:cs typeface="Consolas" panose="020B0609020204030204" pitchFamily="49" charset="0"/>
              </a:rPr>
              <a:t>}</a:t>
            </a:r>
          </a:p>
          <a:p>
            <a:pPr marL="0" indent="0">
              <a:buNone/>
            </a:pPr>
            <a:r>
              <a:rPr lang="en-US" sz="1600" dirty="0" err="1" smtClean="0">
                <a:latin typeface="Consolas" panose="020B0609020204030204" pitchFamily="49" charset="0"/>
                <a:cs typeface="Consolas" panose="020B0609020204030204" pitchFamily="49" charset="0"/>
              </a:rPr>
              <a:t>Url</a:t>
            </a:r>
            <a:r>
              <a:rPr lang="en-US" sz="1600" dirty="0" smtClean="0">
                <a:latin typeface="Consolas" panose="020B0609020204030204" pitchFamily="49" charset="0"/>
                <a:cs typeface="Consolas" panose="020B0609020204030204" pitchFamily="49" charset="0"/>
              </a:rPr>
              <a:t> in browser will be shown as below for above custom routing:</a:t>
            </a:r>
          </a:p>
          <a:p>
            <a:pPr marL="0" indent="0">
              <a:buNone/>
            </a:pPr>
            <a:r>
              <a:rPr lang="en-US" sz="1700" dirty="0" smtClean="0">
                <a:solidFill>
                  <a:srgbClr val="0070C0"/>
                </a:solidFill>
                <a:latin typeface="Consolas" panose="020B0609020204030204" pitchFamily="49" charset="0"/>
                <a:cs typeface="Consolas" panose="020B0609020204030204" pitchFamily="49" charset="0"/>
                <a:hlinkClick r:id="rId2"/>
              </a:rPr>
              <a:t>http://localhost:8080/MyHome/Index/1</a:t>
            </a:r>
            <a:endParaRPr lang="en-US" sz="1700" dirty="0" smtClean="0">
              <a:solidFill>
                <a:srgbClr val="0070C0"/>
              </a:solidFill>
              <a:latin typeface="Consolas" panose="020B0609020204030204" pitchFamily="49" charset="0"/>
              <a:cs typeface="Consolas" panose="020B0609020204030204" pitchFamily="49" charset="0"/>
            </a:endParaRPr>
          </a:p>
          <a:p>
            <a:pPr marL="0" indent="0">
              <a:buNone/>
            </a:pPr>
            <a:endParaRPr lang="en-US" sz="1700" dirty="0" smtClean="0">
              <a:solidFill>
                <a:srgbClr val="0070C0"/>
              </a:solidFill>
            </a:endParaRPr>
          </a:p>
        </p:txBody>
      </p:sp>
    </p:spTree>
    <p:extLst>
      <p:ext uri="{BB962C8B-B14F-4D97-AF65-F5344CB8AC3E}">
        <p14:creationId xmlns:p14="http://schemas.microsoft.com/office/powerpoint/2010/main" val="222429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67425"/>
            <a:ext cx="11951594" cy="6568226"/>
          </a:xfrm>
        </p:spPr>
        <p:txBody>
          <a:bodyPr anchor="t">
            <a:normAutofit fontScale="90000"/>
          </a:bodyPr>
          <a:lstStyle/>
          <a:p>
            <a:pPr eaLnBrk="0" fontAlgn="base" hangingPunct="0">
              <a:lnSpc>
                <a:spcPct val="100000"/>
              </a:lnSpc>
              <a:spcAft>
                <a:spcPct val="0"/>
              </a:spcAft>
            </a:pPr>
            <a:r>
              <a:rPr lang="en-US" altLang="en-US" sz="2800" u="sng" dirty="0">
                <a:solidFill>
                  <a:srgbClr val="C00000"/>
                </a:solidFill>
                <a:latin typeface="+mn-lt"/>
              </a:rPr>
              <a:t>Route Constraints:</a:t>
            </a:r>
            <a:r>
              <a:rPr lang="en-US" altLang="en-US" sz="1800" u="sng" dirty="0">
                <a:solidFill>
                  <a:srgbClr val="C00000"/>
                </a:solidFill>
                <a:latin typeface="+mn-lt"/>
              </a:rPr>
              <a:t/>
            </a:r>
            <a:br>
              <a:rPr lang="en-US" altLang="en-US" sz="1800" u="sng" dirty="0">
                <a:solidFill>
                  <a:srgbClr val="C00000"/>
                </a:solidFill>
                <a:latin typeface="+mn-lt"/>
              </a:rPr>
            </a:br>
            <a:r>
              <a:rPr lang="en-US" altLang="en-US" sz="1800" dirty="0">
                <a:latin typeface="+mn-lt"/>
              </a:rPr>
              <a:t>	If we want to restrict incoming request with some numeric ,date, HTTP method type constraint then we can define route as below.</a:t>
            </a:r>
            <a:br>
              <a:rPr lang="en-US" altLang="en-US" sz="1800" dirty="0">
                <a:latin typeface="+mn-lt"/>
              </a:rPr>
            </a:br>
            <a:r>
              <a:rPr lang="en-US" altLang="en-US" sz="1800" dirty="0" smtClean="0">
                <a:latin typeface="+mn-lt"/>
              </a:rPr>
              <a:t/>
            </a:r>
            <a:br>
              <a:rPr lang="en-US" altLang="en-US" sz="1800" dirty="0" smtClean="0">
                <a:latin typeface="+mn-lt"/>
              </a:rPr>
            </a:br>
            <a:r>
              <a:rPr lang="en-US" altLang="en-US" sz="1800" b="1" dirty="0" smtClean="0">
                <a:latin typeface="+mn-lt"/>
              </a:rPr>
              <a:t>Regular Expression Route Constraint:</a:t>
            </a:r>
            <a:br>
              <a:rPr lang="en-US" altLang="en-US" sz="1800" b="1" dirty="0" smtClean="0">
                <a:latin typeface="+mn-lt"/>
              </a:rPr>
            </a:br>
            <a:r>
              <a:rPr lang="en-US" altLang="en-US" sz="1800" dirty="0" smtClean="0">
                <a:latin typeface="+mn-lt"/>
              </a:rPr>
              <a:t/>
            </a:r>
            <a:br>
              <a:rPr lang="en-US" altLang="en-US" sz="1800" dirty="0" smtClean="0">
                <a:latin typeface="+mn-lt"/>
              </a:rPr>
            </a:br>
            <a:r>
              <a:rPr lang="en-US" altLang="en-US" sz="1800" dirty="0">
                <a:latin typeface="+mn-lt"/>
              </a:rPr>
              <a:t>	</a:t>
            </a:r>
            <a:r>
              <a:rPr lang="en-US" altLang="en-US" sz="1800" dirty="0" smtClean="0">
                <a:latin typeface="+mn-lt"/>
              </a:rPr>
              <a:t>	</a:t>
            </a:r>
            <a:r>
              <a:rPr lang="en-US" altLang="en-US" sz="1800" dirty="0" err="1">
                <a:solidFill>
                  <a:srgbClr val="000000"/>
                </a:solidFill>
                <a:latin typeface="+mn-lt"/>
              </a:rPr>
              <a:t>routes.MapRoute</a:t>
            </a:r>
            <a:r>
              <a:rPr lang="en-US" altLang="en-US" sz="1800" dirty="0">
                <a:solidFill>
                  <a:srgbClr val="000000"/>
                </a:solidFill>
                <a:latin typeface="+mn-lt"/>
              </a:rPr>
              <a:t>(</a:t>
            </a:r>
            <a:r>
              <a:rPr lang="en-US" altLang="en-US" sz="1800" dirty="0">
                <a:latin typeface="+mn-lt"/>
              </a:rPr>
              <a:t/>
            </a:r>
            <a:br>
              <a:rPr lang="en-US" altLang="en-US" sz="1800" dirty="0">
                <a:latin typeface="+mn-lt"/>
              </a:rPr>
            </a:br>
            <a:r>
              <a:rPr lang="en-US" altLang="en-US" sz="1800" dirty="0" smtClean="0">
                <a:latin typeface="+mn-lt"/>
              </a:rPr>
              <a:t>			</a:t>
            </a:r>
            <a:r>
              <a:rPr lang="en-US" altLang="en-US" sz="1800" dirty="0">
                <a:solidFill>
                  <a:srgbClr val="800080"/>
                </a:solidFill>
                <a:latin typeface="+mn-lt"/>
              </a:rPr>
              <a:t>"</a:t>
            </a:r>
            <a:r>
              <a:rPr lang="en-US" altLang="en-US" sz="1800" dirty="0" smtClean="0">
                <a:solidFill>
                  <a:srgbClr val="800080"/>
                </a:solidFill>
                <a:latin typeface="+mn-lt"/>
              </a:rPr>
              <a:t>Blog",</a:t>
            </a:r>
            <a:r>
              <a:rPr lang="en-US" altLang="en-US" sz="1800" dirty="0">
                <a:latin typeface="+mn-lt"/>
              </a:rPr>
              <a:t/>
            </a:r>
            <a:br>
              <a:rPr lang="en-US" altLang="en-US" sz="1800" dirty="0">
                <a:latin typeface="+mn-lt"/>
              </a:rPr>
            </a:br>
            <a:r>
              <a:rPr lang="en-US" altLang="en-US" sz="1800" dirty="0" smtClean="0">
                <a:latin typeface="+mn-lt"/>
              </a:rPr>
              <a:t>			</a:t>
            </a:r>
            <a:r>
              <a:rPr lang="en-US" altLang="en-US" sz="1800" dirty="0">
                <a:solidFill>
                  <a:srgbClr val="800080"/>
                </a:solidFill>
                <a:latin typeface="+mn-lt"/>
              </a:rPr>
              <a:t>"Archive/{</a:t>
            </a:r>
            <a:r>
              <a:rPr lang="en-US" altLang="en-US" sz="1800" dirty="0" err="1">
                <a:solidFill>
                  <a:srgbClr val="800080"/>
                </a:solidFill>
                <a:latin typeface="+mn-lt"/>
              </a:rPr>
              <a:t>entrydate</a:t>
            </a:r>
            <a:r>
              <a:rPr lang="en-US" altLang="en-US" sz="1800" dirty="0" smtClean="0">
                <a:solidFill>
                  <a:srgbClr val="800080"/>
                </a:solidFill>
                <a:latin typeface="+mn-lt"/>
              </a:rPr>
              <a:t>}",</a:t>
            </a:r>
            <a:r>
              <a:rPr lang="en-US" altLang="en-US" sz="1800" dirty="0">
                <a:latin typeface="+mn-lt"/>
              </a:rPr>
              <a:t/>
            </a:r>
            <a:br>
              <a:rPr lang="en-US" altLang="en-US" sz="1800" dirty="0">
                <a:latin typeface="+mn-lt"/>
              </a:rPr>
            </a:br>
            <a:r>
              <a:rPr lang="en-US" altLang="en-US" sz="1800" dirty="0" smtClean="0">
                <a:latin typeface="+mn-lt"/>
              </a:rPr>
              <a:t>			</a:t>
            </a:r>
            <a:r>
              <a:rPr lang="en-IN" altLang="en-US" sz="1800" dirty="0" smtClean="0">
                <a:solidFill>
                  <a:srgbClr val="0000FF"/>
                </a:solidFill>
                <a:latin typeface="+mn-lt"/>
              </a:rPr>
              <a:t>new </a:t>
            </a:r>
            <a:r>
              <a:rPr lang="en-IN" altLang="en-US" sz="1800" dirty="0" smtClean="0">
                <a:latin typeface="+mn-lt"/>
              </a:rPr>
              <a:t>{ </a:t>
            </a:r>
            <a:r>
              <a:rPr lang="en-IN" altLang="en-US" sz="1800" dirty="0">
                <a:solidFill>
                  <a:srgbClr val="7030A0"/>
                </a:solidFill>
                <a:latin typeface="+mn-lt"/>
              </a:rPr>
              <a:t>Controller</a:t>
            </a:r>
            <a:r>
              <a:rPr lang="en-IN" altLang="en-US" sz="1800" dirty="0">
                <a:latin typeface="+mn-lt"/>
              </a:rPr>
              <a:t> = </a:t>
            </a:r>
            <a:r>
              <a:rPr lang="en-IN" altLang="en-US" sz="1800" dirty="0">
                <a:solidFill>
                  <a:srgbClr val="00B050"/>
                </a:solidFill>
                <a:latin typeface="+mn-lt"/>
              </a:rPr>
              <a:t>"Blog", </a:t>
            </a:r>
            <a:r>
              <a:rPr lang="en-IN" altLang="en-US" sz="1800" dirty="0">
                <a:solidFill>
                  <a:srgbClr val="7030A0"/>
                </a:solidFill>
                <a:latin typeface="+mn-lt"/>
              </a:rPr>
              <a:t>action</a:t>
            </a:r>
            <a:r>
              <a:rPr lang="en-IN" altLang="en-US" sz="1800" dirty="0">
                <a:latin typeface="+mn-lt"/>
              </a:rPr>
              <a:t> = </a:t>
            </a:r>
            <a:r>
              <a:rPr lang="en-IN" altLang="en-US" sz="1800" dirty="0">
                <a:solidFill>
                  <a:srgbClr val="00B050"/>
                </a:solidFill>
                <a:latin typeface="+mn-lt"/>
              </a:rPr>
              <a:t>"Archive"</a:t>
            </a:r>
            <a:r>
              <a:rPr lang="en-IN" altLang="en-US" sz="1800" dirty="0">
                <a:latin typeface="+mn-lt"/>
              </a:rPr>
              <a:t>}, </a:t>
            </a:r>
            <a:r>
              <a:rPr lang="en-IN" altLang="en-US" sz="1800" dirty="0" smtClean="0">
                <a:latin typeface="+mn-lt"/>
              </a:rPr>
              <a:t/>
            </a:r>
            <a:br>
              <a:rPr lang="en-IN" altLang="en-US" sz="1800" dirty="0" smtClean="0">
                <a:latin typeface="+mn-lt"/>
              </a:rPr>
            </a:br>
            <a:r>
              <a:rPr lang="en-IN" altLang="en-US" sz="1800" dirty="0" smtClean="0">
                <a:latin typeface="+mn-lt"/>
              </a:rPr>
              <a:t>			</a:t>
            </a:r>
            <a:r>
              <a:rPr lang="en-US" altLang="en-US" sz="1800" dirty="0" smtClean="0">
                <a:solidFill>
                  <a:srgbClr val="0000FF"/>
                </a:solidFill>
                <a:latin typeface="+mn-lt"/>
              </a:rPr>
              <a:t>new </a:t>
            </a:r>
            <a:r>
              <a:rPr lang="en-US" altLang="en-US" sz="1600" dirty="0">
                <a:solidFill>
                  <a:srgbClr val="000000"/>
                </a:solidFill>
                <a:latin typeface="+mn-lt"/>
              </a:rPr>
              <a:t>{ </a:t>
            </a:r>
            <a:r>
              <a:rPr lang="en-US" altLang="en-US" sz="1600" dirty="0" err="1">
                <a:solidFill>
                  <a:srgbClr val="000000"/>
                </a:solidFill>
                <a:latin typeface="+mn-lt"/>
              </a:rPr>
              <a:t>entryDate</a:t>
            </a:r>
            <a:r>
              <a:rPr lang="en-US" altLang="en-US" sz="1600" dirty="0">
                <a:solidFill>
                  <a:srgbClr val="000000"/>
                </a:solidFill>
                <a:latin typeface="+mn-lt"/>
              </a:rPr>
              <a:t> = </a:t>
            </a:r>
            <a:r>
              <a:rPr lang="en-US" altLang="en-US" sz="1600" dirty="0" smtClean="0">
                <a:solidFill>
                  <a:srgbClr val="800080"/>
                </a:solidFill>
                <a:latin typeface="+mn-lt"/>
              </a:rPr>
              <a:t>@"\</a:t>
            </a:r>
            <a:r>
              <a:rPr lang="en-US" altLang="en-US" sz="1600" dirty="0">
                <a:solidFill>
                  <a:srgbClr val="800080"/>
                </a:solidFill>
                <a:latin typeface="+mn-lt"/>
              </a:rPr>
              <a:t>d{2</a:t>
            </a:r>
            <a:r>
              <a:rPr lang="en-US" altLang="en-US" sz="1600" dirty="0" smtClean="0">
                <a:solidFill>
                  <a:srgbClr val="800080"/>
                </a:solidFill>
                <a:latin typeface="+mn-lt"/>
              </a:rPr>
              <a:t>}-\</a:t>
            </a:r>
            <a:r>
              <a:rPr lang="en-US" altLang="en-US" sz="1600" dirty="0">
                <a:solidFill>
                  <a:srgbClr val="800080"/>
                </a:solidFill>
                <a:latin typeface="+mn-lt"/>
              </a:rPr>
              <a:t>d{2</a:t>
            </a:r>
            <a:r>
              <a:rPr lang="en-US" altLang="en-US" sz="1600" dirty="0" smtClean="0">
                <a:solidFill>
                  <a:srgbClr val="800080"/>
                </a:solidFill>
                <a:latin typeface="+mn-lt"/>
              </a:rPr>
              <a:t>}-\</a:t>
            </a:r>
            <a:r>
              <a:rPr lang="en-US" altLang="en-US" sz="1600" dirty="0">
                <a:solidFill>
                  <a:srgbClr val="800080"/>
                </a:solidFill>
                <a:latin typeface="+mn-lt"/>
              </a:rPr>
              <a:t>d{4</a:t>
            </a:r>
            <a:r>
              <a:rPr lang="en-US" altLang="en-US" sz="1600" dirty="0" smtClean="0">
                <a:solidFill>
                  <a:srgbClr val="800080"/>
                </a:solidFill>
                <a:latin typeface="+mn-lt"/>
              </a:rPr>
              <a:t>}"</a:t>
            </a:r>
            <a:r>
              <a:rPr lang="en-US" altLang="en-US" sz="1600" dirty="0" smtClean="0">
                <a:solidFill>
                  <a:srgbClr val="000000"/>
                </a:solidFill>
                <a:latin typeface="+mn-lt"/>
              </a:rPr>
              <a:t>},</a:t>
            </a:r>
            <a:r>
              <a:rPr lang="en-US" altLang="en-US" sz="1600" dirty="0">
                <a:solidFill>
                  <a:srgbClr val="00B050"/>
                </a:solidFill>
                <a:latin typeface="+mn-lt"/>
              </a:rPr>
              <a:t>//Custom route with regular </a:t>
            </a:r>
            <a:r>
              <a:rPr lang="en-US" altLang="en-US" sz="1600" dirty="0" smtClean="0">
                <a:solidFill>
                  <a:srgbClr val="00B050"/>
                </a:solidFill>
                <a:latin typeface="+mn-lt"/>
              </a:rPr>
              <a:t>expression</a:t>
            </a:r>
            <a:r>
              <a:rPr lang="en-US" altLang="en-US" sz="1600" dirty="0" smtClean="0">
                <a:latin typeface="+mn-lt"/>
              </a:rPr>
              <a:t/>
            </a:r>
            <a:br>
              <a:rPr lang="en-US" altLang="en-US" sz="1600" dirty="0" smtClean="0">
                <a:latin typeface="+mn-lt"/>
              </a:rPr>
            </a:br>
            <a:r>
              <a:rPr lang="en-US" altLang="en-US" sz="1600" dirty="0" smtClean="0">
                <a:latin typeface="+mn-lt"/>
              </a:rPr>
              <a:t>		);</a:t>
            </a:r>
            <a:r>
              <a:rPr lang="en-US" altLang="en-US" sz="1600" dirty="0">
                <a:latin typeface="+mn-lt"/>
              </a:rPr>
              <a:t/>
            </a:r>
            <a:br>
              <a:rPr lang="en-US" altLang="en-US" sz="1600" dirty="0">
                <a:latin typeface="+mn-lt"/>
              </a:rPr>
            </a:br>
            <a:r>
              <a:rPr lang="en-US" altLang="en-US" sz="1600" dirty="0">
                <a:latin typeface="Arial" panose="020B0604020202020204" pitchFamily="34" charset="0"/>
              </a:rPr>
              <a:t/>
            </a:r>
            <a:br>
              <a:rPr lang="en-US" altLang="en-US" sz="1600" dirty="0">
                <a:latin typeface="Arial" panose="020B0604020202020204" pitchFamily="34" charset="0"/>
              </a:rPr>
            </a:br>
            <a:r>
              <a:rPr lang="en-US" sz="1600" dirty="0" smtClean="0">
                <a:solidFill>
                  <a:srgbClr val="0070C0"/>
                </a:solidFill>
                <a:hlinkClick r:id="rId2"/>
              </a:rPr>
              <a:t>http</a:t>
            </a:r>
            <a:r>
              <a:rPr lang="en-US" sz="1600" dirty="0">
                <a:solidFill>
                  <a:srgbClr val="0070C0"/>
                </a:solidFill>
                <a:hlinkClick r:id="rId2"/>
              </a:rPr>
              <a:t>://</a:t>
            </a:r>
            <a:r>
              <a:rPr lang="en-US" sz="1600" dirty="0" smtClean="0">
                <a:solidFill>
                  <a:srgbClr val="0070C0"/>
                </a:solidFill>
                <a:hlinkClick r:id="rId2"/>
              </a:rPr>
              <a:t>example.com/Archive/Archive/16-02-2017</a:t>
            </a:r>
            <a:r>
              <a:rPr lang="en-US" sz="1600" dirty="0" smtClean="0">
                <a:solidFill>
                  <a:srgbClr val="0070C0"/>
                </a:solidFill>
              </a:rPr>
              <a:t/>
            </a:r>
            <a:br>
              <a:rPr lang="en-US" sz="1600" dirty="0" smtClean="0">
                <a:solidFill>
                  <a:srgbClr val="0070C0"/>
                </a:solidFill>
              </a:rPr>
            </a:br>
            <a:r>
              <a:rPr lang="en-US" sz="1600" dirty="0" smtClean="0">
                <a:solidFill>
                  <a:srgbClr val="0070C0"/>
                </a:solidFill>
              </a:rPr>
              <a:t/>
            </a:r>
            <a:br>
              <a:rPr lang="en-US" sz="1600" dirty="0" smtClean="0">
                <a:solidFill>
                  <a:srgbClr val="0070C0"/>
                </a:solidFill>
              </a:rPr>
            </a:br>
            <a:r>
              <a:rPr lang="en-US" altLang="en-US" sz="1600" b="1" dirty="0" smtClean="0"/>
              <a:t>Http Method </a:t>
            </a:r>
            <a:r>
              <a:rPr lang="en-US" altLang="en-US" sz="1600" b="1" dirty="0"/>
              <a:t>Route Constraint</a:t>
            </a:r>
            <a:r>
              <a:rPr lang="en-US" altLang="en-US" sz="1600" b="1" dirty="0" smtClean="0"/>
              <a:t>:</a:t>
            </a:r>
            <a:br>
              <a:rPr lang="en-US" altLang="en-US" sz="1600" b="1" dirty="0" smtClean="0"/>
            </a:br>
            <a:r>
              <a:rPr lang="en-US" sz="1600" dirty="0">
                <a:solidFill>
                  <a:srgbClr val="0070C0"/>
                </a:solidFill>
              </a:rPr>
              <a:t/>
            </a:r>
            <a:br>
              <a:rPr lang="en-US" sz="1600" dirty="0">
                <a:solidFill>
                  <a:srgbClr val="0070C0"/>
                </a:solidFill>
              </a:rPr>
            </a:br>
            <a:r>
              <a:rPr lang="en-US" sz="1600" dirty="0" smtClean="0">
                <a:solidFill>
                  <a:srgbClr val="0070C0"/>
                </a:solidFill>
              </a:rPr>
              <a:t>		</a:t>
            </a:r>
            <a:r>
              <a:rPr lang="en-US" altLang="en-US" sz="1600" dirty="0" err="1" smtClean="0">
                <a:solidFill>
                  <a:srgbClr val="000000"/>
                </a:solidFill>
              </a:rPr>
              <a:t>routes.MapRoute</a:t>
            </a:r>
            <a:r>
              <a:rPr lang="en-US" altLang="en-US" sz="1600" dirty="0">
                <a:solidFill>
                  <a:srgbClr val="000000"/>
                </a:solidFill>
              </a:rPr>
              <a:t>(</a:t>
            </a:r>
            <a:r>
              <a:rPr lang="en-US" altLang="en-US" sz="1600" dirty="0"/>
              <a:t/>
            </a:r>
            <a:br>
              <a:rPr lang="en-US" altLang="en-US" sz="1600" dirty="0"/>
            </a:br>
            <a:r>
              <a:rPr lang="en-US" altLang="en-US" sz="1600" dirty="0"/>
              <a:t>			</a:t>
            </a:r>
            <a:r>
              <a:rPr lang="en-US" altLang="en-US" sz="1600" dirty="0">
                <a:solidFill>
                  <a:srgbClr val="800080"/>
                </a:solidFill>
              </a:rPr>
              <a:t>"Blog",</a:t>
            </a:r>
            <a:r>
              <a:rPr lang="en-US" altLang="en-US" sz="1600" dirty="0"/>
              <a:t/>
            </a:r>
            <a:br>
              <a:rPr lang="en-US" altLang="en-US" sz="1600" dirty="0"/>
            </a:br>
            <a:r>
              <a:rPr lang="en-US" altLang="en-US" sz="1600" dirty="0"/>
              <a:t>			</a:t>
            </a:r>
            <a:r>
              <a:rPr lang="en-US" altLang="en-US" sz="1600" dirty="0">
                <a:solidFill>
                  <a:srgbClr val="800080"/>
                </a:solidFill>
              </a:rPr>
              <a:t>"Archive/{</a:t>
            </a:r>
            <a:r>
              <a:rPr lang="en-US" altLang="en-US" sz="1600" dirty="0" err="1">
                <a:solidFill>
                  <a:srgbClr val="800080"/>
                </a:solidFill>
              </a:rPr>
              <a:t>entrydate</a:t>
            </a:r>
            <a:r>
              <a:rPr lang="en-US" altLang="en-US" sz="1600" dirty="0">
                <a:solidFill>
                  <a:srgbClr val="800080"/>
                </a:solidFill>
              </a:rPr>
              <a:t>}",</a:t>
            </a:r>
            <a:r>
              <a:rPr lang="en-US" altLang="en-US" sz="1600" dirty="0"/>
              <a:t/>
            </a:r>
            <a:br>
              <a:rPr lang="en-US" altLang="en-US" sz="1600" dirty="0"/>
            </a:br>
            <a:r>
              <a:rPr lang="en-US" altLang="en-US" sz="1600" dirty="0"/>
              <a:t>			</a:t>
            </a:r>
            <a:r>
              <a:rPr lang="en-IN" altLang="en-US" sz="1600" dirty="0">
                <a:solidFill>
                  <a:srgbClr val="0000FF"/>
                </a:solidFill>
              </a:rPr>
              <a:t>new </a:t>
            </a:r>
            <a:r>
              <a:rPr lang="en-IN" altLang="en-US" sz="1600" dirty="0"/>
              <a:t>{ </a:t>
            </a:r>
            <a:r>
              <a:rPr lang="en-IN" altLang="en-US" sz="1600" dirty="0">
                <a:solidFill>
                  <a:srgbClr val="7030A0"/>
                </a:solidFill>
              </a:rPr>
              <a:t>Controller</a:t>
            </a:r>
            <a:r>
              <a:rPr lang="en-IN" altLang="en-US" sz="1600" dirty="0"/>
              <a:t> = </a:t>
            </a:r>
            <a:r>
              <a:rPr lang="en-IN" altLang="en-US" sz="1600" dirty="0">
                <a:solidFill>
                  <a:srgbClr val="00B050"/>
                </a:solidFill>
              </a:rPr>
              <a:t>"Blog", </a:t>
            </a:r>
            <a:r>
              <a:rPr lang="en-IN" altLang="en-US" sz="1600" dirty="0">
                <a:solidFill>
                  <a:srgbClr val="7030A0"/>
                </a:solidFill>
              </a:rPr>
              <a:t>action</a:t>
            </a:r>
            <a:r>
              <a:rPr lang="en-IN" altLang="en-US" sz="1600" dirty="0"/>
              <a:t> = </a:t>
            </a:r>
            <a:r>
              <a:rPr lang="en-IN" altLang="en-US" sz="1600" dirty="0">
                <a:solidFill>
                  <a:srgbClr val="00B050"/>
                </a:solidFill>
              </a:rPr>
              <a:t>"Archive"</a:t>
            </a:r>
            <a:r>
              <a:rPr lang="en-IN" altLang="en-US" sz="1600" dirty="0"/>
              <a:t>}, </a:t>
            </a:r>
            <a:r>
              <a:rPr lang="en-US" altLang="en-US" sz="1400" dirty="0"/>
              <a:t/>
            </a:r>
            <a:br>
              <a:rPr lang="en-US" altLang="en-US" sz="1400" dirty="0"/>
            </a:br>
            <a:r>
              <a:rPr lang="en-US" altLang="en-US" sz="1400" dirty="0"/>
              <a:t>			</a:t>
            </a:r>
            <a:r>
              <a:rPr lang="en-US" altLang="en-US" sz="1600" dirty="0">
                <a:solidFill>
                  <a:srgbClr val="0000FF"/>
                </a:solidFill>
              </a:rPr>
              <a:t>new </a:t>
            </a:r>
            <a:r>
              <a:rPr lang="en-US" altLang="en-US" sz="1400" dirty="0"/>
              <a:t>{method = </a:t>
            </a:r>
            <a:r>
              <a:rPr lang="en-US" altLang="en-US" sz="1400" dirty="0" err="1">
                <a:solidFill>
                  <a:srgbClr val="00B0F0"/>
                </a:solidFill>
              </a:rPr>
              <a:t>HttpMethodConstraint</a:t>
            </a:r>
            <a:r>
              <a:rPr lang="en-US" altLang="en-US" sz="1400" dirty="0"/>
              <a:t>(</a:t>
            </a:r>
            <a:r>
              <a:rPr lang="en-US" altLang="en-US" sz="1400" dirty="0">
                <a:solidFill>
                  <a:srgbClr val="00B050"/>
                </a:solidFill>
              </a:rPr>
              <a:t>“Get”</a:t>
            </a:r>
            <a:r>
              <a:rPr lang="en-US" altLang="en-US" sz="1400" dirty="0"/>
              <a:t>)</a:t>
            </a:r>
            <a:r>
              <a:rPr lang="en-US" altLang="en-US" sz="1400" dirty="0">
                <a:solidFill>
                  <a:srgbClr val="00B050"/>
                </a:solidFill>
              </a:rPr>
              <a:t>//custom route with HTTP method constraint</a:t>
            </a:r>
            <a:r>
              <a:rPr lang="en-US" altLang="en-US" sz="1400" dirty="0"/>
              <a:t/>
            </a:r>
            <a:br>
              <a:rPr lang="en-US" altLang="en-US" sz="1400" dirty="0"/>
            </a:br>
            <a:r>
              <a:rPr lang="en-US" altLang="en-US" sz="1400" dirty="0"/>
              <a:t>		);</a:t>
            </a:r>
            <a:br>
              <a:rPr lang="en-US" altLang="en-US" sz="1400" dirty="0"/>
            </a:br>
            <a:r>
              <a:rPr lang="en-US" sz="1600" dirty="0">
                <a:solidFill>
                  <a:srgbClr val="0070C0"/>
                </a:solidFill>
              </a:rPr>
              <a:t/>
            </a:r>
            <a:br>
              <a:rPr lang="en-US" sz="1600" dirty="0">
                <a:solidFill>
                  <a:srgbClr val="0070C0"/>
                </a:solidFill>
              </a:rPr>
            </a:br>
            <a:r>
              <a:rPr lang="en-US" sz="1600" dirty="0">
                <a:solidFill>
                  <a:srgbClr val="0070C0"/>
                </a:solidFill>
                <a:hlinkClick r:id="rId2"/>
              </a:rPr>
              <a:t>http://example.com/Archive/Archive</a:t>
            </a:r>
            <a:r>
              <a:rPr lang="en-US" altLang="en-US" sz="1600" dirty="0">
                <a:latin typeface="Arial" panose="020B0604020202020204" pitchFamily="34" charset="0"/>
              </a:rPr>
              <a:t/>
            </a:r>
            <a:br>
              <a:rPr lang="en-US" altLang="en-US" sz="1600" dirty="0">
                <a:latin typeface="Arial" panose="020B0604020202020204" pitchFamily="34" charset="0"/>
              </a:rPr>
            </a:br>
            <a:r>
              <a:rPr lang="en-US" altLang="en-US" sz="1600" dirty="0">
                <a:latin typeface="Arial" panose="020B0604020202020204" pitchFamily="34" charset="0"/>
              </a:rPr>
              <a:t/>
            </a:r>
            <a:br>
              <a:rPr lang="en-US" altLang="en-US" sz="1600" dirty="0">
                <a:latin typeface="Arial" panose="020B0604020202020204" pitchFamily="34" charset="0"/>
              </a:rPr>
            </a:br>
            <a:r>
              <a:rPr lang="en-US" altLang="en-US" sz="1600" dirty="0">
                <a:latin typeface="Arial" panose="020B0604020202020204" pitchFamily="34" charset="0"/>
              </a:rPr>
              <a:t/>
            </a:r>
            <a:br>
              <a:rPr lang="en-US" altLang="en-US" sz="1600" dirty="0">
                <a:latin typeface="Arial" panose="020B0604020202020204" pitchFamily="34" charset="0"/>
              </a:rPr>
            </a:br>
            <a:r>
              <a:rPr lang="en-US" altLang="en-US" sz="1600" dirty="0">
                <a:latin typeface="Arial" panose="020B0604020202020204" pitchFamily="34" charset="0"/>
              </a:rPr>
              <a:t/>
            </a:r>
            <a:br>
              <a:rPr lang="en-US" altLang="en-US" sz="1600" dirty="0">
                <a:latin typeface="Arial" panose="020B0604020202020204" pitchFamily="34" charset="0"/>
              </a:rPr>
            </a:br>
            <a:endParaRPr lang="en-US" sz="1800" dirty="0">
              <a:latin typeface="+mn-lt"/>
            </a:endParaRPr>
          </a:p>
        </p:txBody>
      </p:sp>
    </p:spTree>
    <p:extLst>
      <p:ext uri="{BB962C8B-B14F-4D97-AF65-F5344CB8AC3E}">
        <p14:creationId xmlns:p14="http://schemas.microsoft.com/office/powerpoint/2010/main" val="412022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188686"/>
            <a:ext cx="11901714" cy="6531428"/>
          </a:xfrm>
        </p:spPr>
        <p:txBody>
          <a:bodyPr>
            <a:normAutofit fontScale="92500" lnSpcReduction="10000"/>
          </a:bodyPr>
          <a:lstStyle/>
          <a:p>
            <a:pPr marL="0" indent="0">
              <a:buNone/>
            </a:pPr>
            <a:r>
              <a:rPr lang="en-US" u="sng" dirty="0">
                <a:solidFill>
                  <a:srgbClr val="C00000"/>
                </a:solidFill>
              </a:rPr>
              <a:t>Action Selector</a:t>
            </a:r>
          </a:p>
          <a:p>
            <a:pPr marL="457200" lvl="1" indent="0">
              <a:buNone/>
            </a:pPr>
            <a:r>
              <a:rPr lang="en-US" sz="2200" dirty="0"/>
              <a:t>There are three types of Action Selector attributes −</a:t>
            </a:r>
          </a:p>
          <a:p>
            <a:pPr lvl="1"/>
            <a:r>
              <a:rPr lang="en-US" sz="2200" dirty="0" err="1"/>
              <a:t>ActionName</a:t>
            </a:r>
            <a:endParaRPr lang="en-US" sz="2200" dirty="0"/>
          </a:p>
          <a:p>
            <a:pPr lvl="1"/>
            <a:r>
              <a:rPr lang="en-US" sz="2200" dirty="0" err="1"/>
              <a:t>NonAction</a:t>
            </a:r>
            <a:endParaRPr lang="en-US" sz="2200" dirty="0"/>
          </a:p>
          <a:p>
            <a:pPr lvl="1"/>
            <a:r>
              <a:rPr lang="en-US" sz="2200" dirty="0" err="1" smtClean="0"/>
              <a:t>ActionVerbs</a:t>
            </a:r>
            <a:endParaRPr lang="en-US" sz="2200" dirty="0" smtClean="0"/>
          </a:p>
          <a:p>
            <a:pPr marL="0" lvl="1" indent="0">
              <a:spcBef>
                <a:spcPts val="1000"/>
              </a:spcBef>
              <a:buNone/>
            </a:pPr>
            <a:r>
              <a:rPr lang="en-US" sz="2200" dirty="0"/>
              <a:t>	</a:t>
            </a:r>
            <a:r>
              <a:rPr lang="en-US" sz="1900" dirty="0">
                <a:solidFill>
                  <a:srgbClr val="7030A0"/>
                </a:solidFill>
              </a:rPr>
              <a:t>[</a:t>
            </a:r>
            <a:r>
              <a:rPr lang="en-US" sz="1900" dirty="0" err="1">
                <a:solidFill>
                  <a:srgbClr val="7030A0"/>
                </a:solidFill>
              </a:rPr>
              <a:t>HttpGet</a:t>
            </a:r>
            <a:r>
              <a:rPr lang="en-US" sz="1900" dirty="0">
                <a:solidFill>
                  <a:srgbClr val="7030A0"/>
                </a:solidFill>
              </a:rPr>
              <a:t>]</a:t>
            </a:r>
          </a:p>
          <a:p>
            <a:pPr marL="0" indent="0">
              <a:buNone/>
            </a:pPr>
            <a:r>
              <a:rPr lang="en-US" sz="1900" dirty="0">
                <a:solidFill>
                  <a:srgbClr val="7030A0"/>
                </a:solidFill>
              </a:rPr>
              <a:t>	[</a:t>
            </a:r>
            <a:r>
              <a:rPr lang="en-US" sz="1900" dirty="0" err="1">
                <a:solidFill>
                  <a:srgbClr val="7030A0"/>
                </a:solidFill>
              </a:rPr>
              <a:t>ActionName</a:t>
            </a:r>
            <a:r>
              <a:rPr lang="en-US" sz="1900" dirty="0">
                <a:solidFill>
                  <a:srgbClr val="7030A0"/>
                </a:solidFill>
              </a:rPr>
              <a:t>("</a:t>
            </a:r>
            <a:r>
              <a:rPr lang="en-US" sz="1900" dirty="0" err="1">
                <a:solidFill>
                  <a:srgbClr val="7030A0"/>
                </a:solidFill>
              </a:rPr>
              <a:t>CurrentTime</a:t>
            </a:r>
            <a:r>
              <a:rPr lang="en-US" sz="1900" dirty="0">
                <a:solidFill>
                  <a:srgbClr val="7030A0"/>
                </a:solidFill>
              </a:rPr>
              <a:t>")]</a:t>
            </a:r>
          </a:p>
          <a:p>
            <a:pPr marL="0" indent="0">
              <a:buNone/>
            </a:pPr>
            <a:r>
              <a:rPr lang="en-US" sz="1900" dirty="0">
                <a:solidFill>
                  <a:srgbClr val="7030A0"/>
                </a:solidFill>
              </a:rPr>
              <a:t>	</a:t>
            </a:r>
            <a:r>
              <a:rPr lang="en-US" sz="1900" dirty="0">
                <a:solidFill>
                  <a:srgbClr val="0070C0"/>
                </a:solidFill>
              </a:rPr>
              <a:t>public</a:t>
            </a:r>
            <a:r>
              <a:rPr lang="en-US" sz="1900" dirty="0">
                <a:solidFill>
                  <a:srgbClr val="7030A0"/>
                </a:solidFill>
              </a:rPr>
              <a:t> string </a:t>
            </a:r>
            <a:r>
              <a:rPr lang="en-US" sz="1900" dirty="0" err="1">
                <a:solidFill>
                  <a:srgbClr val="7030A0"/>
                </a:solidFill>
              </a:rPr>
              <a:t>GetCurrentTime</a:t>
            </a:r>
            <a:r>
              <a:rPr lang="en-US" sz="1900" dirty="0">
                <a:solidFill>
                  <a:srgbClr val="7030A0"/>
                </a:solidFill>
              </a:rPr>
              <a:t>(){</a:t>
            </a:r>
          </a:p>
          <a:p>
            <a:pPr marL="0" indent="0">
              <a:buNone/>
            </a:pPr>
            <a:r>
              <a:rPr lang="en-US" sz="1900" dirty="0" smtClean="0"/>
              <a:t>	         </a:t>
            </a:r>
            <a:r>
              <a:rPr lang="en-US" sz="1900" dirty="0">
                <a:solidFill>
                  <a:srgbClr val="0070C0"/>
                </a:solidFill>
              </a:rPr>
              <a:t>return</a:t>
            </a:r>
            <a:r>
              <a:rPr lang="en-US" sz="1900" dirty="0"/>
              <a:t> </a:t>
            </a:r>
            <a:r>
              <a:rPr lang="en-IN" sz="1900" dirty="0" err="1">
                <a:solidFill>
                  <a:srgbClr val="7030A0"/>
                </a:solidFill>
              </a:rPr>
              <a:t>TimeString</a:t>
            </a:r>
            <a:r>
              <a:rPr lang="en-IN" sz="1900" dirty="0">
                <a:solidFill>
                  <a:srgbClr val="7030A0"/>
                </a:solidFill>
              </a:rPr>
              <a:t>()</a:t>
            </a:r>
            <a:r>
              <a:rPr lang="en-US" sz="1900" dirty="0" smtClean="0">
                <a:solidFill>
                  <a:srgbClr val="7030A0"/>
                </a:solidFill>
              </a:rPr>
              <a:t>;</a:t>
            </a:r>
            <a:endParaRPr lang="en-US" sz="1900" dirty="0">
              <a:solidFill>
                <a:srgbClr val="7030A0"/>
              </a:solidFill>
            </a:endParaRPr>
          </a:p>
          <a:p>
            <a:pPr marL="0" indent="0">
              <a:buNone/>
            </a:pPr>
            <a:r>
              <a:rPr lang="en-US" sz="1900" dirty="0"/>
              <a:t>      </a:t>
            </a:r>
            <a:r>
              <a:rPr lang="en-US" sz="1900" dirty="0" smtClean="0"/>
              <a:t>	}</a:t>
            </a:r>
          </a:p>
          <a:p>
            <a:pPr marL="0" indent="0">
              <a:buNone/>
            </a:pPr>
            <a:endParaRPr lang="en-US" sz="1900" dirty="0" smtClean="0"/>
          </a:p>
          <a:p>
            <a:pPr marL="0" indent="0">
              <a:buNone/>
            </a:pPr>
            <a:r>
              <a:rPr lang="en-US" sz="1900" dirty="0"/>
              <a:t>	</a:t>
            </a:r>
            <a:r>
              <a:rPr lang="en-IN" sz="1900" dirty="0"/>
              <a:t>[</a:t>
            </a:r>
            <a:r>
              <a:rPr lang="en-IN" sz="1900" dirty="0" err="1">
                <a:solidFill>
                  <a:srgbClr val="7030A0"/>
                </a:solidFill>
              </a:rPr>
              <a:t>NonAction</a:t>
            </a:r>
            <a:r>
              <a:rPr lang="en-IN" sz="1900" dirty="0"/>
              <a:t>]</a:t>
            </a:r>
          </a:p>
          <a:p>
            <a:pPr marL="0" indent="0">
              <a:buNone/>
            </a:pPr>
            <a:r>
              <a:rPr lang="en-IN" sz="1900" dirty="0"/>
              <a:t>      </a:t>
            </a:r>
            <a:r>
              <a:rPr lang="en-IN" sz="1900" dirty="0" smtClean="0"/>
              <a:t>	</a:t>
            </a:r>
            <a:r>
              <a:rPr lang="en-IN" sz="1900" dirty="0" smtClean="0">
                <a:solidFill>
                  <a:srgbClr val="0070C0"/>
                </a:solidFill>
              </a:rPr>
              <a:t>public </a:t>
            </a:r>
            <a:r>
              <a:rPr lang="en-IN" sz="1900" dirty="0">
                <a:solidFill>
                  <a:srgbClr val="0070C0"/>
                </a:solidFill>
              </a:rPr>
              <a:t>string </a:t>
            </a:r>
            <a:r>
              <a:rPr lang="en-IN" sz="1900" dirty="0" err="1">
                <a:solidFill>
                  <a:srgbClr val="7030A0"/>
                </a:solidFill>
              </a:rPr>
              <a:t>TimeString</a:t>
            </a:r>
            <a:r>
              <a:rPr lang="en-IN" sz="1900" dirty="0"/>
              <a:t>(){</a:t>
            </a:r>
          </a:p>
          <a:p>
            <a:pPr marL="0" indent="0">
              <a:buNone/>
            </a:pPr>
            <a:r>
              <a:rPr lang="en-IN" sz="1900" dirty="0"/>
              <a:t>         </a:t>
            </a:r>
            <a:r>
              <a:rPr lang="en-IN" sz="1900" dirty="0" smtClean="0"/>
              <a:t>		</a:t>
            </a:r>
            <a:r>
              <a:rPr lang="en-IN" sz="1900" dirty="0" smtClean="0">
                <a:solidFill>
                  <a:srgbClr val="0070C0"/>
                </a:solidFill>
              </a:rPr>
              <a:t>return</a:t>
            </a:r>
            <a:r>
              <a:rPr lang="en-IN" sz="1900" dirty="0" smtClean="0"/>
              <a:t> </a:t>
            </a:r>
            <a:r>
              <a:rPr lang="en-IN" sz="1900" dirty="0">
                <a:solidFill>
                  <a:srgbClr val="00B050"/>
                </a:solidFill>
              </a:rPr>
              <a:t>"Time is " </a:t>
            </a:r>
            <a:r>
              <a:rPr lang="en-IN" sz="1900" dirty="0"/>
              <a:t>+ </a:t>
            </a:r>
            <a:r>
              <a:rPr lang="en-IN" sz="1900" dirty="0" err="1">
                <a:solidFill>
                  <a:srgbClr val="7030A0"/>
                </a:solidFill>
              </a:rPr>
              <a:t>DateTime.Now.ToString</a:t>
            </a:r>
            <a:r>
              <a:rPr lang="en-IN" sz="1900" dirty="0">
                <a:solidFill>
                  <a:srgbClr val="7030A0"/>
                </a:solidFill>
              </a:rPr>
              <a:t>(</a:t>
            </a:r>
            <a:r>
              <a:rPr lang="en-IN" sz="1900" dirty="0">
                <a:solidFill>
                  <a:srgbClr val="00B050"/>
                </a:solidFill>
              </a:rPr>
              <a:t>"T"</a:t>
            </a:r>
            <a:r>
              <a:rPr lang="en-IN" sz="1900" dirty="0">
                <a:solidFill>
                  <a:srgbClr val="7030A0"/>
                </a:solidFill>
              </a:rPr>
              <a:t>);</a:t>
            </a:r>
          </a:p>
          <a:p>
            <a:pPr marL="0" indent="0">
              <a:buNone/>
            </a:pPr>
            <a:r>
              <a:rPr lang="en-IN" sz="1900" dirty="0"/>
              <a:t>      </a:t>
            </a:r>
            <a:r>
              <a:rPr lang="en-IN" sz="1900" dirty="0" smtClean="0"/>
              <a:t>	}</a:t>
            </a:r>
          </a:p>
          <a:p>
            <a:pPr marL="0" indent="0">
              <a:buNone/>
            </a:pPr>
            <a:r>
              <a:rPr lang="en-IN" sz="2400" b="1" dirty="0" err="1" smtClean="0">
                <a:solidFill>
                  <a:srgbClr val="C00000"/>
                </a:solidFill>
              </a:rPr>
              <a:t>ActionVerbs</a:t>
            </a:r>
            <a:endParaRPr lang="en-IN" sz="2400" b="1" dirty="0">
              <a:solidFill>
                <a:srgbClr val="C00000"/>
              </a:solidFill>
            </a:endParaRPr>
          </a:p>
          <a:p>
            <a:pPr marL="0" indent="0">
              <a:buNone/>
            </a:pPr>
            <a:r>
              <a:rPr lang="en-IN" sz="2200" dirty="0"/>
              <a:t>Another selector filter that you can apply is the </a:t>
            </a:r>
            <a:r>
              <a:rPr lang="en-IN" sz="2200" b="1" dirty="0" err="1"/>
              <a:t>ActionVerbs</a:t>
            </a:r>
            <a:r>
              <a:rPr lang="en-IN" sz="2200" dirty="0"/>
              <a:t> attributes. So this restricts the indication of a specific action to specific </a:t>
            </a:r>
            <a:r>
              <a:rPr lang="en-IN" sz="2200" b="1" dirty="0" err="1"/>
              <a:t>HttpVerbs</a:t>
            </a:r>
            <a:r>
              <a:rPr lang="en-IN" sz="2200" dirty="0"/>
              <a:t>. You can define two different action methods with the same name but one action method responds to an HTTP Get request and another action method responds to an HTTP Post request.</a:t>
            </a:r>
          </a:p>
          <a:p>
            <a:pPr marL="0" indent="0">
              <a:buNone/>
            </a:pPr>
            <a:endParaRPr lang="en-US" dirty="0"/>
          </a:p>
        </p:txBody>
      </p:sp>
    </p:spTree>
    <p:extLst>
      <p:ext uri="{BB962C8B-B14F-4D97-AF65-F5344CB8AC3E}">
        <p14:creationId xmlns:p14="http://schemas.microsoft.com/office/powerpoint/2010/main" val="1721004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145142"/>
            <a:ext cx="11858171" cy="6574971"/>
          </a:xfrm>
        </p:spPr>
        <p:txBody>
          <a:bodyPr/>
          <a:lstStyle/>
          <a:p>
            <a:pPr marL="0" indent="0">
              <a:buNone/>
            </a:pPr>
            <a:r>
              <a:rPr lang="en-US" u="sng" dirty="0">
                <a:solidFill>
                  <a:srgbClr val="C00000"/>
                </a:solidFill>
              </a:rPr>
              <a:t>ASP.NET MVC - Model Binding</a:t>
            </a:r>
          </a:p>
          <a:p>
            <a:pPr marL="0" indent="0">
              <a:buNone/>
            </a:pPr>
            <a:r>
              <a:rPr lang="en-US" dirty="0"/>
              <a:t>ASP.NET MVC model binding allows you to map HTTP request data with a model. It is the process of creating .NET objects using the data sent by the browser in an HTTP request.</a:t>
            </a:r>
          </a:p>
          <a:p>
            <a:pPr marL="0" indent="0">
              <a:buNone/>
            </a:pPr>
            <a:endParaRPr lang="en-US" b="1" dirty="0" smtClean="0">
              <a:solidFill>
                <a:srgbClr val="C00000"/>
              </a:solidFill>
            </a:endParaRPr>
          </a:p>
          <a:p>
            <a:pPr marL="0" indent="0">
              <a:buNone/>
            </a:pPr>
            <a:r>
              <a:rPr lang="en-US" u="sng" dirty="0" smtClean="0">
                <a:solidFill>
                  <a:srgbClr val="C00000"/>
                </a:solidFill>
              </a:rPr>
              <a:t>Value Provider: </a:t>
            </a:r>
            <a:r>
              <a:rPr lang="en-US" dirty="0" smtClean="0"/>
              <a:t>Value Provider </a:t>
            </a:r>
            <a:r>
              <a:rPr lang="en-US" dirty="0"/>
              <a:t>is like parsed source of dictionary that help model binder to get appropriate value for its model. Value providers are responsible for </a:t>
            </a:r>
            <a:r>
              <a:rPr lang="en-US" dirty="0" smtClean="0"/>
              <a:t>collecting the </a:t>
            </a:r>
            <a:r>
              <a:rPr lang="en-US" dirty="0"/>
              <a:t>values that are part of the current request</a:t>
            </a:r>
          </a:p>
          <a:p>
            <a:pPr marL="0" indent="0">
              <a:buNone/>
            </a:pPr>
            <a:endParaRPr lang="en-US" b="1" dirty="0" smtClean="0">
              <a:solidFill>
                <a:srgbClr val="C00000"/>
              </a:solidFill>
            </a:endParaRPr>
          </a:p>
          <a:p>
            <a:pPr marL="0" indent="0">
              <a:buNone/>
            </a:pPr>
            <a:r>
              <a:rPr lang="en-US" u="sng" dirty="0" smtClean="0">
                <a:solidFill>
                  <a:srgbClr val="C00000"/>
                </a:solidFill>
              </a:rPr>
              <a:t>Model Binder: </a:t>
            </a:r>
            <a:r>
              <a:rPr lang="en-US" dirty="0" smtClean="0"/>
              <a:t>Model </a:t>
            </a:r>
            <a:r>
              <a:rPr lang="en-US" dirty="0"/>
              <a:t>binders are responsible for </a:t>
            </a:r>
            <a:r>
              <a:rPr lang="en-US" dirty="0" smtClean="0"/>
              <a:t>populating values from value </a:t>
            </a:r>
            <a:r>
              <a:rPr lang="en-US" dirty="0"/>
              <a:t>providers and building up object </a:t>
            </a:r>
            <a:r>
              <a:rPr lang="en-US" dirty="0" smtClean="0"/>
              <a:t>in the action method parameters.</a:t>
            </a:r>
            <a:endParaRPr lang="en-US" dirty="0"/>
          </a:p>
          <a:p>
            <a:pPr marL="0" indent="0">
              <a:buNone/>
            </a:pPr>
            <a:endParaRPr lang="en-US" dirty="0"/>
          </a:p>
        </p:txBody>
      </p:sp>
      <p:pic>
        <p:nvPicPr>
          <p:cNvPr id="1026" name="Picture 2" descr="http://www.tutorialsteacher.com/Content/images/mvc/model-binding-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460" y="5135109"/>
            <a:ext cx="5133975"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209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03" y="130628"/>
            <a:ext cx="11939451" cy="6570617"/>
          </a:xfrm>
        </p:spPr>
        <p:txBody>
          <a:bodyPr/>
          <a:lstStyle/>
          <a:p>
            <a:pPr marL="0" indent="0">
              <a:buNone/>
            </a:pPr>
            <a:r>
              <a:rPr lang="en-US" sz="2400" u="sng" dirty="0" smtClean="0">
                <a:solidFill>
                  <a:srgbClr val="C00000"/>
                </a:solidFill>
              </a:rPr>
              <a:t>Model Binding with complex </a:t>
            </a:r>
            <a:r>
              <a:rPr lang="en-US" sz="2400" u="sng" dirty="0">
                <a:solidFill>
                  <a:srgbClr val="C00000"/>
                </a:solidFill>
              </a:rPr>
              <a:t>type </a:t>
            </a:r>
            <a:r>
              <a:rPr lang="en-US" sz="2400" u="sng" dirty="0" smtClean="0">
                <a:solidFill>
                  <a:srgbClr val="C00000"/>
                </a:solidFill>
              </a:rPr>
              <a:t>parameter</a:t>
            </a:r>
          </a:p>
          <a:p>
            <a:pPr marL="0" indent="0">
              <a:buNone/>
            </a:pPr>
            <a:endParaRPr lang="en-US" dirty="0"/>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sz="2400" u="sng" dirty="0" smtClean="0">
                <a:solidFill>
                  <a:srgbClr val="C00000"/>
                </a:solidFill>
              </a:rPr>
              <a:t>Model </a:t>
            </a:r>
            <a:r>
              <a:rPr lang="en-US" sz="2400" u="sng" dirty="0">
                <a:solidFill>
                  <a:srgbClr val="C00000"/>
                </a:solidFill>
              </a:rPr>
              <a:t>Binding with </a:t>
            </a:r>
            <a:r>
              <a:rPr lang="en-US" sz="2400" u="sng" dirty="0" err="1" smtClean="0">
                <a:solidFill>
                  <a:srgbClr val="C00000"/>
                </a:solidFill>
              </a:rPr>
              <a:t>FormCollection</a:t>
            </a:r>
            <a:endParaRPr lang="en-US" sz="2400" u="sng" dirty="0" smtClean="0">
              <a:solidFill>
                <a:srgbClr val="C00000"/>
              </a:solidFill>
            </a:endParaRPr>
          </a:p>
          <a:p>
            <a:pPr marL="0" indent="0">
              <a:buNone/>
            </a:pPr>
            <a:endParaRPr lang="en-US" sz="2400" u="sng" dirty="0">
              <a:solidFill>
                <a:srgbClr val="C00000"/>
              </a:solidFill>
            </a:endParaRPr>
          </a:p>
        </p:txBody>
      </p:sp>
      <p:pic>
        <p:nvPicPr>
          <p:cNvPr id="4" name="Picture 3"/>
          <p:cNvPicPr>
            <a:picLocks noChangeAspect="1"/>
          </p:cNvPicPr>
          <p:nvPr/>
        </p:nvPicPr>
        <p:blipFill>
          <a:blip r:embed="rId2"/>
          <a:stretch>
            <a:fillRect/>
          </a:stretch>
        </p:blipFill>
        <p:spPr>
          <a:xfrm>
            <a:off x="1602784" y="612186"/>
            <a:ext cx="8221976" cy="2457586"/>
          </a:xfrm>
          <a:prstGeom prst="rect">
            <a:avLst/>
          </a:prstGeom>
        </p:spPr>
      </p:pic>
      <p:pic>
        <p:nvPicPr>
          <p:cNvPr id="5" name="Picture 4"/>
          <p:cNvPicPr>
            <a:picLocks noChangeAspect="1"/>
          </p:cNvPicPr>
          <p:nvPr/>
        </p:nvPicPr>
        <p:blipFill>
          <a:blip r:embed="rId3"/>
          <a:stretch>
            <a:fillRect/>
          </a:stretch>
        </p:blipFill>
        <p:spPr>
          <a:xfrm>
            <a:off x="1602784" y="3878172"/>
            <a:ext cx="8221976" cy="2308163"/>
          </a:xfrm>
          <a:prstGeom prst="rect">
            <a:avLst/>
          </a:prstGeom>
        </p:spPr>
      </p:pic>
    </p:spTree>
    <p:extLst>
      <p:ext uri="{BB962C8B-B14F-4D97-AF65-F5344CB8AC3E}">
        <p14:creationId xmlns:p14="http://schemas.microsoft.com/office/powerpoint/2010/main" val="342954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1822806" cy="6857999"/>
          </a:xfrm>
        </p:spPr>
        <p:txBody>
          <a:bodyPr>
            <a:normAutofit fontScale="77500" lnSpcReduction="20000"/>
          </a:bodyPr>
          <a:lstStyle/>
          <a:p>
            <a:pPr marL="0" indent="0">
              <a:buNone/>
            </a:pPr>
            <a:r>
              <a:rPr lang="en-US" altLang="en-US" sz="2900" u="sng" dirty="0" err="1" smtClean="0">
                <a:solidFill>
                  <a:srgbClr val="C00000"/>
                </a:solidFill>
                <a:latin typeface="Consolas" panose="020B0609020204030204" pitchFamily="49" charset="0"/>
                <a:cs typeface="Consolas" panose="020B0609020204030204" pitchFamily="49" charset="0"/>
              </a:rPr>
              <a:t>ViewBag</a:t>
            </a:r>
            <a:r>
              <a:rPr lang="en-US" altLang="en-US" sz="2900" u="sng" dirty="0" smtClean="0">
                <a:solidFill>
                  <a:srgbClr val="C00000"/>
                </a:solidFill>
                <a:latin typeface="Consolas" panose="020B0609020204030204" pitchFamily="49" charset="0"/>
                <a:cs typeface="Consolas" panose="020B0609020204030204" pitchFamily="49" charset="0"/>
              </a:rPr>
              <a:t>, </a:t>
            </a:r>
            <a:r>
              <a:rPr lang="en-US" altLang="en-US" sz="2900" u="sng" dirty="0" err="1" smtClean="0">
                <a:solidFill>
                  <a:srgbClr val="C00000"/>
                </a:solidFill>
                <a:latin typeface="Consolas" panose="020B0609020204030204" pitchFamily="49" charset="0"/>
                <a:cs typeface="Consolas" panose="020B0609020204030204" pitchFamily="49" charset="0"/>
              </a:rPr>
              <a:t>ViewData</a:t>
            </a:r>
            <a:r>
              <a:rPr lang="en-US" altLang="en-US" sz="2900" u="sng" dirty="0" smtClean="0">
                <a:solidFill>
                  <a:srgbClr val="C00000"/>
                </a:solidFill>
                <a:latin typeface="Segoe UI" panose="020B0502040204020203" pitchFamily="34" charset="0"/>
                <a:cs typeface="Segoe UI" panose="020B0502040204020203" pitchFamily="34" charset="0"/>
              </a:rPr>
              <a:t> </a:t>
            </a:r>
            <a:r>
              <a:rPr lang="en-US" altLang="en-US" sz="2900" u="sng" dirty="0">
                <a:solidFill>
                  <a:srgbClr val="C00000"/>
                </a:solidFill>
                <a:latin typeface="Segoe UI" panose="020B0502040204020203" pitchFamily="34" charset="0"/>
                <a:cs typeface="Segoe UI" panose="020B0502040204020203" pitchFamily="34" charset="0"/>
              </a:rPr>
              <a:t> and </a:t>
            </a:r>
            <a:r>
              <a:rPr lang="en-US" altLang="en-US" sz="2900" u="sng" dirty="0" err="1">
                <a:solidFill>
                  <a:srgbClr val="C00000"/>
                </a:solidFill>
                <a:latin typeface="Consolas" panose="020B0609020204030204" pitchFamily="49" charset="0"/>
                <a:cs typeface="Consolas" panose="020B0609020204030204" pitchFamily="49" charset="0"/>
              </a:rPr>
              <a:t>TempData</a:t>
            </a:r>
            <a:r>
              <a:rPr lang="en-US" altLang="en-US" sz="2900" u="sng" dirty="0">
                <a:solidFill>
                  <a:srgbClr val="C00000"/>
                </a:solidFill>
              </a:rPr>
              <a:t> </a:t>
            </a:r>
          </a:p>
          <a:p>
            <a:pPr marL="0" indent="0">
              <a:buNone/>
            </a:pPr>
            <a:r>
              <a:rPr lang="en-IN" sz="1900" dirty="0"/>
              <a:t>ASP.NET MVC offers us three options - </a:t>
            </a:r>
            <a:r>
              <a:rPr lang="en-IN" sz="1900" dirty="0" err="1"/>
              <a:t>ViewData</a:t>
            </a:r>
            <a:r>
              <a:rPr lang="en-IN" sz="1900" dirty="0"/>
              <a:t>, </a:t>
            </a:r>
            <a:r>
              <a:rPr lang="en-IN" sz="1900" dirty="0" err="1"/>
              <a:t>ViewBag</a:t>
            </a:r>
            <a:r>
              <a:rPr lang="en-IN" sz="1900" dirty="0"/>
              <a:t> and </a:t>
            </a:r>
            <a:r>
              <a:rPr lang="en-IN" sz="1900" dirty="0" err="1"/>
              <a:t>TempData</a:t>
            </a:r>
            <a:r>
              <a:rPr lang="en-IN" sz="1900" dirty="0"/>
              <a:t> for passing data from controller to view and in next request. </a:t>
            </a:r>
            <a:r>
              <a:rPr lang="en-IN" sz="1900" dirty="0" err="1"/>
              <a:t>ViewData</a:t>
            </a:r>
            <a:r>
              <a:rPr lang="en-IN" sz="1900" dirty="0"/>
              <a:t> and </a:t>
            </a:r>
            <a:r>
              <a:rPr lang="en-IN" sz="1900" dirty="0" err="1"/>
              <a:t>ViewBag</a:t>
            </a:r>
            <a:r>
              <a:rPr lang="en-IN" sz="1900" dirty="0"/>
              <a:t> are almost similar and </a:t>
            </a:r>
            <a:r>
              <a:rPr lang="en-IN" sz="1900" dirty="0" err="1"/>
              <a:t>TempData</a:t>
            </a:r>
            <a:r>
              <a:rPr lang="en-IN" sz="1900" dirty="0"/>
              <a:t> performs additional responsibility. Let's discuss or get key points on </a:t>
            </a:r>
            <a:r>
              <a:rPr lang="en-IN" sz="1900" dirty="0" smtClean="0"/>
              <a:t>those </a:t>
            </a:r>
            <a:r>
              <a:rPr lang="en-IN" sz="1900" dirty="0"/>
              <a:t>three </a:t>
            </a:r>
            <a:r>
              <a:rPr lang="en-IN" sz="1900" dirty="0" smtClean="0"/>
              <a:t>objects:</a:t>
            </a:r>
          </a:p>
          <a:p>
            <a:pPr marL="0" indent="0">
              <a:buNone/>
            </a:pPr>
            <a:r>
              <a:rPr lang="en-US" altLang="en-US" sz="2600" u="sng" dirty="0" err="1" smtClean="0">
                <a:solidFill>
                  <a:srgbClr val="C00000"/>
                </a:solidFill>
                <a:latin typeface="Consolas" panose="020B0609020204030204" pitchFamily="49" charset="0"/>
                <a:cs typeface="Consolas" panose="020B0609020204030204" pitchFamily="49" charset="0"/>
              </a:rPr>
              <a:t>ViewBag</a:t>
            </a:r>
            <a:r>
              <a:rPr lang="en-US" altLang="en-US" sz="2600" u="sng" dirty="0" smtClean="0">
                <a:solidFill>
                  <a:srgbClr val="C00000"/>
                </a:solidFill>
                <a:latin typeface="Consolas" panose="020B0609020204030204" pitchFamily="49" charset="0"/>
                <a:cs typeface="Consolas" panose="020B0609020204030204" pitchFamily="49" charset="0"/>
              </a:rPr>
              <a:t>:</a:t>
            </a:r>
            <a:endParaRPr lang="en-IN" sz="2600" dirty="0" smtClean="0"/>
          </a:p>
          <a:p>
            <a:r>
              <a:rPr lang="en-IN" sz="2600" dirty="0" err="1"/>
              <a:t>ViewBag</a:t>
            </a:r>
            <a:r>
              <a:rPr lang="en-IN" sz="2600" dirty="0"/>
              <a:t> transfers data from the controller to the view, ideally temporary data which in not included in a model.</a:t>
            </a:r>
          </a:p>
          <a:p>
            <a:r>
              <a:rPr lang="en-IN" sz="2600" dirty="0" err="1"/>
              <a:t>ViewBag</a:t>
            </a:r>
            <a:r>
              <a:rPr lang="en-IN" sz="2600" dirty="0"/>
              <a:t> is a dynamic property that takes advantage of the new dynamic features in C# 4.0</a:t>
            </a:r>
          </a:p>
          <a:p>
            <a:r>
              <a:rPr lang="en-IN" sz="2600" dirty="0"/>
              <a:t>You can assign any number of </a:t>
            </a:r>
            <a:r>
              <a:rPr lang="en-IN" sz="2600" dirty="0" err="1"/>
              <a:t>propertes</a:t>
            </a:r>
            <a:r>
              <a:rPr lang="en-IN" sz="2600" dirty="0"/>
              <a:t> and values to </a:t>
            </a:r>
            <a:r>
              <a:rPr lang="en-IN" sz="2600" dirty="0" err="1"/>
              <a:t>ViewBag</a:t>
            </a:r>
            <a:endParaRPr lang="en-IN" sz="2600" dirty="0"/>
          </a:p>
          <a:p>
            <a:r>
              <a:rPr lang="en-IN" sz="2600" dirty="0"/>
              <a:t>The </a:t>
            </a:r>
            <a:r>
              <a:rPr lang="en-IN" sz="2600" dirty="0" err="1"/>
              <a:t>ViewBag's</a:t>
            </a:r>
            <a:r>
              <a:rPr lang="en-IN" sz="2600" dirty="0"/>
              <a:t> life only lasts during the current http request. </a:t>
            </a:r>
            <a:r>
              <a:rPr lang="en-IN" sz="2600" dirty="0" err="1"/>
              <a:t>ViewBag</a:t>
            </a:r>
            <a:r>
              <a:rPr lang="en-IN" sz="2600" dirty="0"/>
              <a:t> values will be null if redirection occurs.</a:t>
            </a:r>
          </a:p>
          <a:p>
            <a:r>
              <a:rPr lang="en-IN" sz="2600" dirty="0" err="1"/>
              <a:t>ViewBag</a:t>
            </a:r>
            <a:r>
              <a:rPr lang="en-IN" sz="2600" dirty="0"/>
              <a:t> is actually a wrapper around </a:t>
            </a:r>
            <a:r>
              <a:rPr lang="en-IN" sz="2600" dirty="0" err="1"/>
              <a:t>ViewData</a:t>
            </a:r>
            <a:r>
              <a:rPr lang="en-IN" sz="2600" dirty="0"/>
              <a:t>.</a:t>
            </a:r>
          </a:p>
          <a:p>
            <a:pPr marL="0" indent="0">
              <a:buNone/>
            </a:pPr>
            <a:r>
              <a:rPr lang="en-US" altLang="en-US" sz="2600" u="sng" dirty="0" err="1" smtClean="0">
                <a:solidFill>
                  <a:srgbClr val="C00000"/>
                </a:solidFill>
                <a:latin typeface="Consolas" panose="020B0609020204030204" pitchFamily="49" charset="0"/>
                <a:cs typeface="Consolas" panose="020B0609020204030204" pitchFamily="49" charset="0"/>
              </a:rPr>
              <a:t>ViewData</a:t>
            </a:r>
            <a:r>
              <a:rPr lang="en-US" altLang="en-US" sz="2600" u="sng" dirty="0" smtClean="0">
                <a:solidFill>
                  <a:srgbClr val="C00000"/>
                </a:solidFill>
                <a:latin typeface="Segoe UI" panose="020B0502040204020203" pitchFamily="34" charset="0"/>
                <a:cs typeface="Segoe UI" panose="020B0502040204020203" pitchFamily="34" charset="0"/>
              </a:rPr>
              <a:t>:</a:t>
            </a:r>
          </a:p>
          <a:p>
            <a:r>
              <a:rPr lang="en-IN" sz="2600" dirty="0" err="1" smtClean="0"/>
              <a:t>ViewData</a:t>
            </a:r>
            <a:r>
              <a:rPr lang="en-IN" sz="2600" dirty="0" smtClean="0"/>
              <a:t> transfers data from the Controller to View, not vice-versa.</a:t>
            </a:r>
          </a:p>
          <a:p>
            <a:r>
              <a:rPr lang="en-IN" sz="2600" dirty="0" err="1" smtClean="0"/>
              <a:t>ViewData</a:t>
            </a:r>
            <a:r>
              <a:rPr lang="en-IN" sz="2600" dirty="0" smtClean="0"/>
              <a:t> </a:t>
            </a:r>
            <a:r>
              <a:rPr lang="en-IN" sz="2600" dirty="0"/>
              <a:t>is derived from </a:t>
            </a:r>
            <a:r>
              <a:rPr lang="en-IN" sz="2600" dirty="0" err="1"/>
              <a:t>ViewDataDictionary</a:t>
            </a:r>
            <a:r>
              <a:rPr lang="en-IN" sz="2600" dirty="0"/>
              <a:t> which is a dictionary type.</a:t>
            </a:r>
          </a:p>
          <a:p>
            <a:r>
              <a:rPr lang="en-IN" sz="2600" dirty="0" err="1"/>
              <a:t>ViewData's</a:t>
            </a:r>
            <a:r>
              <a:rPr lang="en-IN" sz="2600" dirty="0"/>
              <a:t> life only lasts during current http request. </a:t>
            </a:r>
            <a:r>
              <a:rPr lang="en-IN" sz="2600" dirty="0" err="1"/>
              <a:t>ViewData</a:t>
            </a:r>
            <a:r>
              <a:rPr lang="en-IN" sz="2600" dirty="0"/>
              <a:t> values will be cleared if redirection occurs.</a:t>
            </a:r>
          </a:p>
          <a:p>
            <a:r>
              <a:rPr lang="en-IN" sz="2600" dirty="0" err="1"/>
              <a:t>ViewData</a:t>
            </a:r>
            <a:r>
              <a:rPr lang="en-IN" sz="2600" dirty="0"/>
              <a:t> value must be type cast before use.</a:t>
            </a:r>
          </a:p>
          <a:p>
            <a:r>
              <a:rPr lang="en-IN" sz="2600" dirty="0" err="1"/>
              <a:t>ViewBag</a:t>
            </a:r>
            <a:r>
              <a:rPr lang="en-IN" sz="2600" dirty="0"/>
              <a:t> internally inserts data into </a:t>
            </a:r>
            <a:r>
              <a:rPr lang="en-IN" sz="2600" dirty="0" err="1"/>
              <a:t>ViewData</a:t>
            </a:r>
            <a:r>
              <a:rPr lang="en-IN" sz="2600" dirty="0"/>
              <a:t> dictionary. So the key of </a:t>
            </a:r>
            <a:r>
              <a:rPr lang="en-IN" sz="2600" dirty="0" err="1"/>
              <a:t>ViewData</a:t>
            </a:r>
            <a:r>
              <a:rPr lang="en-IN" sz="2600" dirty="0"/>
              <a:t> and property of </a:t>
            </a:r>
            <a:r>
              <a:rPr lang="en-IN" sz="2600" dirty="0" err="1"/>
              <a:t>ViewBag</a:t>
            </a:r>
            <a:r>
              <a:rPr lang="en-IN" sz="2600" dirty="0"/>
              <a:t> must </a:t>
            </a:r>
            <a:r>
              <a:rPr lang="en-IN" sz="2600" b="1" dirty="0"/>
              <a:t>NOT</a:t>
            </a:r>
            <a:r>
              <a:rPr lang="en-IN" sz="2600" dirty="0"/>
              <a:t> match.</a:t>
            </a:r>
          </a:p>
          <a:p>
            <a:pPr marL="0" indent="0">
              <a:buNone/>
            </a:pPr>
            <a:r>
              <a:rPr lang="en-IN" u="sng" dirty="0" smtClean="0">
                <a:solidFill>
                  <a:srgbClr val="C00000"/>
                </a:solidFill>
              </a:rPr>
              <a:t>Difference </a:t>
            </a:r>
            <a:r>
              <a:rPr lang="en-IN" u="sng" dirty="0">
                <a:solidFill>
                  <a:srgbClr val="C00000"/>
                </a:solidFill>
              </a:rPr>
              <a:t>between </a:t>
            </a:r>
            <a:r>
              <a:rPr lang="en-IN" u="sng" dirty="0" err="1">
                <a:solidFill>
                  <a:srgbClr val="C00000"/>
                </a:solidFill>
              </a:rPr>
              <a:t>ViewBag</a:t>
            </a:r>
            <a:r>
              <a:rPr lang="en-IN" u="sng" dirty="0">
                <a:solidFill>
                  <a:srgbClr val="C00000"/>
                </a:solidFill>
              </a:rPr>
              <a:t> &amp; </a:t>
            </a:r>
            <a:r>
              <a:rPr lang="en-IN" u="sng" dirty="0" err="1">
                <a:solidFill>
                  <a:srgbClr val="C00000"/>
                </a:solidFill>
              </a:rPr>
              <a:t>ViewData</a:t>
            </a:r>
            <a:r>
              <a:rPr lang="en-IN" u="sng" dirty="0">
                <a:solidFill>
                  <a:srgbClr val="C00000"/>
                </a:solidFill>
              </a:rPr>
              <a:t>:</a:t>
            </a:r>
          </a:p>
          <a:p>
            <a:pPr marL="0" indent="0">
              <a:buNone/>
            </a:pPr>
            <a:r>
              <a:rPr lang="en-IN" sz="2100" b="1" dirty="0" err="1" smtClean="0"/>
              <a:t>ViewData</a:t>
            </a:r>
            <a:r>
              <a:rPr lang="en-IN" sz="2100" b="1" dirty="0" smtClean="0"/>
              <a:t> </a:t>
            </a:r>
            <a:r>
              <a:rPr lang="en-IN" sz="2100" b="1" dirty="0"/>
              <a:t>is a dictionary of objects </a:t>
            </a:r>
            <a:r>
              <a:rPr lang="en-IN" sz="2100" dirty="0"/>
              <a:t>that is derived from </a:t>
            </a:r>
            <a:r>
              <a:rPr lang="en-IN" sz="2100" b="1" u="sng" dirty="0" err="1"/>
              <a:t>ViewDataDictionary</a:t>
            </a:r>
            <a:r>
              <a:rPr lang="en-IN" sz="2100" dirty="0"/>
              <a:t> class and is accessible using strings as keys.</a:t>
            </a:r>
          </a:p>
          <a:p>
            <a:pPr marL="0" indent="0">
              <a:buNone/>
            </a:pPr>
            <a:r>
              <a:rPr lang="en-IN" sz="2100" b="1" dirty="0" err="1"/>
              <a:t>ViewBag</a:t>
            </a:r>
            <a:r>
              <a:rPr lang="en-IN" sz="2100" b="1" dirty="0"/>
              <a:t> is a dynamic property </a:t>
            </a:r>
            <a:r>
              <a:rPr lang="en-IN" sz="2100" dirty="0"/>
              <a:t>that takes advantage of the new dynamic features in C# 4.0.</a:t>
            </a:r>
          </a:p>
          <a:p>
            <a:pPr marL="0" indent="0">
              <a:buNone/>
            </a:pPr>
            <a:r>
              <a:rPr lang="en-IN" sz="2100" dirty="0" err="1"/>
              <a:t>ViewData</a:t>
            </a:r>
            <a:r>
              <a:rPr lang="en-IN" sz="2100" dirty="0"/>
              <a:t> </a:t>
            </a:r>
            <a:r>
              <a:rPr lang="en-IN" sz="2100" b="1" dirty="0"/>
              <a:t>requires typecasting </a:t>
            </a:r>
            <a:r>
              <a:rPr lang="en-IN" sz="2100" dirty="0"/>
              <a:t>for complex data type and check for null values to avoid error.</a:t>
            </a:r>
          </a:p>
          <a:p>
            <a:pPr marL="0" indent="0">
              <a:buNone/>
            </a:pPr>
            <a:r>
              <a:rPr lang="en-IN" sz="2100" dirty="0" err="1"/>
              <a:t>ViewBag</a:t>
            </a:r>
            <a:r>
              <a:rPr lang="en-IN" sz="2100" dirty="0"/>
              <a:t> </a:t>
            </a:r>
            <a:r>
              <a:rPr lang="en-IN" sz="2100" b="1" dirty="0"/>
              <a:t>doesn’t require typecasting </a:t>
            </a:r>
            <a:r>
              <a:rPr lang="en-IN" sz="2100" dirty="0"/>
              <a:t>for complex data type.</a:t>
            </a:r>
            <a:endParaRPr lang="en-US" sz="2100" dirty="0"/>
          </a:p>
        </p:txBody>
      </p:sp>
    </p:spTree>
    <p:extLst>
      <p:ext uri="{BB962C8B-B14F-4D97-AF65-F5344CB8AC3E}">
        <p14:creationId xmlns:p14="http://schemas.microsoft.com/office/powerpoint/2010/main" val="854506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77800"/>
            <a:ext cx="11760200" cy="6502400"/>
          </a:xfrm>
        </p:spPr>
        <p:txBody>
          <a:bodyPr>
            <a:normAutofit lnSpcReduction="10000"/>
          </a:bodyPr>
          <a:lstStyle/>
          <a:p>
            <a:pPr marL="0" indent="0">
              <a:buNone/>
            </a:pPr>
            <a:r>
              <a:rPr lang="en-US" u="sng" dirty="0" smtClean="0">
                <a:solidFill>
                  <a:srgbClr val="C00000"/>
                </a:solidFill>
              </a:rPr>
              <a:t>ASP.NET </a:t>
            </a:r>
            <a:r>
              <a:rPr lang="en-US" u="sng" dirty="0">
                <a:solidFill>
                  <a:srgbClr val="C00000"/>
                </a:solidFill>
              </a:rPr>
              <a:t>MVC OVERVIEW:</a:t>
            </a:r>
          </a:p>
          <a:p>
            <a:r>
              <a:rPr lang="en-US" sz="2400" dirty="0"/>
              <a:t>ASP.NET MVC is basically a web development framework from Microsoft, which combines the features of MVC (Model-View-Controller) architecture, the most up-to-date ideas and techniques from Agile development, and the best parts of the existing ASP.NET platform</a:t>
            </a:r>
            <a:r>
              <a:rPr lang="en-US" sz="2400" dirty="0" smtClean="0"/>
              <a:t>.</a:t>
            </a:r>
          </a:p>
          <a:p>
            <a:pPr marL="0" indent="0">
              <a:buNone/>
            </a:pPr>
            <a:endParaRPr lang="en-US" sz="2400" dirty="0"/>
          </a:p>
          <a:p>
            <a:r>
              <a:rPr lang="en-US" sz="2400" dirty="0"/>
              <a:t>ASP.NET MVC is not something, which is built from ground zero. It is a complete alternative to traditional ASP.NET Web Forms.</a:t>
            </a:r>
          </a:p>
          <a:p>
            <a:endParaRPr lang="en-US" sz="2400" dirty="0" smtClean="0"/>
          </a:p>
          <a:p>
            <a:r>
              <a:rPr lang="en-US" sz="2400" dirty="0" smtClean="0"/>
              <a:t>ASP.NET </a:t>
            </a:r>
            <a:r>
              <a:rPr lang="en-US" sz="2400" dirty="0"/>
              <a:t>MVC was announced in 2007, the MVC pattern was becoming one of the most popular ways of building web frameworks.</a:t>
            </a:r>
          </a:p>
          <a:p>
            <a:endParaRPr lang="en-US" sz="2400" dirty="0" smtClean="0"/>
          </a:p>
          <a:p>
            <a:r>
              <a:rPr lang="en-US" sz="2400" dirty="0" smtClean="0"/>
              <a:t>In </a:t>
            </a:r>
            <a:r>
              <a:rPr lang="en-US" sz="2400" dirty="0"/>
              <a:t>April 2009, the ASP.NET MVC source code was released under the Microsoft Public License (MS-PL). "ASP.NET MVC framework is a lightweight, highly testable presentation framework that is integrated with the existing ASP.NET features.</a:t>
            </a:r>
          </a:p>
          <a:p>
            <a:endParaRPr lang="en-US" sz="2400" dirty="0" smtClean="0"/>
          </a:p>
          <a:p>
            <a:r>
              <a:rPr lang="en-US" sz="2400" dirty="0" smtClean="0"/>
              <a:t>Some </a:t>
            </a:r>
            <a:r>
              <a:rPr lang="en-US" sz="2400" dirty="0"/>
              <a:t>of these integrated features are master pages and membership-based authentication. The MVC framework is defined in the </a:t>
            </a:r>
            <a:r>
              <a:rPr lang="en-US" sz="2400" dirty="0" err="1"/>
              <a:t>System.Web.Mvc</a:t>
            </a:r>
            <a:r>
              <a:rPr lang="en-US" sz="2400" dirty="0"/>
              <a:t> assembly.</a:t>
            </a:r>
          </a:p>
          <a:p>
            <a:endParaRPr lang="en-US" dirty="0"/>
          </a:p>
        </p:txBody>
      </p:sp>
    </p:spTree>
    <p:extLst>
      <p:ext uri="{BB962C8B-B14F-4D97-AF65-F5344CB8AC3E}">
        <p14:creationId xmlns:p14="http://schemas.microsoft.com/office/powerpoint/2010/main" val="1871727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90152"/>
            <a:ext cx="11951594" cy="6632620"/>
          </a:xfrm>
        </p:spPr>
        <p:txBody>
          <a:bodyPr>
            <a:normAutofit lnSpcReduction="10000"/>
          </a:bodyPr>
          <a:lstStyle/>
          <a:p>
            <a:pPr marL="0" indent="0">
              <a:spcBef>
                <a:spcPts val="0"/>
              </a:spcBef>
              <a:buNone/>
            </a:pPr>
            <a:r>
              <a:rPr lang="en-US" sz="1800" dirty="0">
                <a:solidFill>
                  <a:srgbClr val="0070C0"/>
                </a:solidFill>
              </a:rPr>
              <a:t>public</a:t>
            </a:r>
            <a:r>
              <a:rPr lang="en-US" sz="1800" dirty="0"/>
              <a:t> </a:t>
            </a:r>
            <a:r>
              <a:rPr lang="en-US" sz="1800" dirty="0" err="1">
                <a:solidFill>
                  <a:srgbClr val="7030A0"/>
                </a:solidFill>
              </a:rPr>
              <a:t>ActionResult</a:t>
            </a:r>
            <a:r>
              <a:rPr lang="en-US" sz="1800" dirty="0">
                <a:solidFill>
                  <a:srgbClr val="7030A0"/>
                </a:solidFill>
              </a:rPr>
              <a:t> Index</a:t>
            </a:r>
            <a:r>
              <a:rPr lang="en-US" sz="1800" dirty="0"/>
              <a:t>()</a:t>
            </a:r>
          </a:p>
          <a:p>
            <a:pPr marL="0" indent="0">
              <a:spcBef>
                <a:spcPts val="0"/>
              </a:spcBef>
              <a:buNone/>
            </a:pPr>
            <a:r>
              <a:rPr lang="en-US" sz="1800" dirty="0" smtClean="0"/>
              <a:t>{</a:t>
            </a:r>
          </a:p>
          <a:p>
            <a:pPr marL="0" indent="0">
              <a:spcBef>
                <a:spcPts val="0"/>
              </a:spcBef>
              <a:buNone/>
            </a:pPr>
            <a:endParaRPr lang="en-US" sz="1800" dirty="0" smtClean="0"/>
          </a:p>
          <a:p>
            <a:pPr marL="0" indent="0">
              <a:spcBef>
                <a:spcPts val="0"/>
              </a:spcBef>
              <a:buNone/>
            </a:pPr>
            <a:r>
              <a:rPr lang="en-US" sz="1800" dirty="0" smtClean="0"/>
              <a:t>    </a:t>
            </a:r>
            <a:r>
              <a:rPr lang="en-US" sz="1800" dirty="0" err="1">
                <a:solidFill>
                  <a:srgbClr val="00B0F0"/>
                </a:solidFill>
              </a:rPr>
              <a:t>IList</a:t>
            </a:r>
            <a:r>
              <a:rPr lang="en-US" sz="1800" dirty="0" smtClean="0"/>
              <a:t>&lt;</a:t>
            </a:r>
            <a:r>
              <a:rPr lang="en-US" sz="1800" dirty="0" smtClean="0">
                <a:solidFill>
                  <a:srgbClr val="00B0F0"/>
                </a:solidFill>
              </a:rPr>
              <a:t>Student</a:t>
            </a:r>
            <a:r>
              <a:rPr lang="en-US" sz="1800" dirty="0"/>
              <a:t>&gt; </a:t>
            </a:r>
            <a:r>
              <a:rPr lang="en-US" sz="1800" dirty="0" err="1"/>
              <a:t>studentList</a:t>
            </a:r>
            <a:r>
              <a:rPr lang="en-US" sz="1800" dirty="0"/>
              <a:t> = </a:t>
            </a:r>
            <a:r>
              <a:rPr lang="en-US" sz="1800" dirty="0">
                <a:solidFill>
                  <a:srgbClr val="0070C0"/>
                </a:solidFill>
              </a:rPr>
              <a:t>new</a:t>
            </a:r>
            <a:r>
              <a:rPr lang="en-US" sz="1800" dirty="0"/>
              <a:t> </a:t>
            </a:r>
            <a:r>
              <a:rPr lang="en-US" sz="1800" dirty="0">
                <a:solidFill>
                  <a:srgbClr val="00B0F0"/>
                </a:solidFill>
              </a:rPr>
              <a:t>List</a:t>
            </a:r>
            <a:r>
              <a:rPr lang="en-US" sz="1800" dirty="0"/>
              <a:t>&lt;</a:t>
            </a:r>
            <a:r>
              <a:rPr lang="en-US" sz="1800" dirty="0">
                <a:solidFill>
                  <a:srgbClr val="00B0F0"/>
                </a:solidFill>
              </a:rPr>
              <a:t>Student</a:t>
            </a:r>
            <a:r>
              <a:rPr lang="en-US" sz="1800" dirty="0"/>
              <a:t>&gt;();</a:t>
            </a:r>
          </a:p>
          <a:p>
            <a:pPr marL="0" indent="0">
              <a:spcBef>
                <a:spcPts val="0"/>
              </a:spcBef>
              <a:buNone/>
            </a:pPr>
            <a:r>
              <a:rPr lang="en-US" sz="1800" dirty="0"/>
              <a:t>    </a:t>
            </a:r>
            <a:r>
              <a:rPr lang="en-US" sz="1800" dirty="0" err="1"/>
              <a:t>studentList.Add</a:t>
            </a:r>
            <a:r>
              <a:rPr lang="en-US" sz="1800" dirty="0"/>
              <a:t>(</a:t>
            </a:r>
            <a:r>
              <a:rPr lang="en-US" sz="1800" dirty="0">
                <a:solidFill>
                  <a:srgbClr val="0070C0"/>
                </a:solidFill>
              </a:rPr>
              <a:t>new</a:t>
            </a:r>
            <a:r>
              <a:rPr lang="en-US" sz="1800" dirty="0"/>
              <a:t> </a:t>
            </a:r>
            <a:r>
              <a:rPr lang="en-US" sz="1800" dirty="0">
                <a:solidFill>
                  <a:srgbClr val="00B0F0"/>
                </a:solidFill>
              </a:rPr>
              <a:t>Student</a:t>
            </a:r>
            <a:r>
              <a:rPr lang="en-US" sz="1800" dirty="0"/>
              <a:t>(){ </a:t>
            </a:r>
            <a:r>
              <a:rPr lang="en-US" sz="1800" dirty="0" err="1"/>
              <a:t>StudentName</a:t>
            </a:r>
            <a:r>
              <a:rPr lang="en-US" sz="1800" dirty="0"/>
              <a:t> = </a:t>
            </a:r>
            <a:r>
              <a:rPr lang="en-US" sz="1800" dirty="0">
                <a:solidFill>
                  <a:srgbClr val="C00000"/>
                </a:solidFill>
              </a:rPr>
              <a:t>"Bill" </a:t>
            </a:r>
            <a:r>
              <a:rPr lang="en-US" sz="1800" dirty="0"/>
              <a:t>});</a:t>
            </a:r>
          </a:p>
          <a:p>
            <a:pPr marL="0" indent="0">
              <a:spcBef>
                <a:spcPts val="0"/>
              </a:spcBef>
              <a:buNone/>
            </a:pPr>
            <a:r>
              <a:rPr lang="en-US" sz="1800" dirty="0"/>
              <a:t>    </a:t>
            </a:r>
            <a:r>
              <a:rPr lang="en-US" sz="1800" dirty="0" err="1"/>
              <a:t>studentList.Add</a:t>
            </a:r>
            <a:r>
              <a:rPr lang="en-US" sz="1800" dirty="0"/>
              <a:t>(</a:t>
            </a:r>
            <a:r>
              <a:rPr lang="en-US" sz="1800" dirty="0">
                <a:solidFill>
                  <a:srgbClr val="0070C0"/>
                </a:solidFill>
              </a:rPr>
              <a:t>new</a:t>
            </a:r>
            <a:r>
              <a:rPr lang="en-US" sz="1800" dirty="0"/>
              <a:t> </a:t>
            </a:r>
            <a:r>
              <a:rPr lang="en-US" sz="1800" dirty="0">
                <a:solidFill>
                  <a:srgbClr val="00B0F0"/>
                </a:solidFill>
              </a:rPr>
              <a:t>Student</a:t>
            </a:r>
            <a:r>
              <a:rPr lang="en-US" sz="1800" dirty="0"/>
              <a:t>(){ </a:t>
            </a:r>
            <a:r>
              <a:rPr lang="en-US" sz="1800" dirty="0" err="1"/>
              <a:t>StudentName</a:t>
            </a:r>
            <a:r>
              <a:rPr lang="en-US" sz="1800" dirty="0"/>
              <a:t> = </a:t>
            </a:r>
            <a:r>
              <a:rPr lang="en-US" sz="1800" dirty="0">
                <a:solidFill>
                  <a:srgbClr val="C00000"/>
                </a:solidFill>
              </a:rPr>
              <a:t>"Steve" </a:t>
            </a:r>
            <a:r>
              <a:rPr lang="en-US" sz="1800" dirty="0"/>
              <a:t>});</a:t>
            </a:r>
          </a:p>
          <a:p>
            <a:pPr marL="0" indent="0">
              <a:spcBef>
                <a:spcPts val="0"/>
              </a:spcBef>
              <a:buNone/>
            </a:pPr>
            <a:r>
              <a:rPr lang="en-US" sz="1800" dirty="0"/>
              <a:t>    </a:t>
            </a:r>
            <a:r>
              <a:rPr lang="en-US" sz="1800" dirty="0" err="1"/>
              <a:t>studentList.Add</a:t>
            </a:r>
            <a:r>
              <a:rPr lang="en-US" sz="1800" dirty="0"/>
              <a:t>(</a:t>
            </a:r>
            <a:r>
              <a:rPr lang="en-US" sz="1800" dirty="0">
                <a:solidFill>
                  <a:srgbClr val="0070C0"/>
                </a:solidFill>
              </a:rPr>
              <a:t>new</a:t>
            </a:r>
            <a:r>
              <a:rPr lang="en-US" sz="1800" dirty="0"/>
              <a:t> </a:t>
            </a:r>
            <a:r>
              <a:rPr lang="en-US" sz="1800" dirty="0">
                <a:solidFill>
                  <a:srgbClr val="00B0F0"/>
                </a:solidFill>
              </a:rPr>
              <a:t>Student</a:t>
            </a:r>
            <a:r>
              <a:rPr lang="en-US" sz="1800" dirty="0"/>
              <a:t>(){ </a:t>
            </a:r>
            <a:r>
              <a:rPr lang="en-US" sz="1800" dirty="0" err="1"/>
              <a:t>StudentName</a:t>
            </a:r>
            <a:r>
              <a:rPr lang="en-US" sz="1800" dirty="0"/>
              <a:t> = </a:t>
            </a:r>
            <a:r>
              <a:rPr lang="en-US" sz="1800" dirty="0">
                <a:solidFill>
                  <a:srgbClr val="C00000"/>
                </a:solidFill>
              </a:rPr>
              <a:t>"Ram" </a:t>
            </a:r>
            <a:r>
              <a:rPr lang="en-US" sz="1800" dirty="0"/>
              <a:t>});</a:t>
            </a:r>
          </a:p>
          <a:p>
            <a:pPr marL="0" indent="0">
              <a:spcBef>
                <a:spcPts val="0"/>
              </a:spcBef>
              <a:buNone/>
            </a:pPr>
            <a:endParaRPr lang="en-US" sz="1800" dirty="0"/>
          </a:p>
          <a:p>
            <a:pPr marL="0" indent="0">
              <a:spcBef>
                <a:spcPts val="0"/>
              </a:spcBef>
              <a:buNone/>
            </a:pPr>
            <a:r>
              <a:rPr lang="en-US" sz="1800" dirty="0" smtClean="0">
                <a:solidFill>
                  <a:srgbClr val="7030A0"/>
                </a:solidFill>
              </a:rPr>
              <a:t>    </a:t>
            </a:r>
            <a:r>
              <a:rPr lang="en-US" sz="1800" dirty="0" err="1" smtClean="0">
                <a:solidFill>
                  <a:srgbClr val="7030A0"/>
                </a:solidFill>
              </a:rPr>
              <a:t>ViewBag.Id</a:t>
            </a:r>
            <a:r>
              <a:rPr lang="en-US" sz="1800" dirty="0" smtClean="0">
                <a:solidFill>
                  <a:srgbClr val="7030A0"/>
                </a:solidFill>
              </a:rPr>
              <a:t> </a:t>
            </a:r>
            <a:r>
              <a:rPr lang="en-US" sz="1800" dirty="0"/>
              <a:t>= 1;</a:t>
            </a:r>
          </a:p>
          <a:p>
            <a:pPr marL="0" indent="0">
              <a:spcBef>
                <a:spcPts val="0"/>
              </a:spcBef>
              <a:buNone/>
            </a:pPr>
            <a:r>
              <a:rPr lang="en-US" sz="1800" dirty="0" smtClean="0"/>
              <a:t>    </a:t>
            </a:r>
            <a:r>
              <a:rPr lang="en-US" sz="1800" dirty="0" err="1" smtClean="0">
                <a:solidFill>
                  <a:srgbClr val="7030A0"/>
                </a:solidFill>
              </a:rPr>
              <a:t>ViewBag.Name</a:t>
            </a:r>
            <a:r>
              <a:rPr lang="en-US" sz="1800" dirty="0" smtClean="0">
                <a:solidFill>
                  <a:srgbClr val="7030A0"/>
                </a:solidFill>
              </a:rPr>
              <a:t> </a:t>
            </a:r>
            <a:r>
              <a:rPr lang="en-US" sz="1800" dirty="0"/>
              <a:t>= </a:t>
            </a:r>
            <a:r>
              <a:rPr lang="en-US" sz="1800" dirty="0" smtClean="0">
                <a:solidFill>
                  <a:srgbClr val="C00000"/>
                </a:solidFill>
              </a:rPr>
              <a:t>“Sachin”</a:t>
            </a:r>
            <a:r>
              <a:rPr lang="en-US" sz="1800" dirty="0" smtClean="0"/>
              <a:t>;</a:t>
            </a:r>
            <a:endParaRPr lang="en-US" sz="1800" dirty="0"/>
          </a:p>
          <a:p>
            <a:pPr marL="0" indent="0">
              <a:spcBef>
                <a:spcPts val="0"/>
              </a:spcBef>
              <a:buNone/>
            </a:pPr>
            <a:endParaRPr lang="en-US" sz="1800" dirty="0" smtClean="0"/>
          </a:p>
          <a:p>
            <a:pPr marL="0" indent="0">
              <a:spcBef>
                <a:spcPts val="0"/>
              </a:spcBef>
              <a:buNone/>
            </a:pPr>
            <a:r>
              <a:rPr lang="en-US" sz="1800" dirty="0" smtClean="0"/>
              <a:t>    </a:t>
            </a:r>
            <a:r>
              <a:rPr lang="en-US" sz="1800" dirty="0" err="1" smtClean="0">
                <a:solidFill>
                  <a:srgbClr val="7030A0"/>
                </a:solidFill>
              </a:rPr>
              <a:t>ViewData</a:t>
            </a:r>
            <a:r>
              <a:rPr lang="en-US" sz="1800" dirty="0" smtClean="0">
                <a:solidFill>
                  <a:srgbClr val="7030A0"/>
                </a:solidFill>
              </a:rPr>
              <a:t>[</a:t>
            </a:r>
            <a:r>
              <a:rPr lang="en-US" sz="1800" dirty="0" smtClean="0">
                <a:solidFill>
                  <a:srgbClr val="C00000"/>
                </a:solidFill>
              </a:rPr>
              <a:t>“</a:t>
            </a:r>
            <a:r>
              <a:rPr lang="en-US" sz="1800" dirty="0" err="1" smtClean="0">
                <a:solidFill>
                  <a:srgbClr val="C00000"/>
                </a:solidFill>
              </a:rPr>
              <a:t>StudentList</a:t>
            </a:r>
            <a:r>
              <a:rPr lang="en-US" sz="1800" dirty="0" smtClean="0">
                <a:solidFill>
                  <a:srgbClr val="C00000"/>
                </a:solidFill>
              </a:rPr>
              <a:t>”</a:t>
            </a:r>
            <a:r>
              <a:rPr lang="en-US" sz="1800" dirty="0" smtClean="0">
                <a:solidFill>
                  <a:srgbClr val="7030A0"/>
                </a:solidFill>
              </a:rPr>
              <a:t>] = </a:t>
            </a:r>
            <a:r>
              <a:rPr lang="en-US" sz="1800" dirty="0" err="1" smtClean="0"/>
              <a:t>studentList</a:t>
            </a:r>
            <a:r>
              <a:rPr lang="en-US" sz="1800" dirty="0" smtClean="0"/>
              <a:t>;</a:t>
            </a:r>
            <a:endParaRPr lang="en-US" sz="1800" dirty="0"/>
          </a:p>
          <a:p>
            <a:pPr marL="0" indent="0">
              <a:spcBef>
                <a:spcPts val="0"/>
              </a:spcBef>
              <a:buNone/>
            </a:pPr>
            <a:r>
              <a:rPr lang="en-US" sz="1800" dirty="0" smtClean="0"/>
              <a:t>    </a:t>
            </a:r>
            <a:r>
              <a:rPr lang="en-US" sz="1800" dirty="0" err="1">
                <a:solidFill>
                  <a:srgbClr val="7030A0"/>
                </a:solidFill>
              </a:rPr>
              <a:t>ViewData.Add</a:t>
            </a:r>
            <a:r>
              <a:rPr lang="en-US" sz="1800" dirty="0"/>
              <a:t>(</a:t>
            </a:r>
            <a:r>
              <a:rPr lang="en-US" sz="1800" dirty="0">
                <a:solidFill>
                  <a:srgbClr val="C00000"/>
                </a:solidFill>
              </a:rPr>
              <a:t>"Id"</a:t>
            </a:r>
            <a:r>
              <a:rPr lang="en-US" sz="1800" dirty="0"/>
              <a:t>, 1); </a:t>
            </a:r>
            <a:r>
              <a:rPr lang="en-US" sz="1800" dirty="0">
                <a:solidFill>
                  <a:srgbClr val="00B050"/>
                </a:solidFill>
              </a:rPr>
              <a:t>// throw runtime exception as it already has "Id" key</a:t>
            </a:r>
          </a:p>
          <a:p>
            <a:pPr marL="0" indent="0">
              <a:spcBef>
                <a:spcPts val="0"/>
              </a:spcBef>
              <a:buNone/>
            </a:pPr>
            <a:r>
              <a:rPr lang="en-US" sz="1800" dirty="0"/>
              <a:t> </a:t>
            </a:r>
            <a:r>
              <a:rPr lang="en-US" sz="1800" dirty="0" smtClean="0"/>
              <a:t>   </a:t>
            </a:r>
          </a:p>
          <a:p>
            <a:pPr marL="0" indent="0">
              <a:spcBef>
                <a:spcPts val="0"/>
              </a:spcBef>
              <a:buNone/>
            </a:pPr>
            <a:r>
              <a:rPr lang="en-US" sz="1800" dirty="0" smtClean="0"/>
              <a:t>    </a:t>
            </a:r>
            <a:r>
              <a:rPr lang="en-US" sz="1800" dirty="0" smtClean="0">
                <a:solidFill>
                  <a:srgbClr val="0070C0"/>
                </a:solidFill>
              </a:rPr>
              <a:t>return</a:t>
            </a:r>
            <a:r>
              <a:rPr lang="en-US" sz="1800" dirty="0" smtClean="0"/>
              <a:t> </a:t>
            </a:r>
            <a:r>
              <a:rPr lang="en-US" sz="1800" dirty="0" smtClean="0">
                <a:solidFill>
                  <a:srgbClr val="7030A0"/>
                </a:solidFill>
              </a:rPr>
              <a:t>View</a:t>
            </a:r>
            <a:r>
              <a:rPr lang="en-US" sz="1800" dirty="0" smtClean="0"/>
              <a:t>();</a:t>
            </a:r>
          </a:p>
          <a:p>
            <a:pPr marL="0" indent="0">
              <a:spcBef>
                <a:spcPts val="0"/>
              </a:spcBef>
              <a:buNone/>
            </a:pPr>
            <a:r>
              <a:rPr lang="en-US" sz="1800" dirty="0" smtClean="0"/>
              <a:t>}</a:t>
            </a:r>
          </a:p>
          <a:p>
            <a:pPr marL="0" indent="0">
              <a:lnSpc>
                <a:spcPct val="100000"/>
              </a:lnSpc>
              <a:spcBef>
                <a:spcPts val="0"/>
              </a:spcBef>
              <a:buNone/>
            </a:pPr>
            <a:endParaRPr lang="en-US" sz="1800" dirty="0"/>
          </a:p>
          <a:p>
            <a:pPr marL="0" indent="0">
              <a:lnSpc>
                <a:spcPct val="100000"/>
              </a:lnSpc>
              <a:spcBef>
                <a:spcPts val="0"/>
              </a:spcBef>
              <a:buNone/>
            </a:pPr>
            <a:r>
              <a:rPr lang="en-US" sz="1800" dirty="0"/>
              <a:t>//code in view</a:t>
            </a:r>
          </a:p>
          <a:p>
            <a:pPr marL="0" indent="0">
              <a:spcBef>
                <a:spcPts val="0"/>
              </a:spcBef>
              <a:buNone/>
            </a:pPr>
            <a:r>
              <a:rPr lang="en-US" sz="1800" dirty="0" smtClean="0">
                <a:solidFill>
                  <a:srgbClr val="C00000"/>
                </a:solidFill>
              </a:rPr>
              <a:t>&lt;div&gt;</a:t>
            </a:r>
          </a:p>
          <a:p>
            <a:pPr marL="0" indent="0">
              <a:spcBef>
                <a:spcPts val="0"/>
              </a:spcBef>
              <a:buNone/>
            </a:pPr>
            <a:r>
              <a:rPr lang="en-US" sz="1800" dirty="0" smtClean="0"/>
              <a:t>   </a:t>
            </a:r>
            <a:r>
              <a:rPr lang="en-US" sz="1800" dirty="0">
                <a:solidFill>
                  <a:schemeClr val="accent4">
                    <a:lumMod val="50000"/>
                  </a:schemeClr>
                </a:solidFill>
              </a:rPr>
              <a:t>@</a:t>
            </a:r>
            <a:r>
              <a:rPr lang="en-US" sz="1800" dirty="0" err="1" smtClean="0">
                <a:solidFill>
                  <a:srgbClr val="7030A0"/>
                </a:solidFill>
              </a:rPr>
              <a:t>ViewBag.Id</a:t>
            </a:r>
            <a:endParaRPr lang="en-US" sz="1800" dirty="0" smtClean="0">
              <a:solidFill>
                <a:srgbClr val="C00000"/>
              </a:solidFill>
            </a:endParaRPr>
          </a:p>
          <a:p>
            <a:pPr marL="0" indent="0">
              <a:spcBef>
                <a:spcPts val="0"/>
              </a:spcBef>
              <a:buNone/>
            </a:pPr>
            <a:r>
              <a:rPr lang="en-US" sz="1800" dirty="0" smtClean="0"/>
              <a:t>   </a:t>
            </a:r>
            <a:r>
              <a:rPr lang="en-US" sz="1800" dirty="0" smtClean="0">
                <a:solidFill>
                  <a:schemeClr val="accent4">
                    <a:lumMod val="50000"/>
                  </a:schemeClr>
                </a:solidFill>
              </a:rPr>
              <a:t>@</a:t>
            </a:r>
            <a:r>
              <a:rPr lang="en-US" sz="1800" dirty="0" err="1" smtClean="0">
                <a:solidFill>
                  <a:srgbClr val="7030A0"/>
                </a:solidFill>
              </a:rPr>
              <a:t>ViewBag.Name</a:t>
            </a:r>
            <a:endParaRPr lang="en-US" sz="1800" dirty="0" smtClean="0">
              <a:solidFill>
                <a:srgbClr val="7030A0"/>
              </a:solidFill>
            </a:endParaRPr>
          </a:p>
          <a:p>
            <a:pPr marL="0" indent="0">
              <a:spcBef>
                <a:spcPts val="0"/>
              </a:spcBef>
              <a:buNone/>
            </a:pPr>
            <a:endParaRPr lang="en-US" sz="1800" dirty="0" smtClean="0">
              <a:solidFill>
                <a:srgbClr val="7030A0"/>
              </a:solidFill>
            </a:endParaRPr>
          </a:p>
          <a:p>
            <a:pPr marL="0" indent="0">
              <a:spcBef>
                <a:spcPts val="0"/>
              </a:spcBef>
              <a:buNone/>
            </a:pPr>
            <a:r>
              <a:rPr lang="en-US" sz="1800" dirty="0" smtClean="0">
                <a:solidFill>
                  <a:srgbClr val="7030A0"/>
                </a:solidFill>
              </a:rPr>
              <a:t>   </a:t>
            </a:r>
            <a:r>
              <a:rPr lang="en-US" sz="1800" dirty="0" smtClean="0">
                <a:solidFill>
                  <a:schemeClr val="accent4">
                    <a:lumMod val="50000"/>
                  </a:schemeClr>
                </a:solidFill>
              </a:rPr>
              <a:t>@</a:t>
            </a:r>
            <a:r>
              <a:rPr lang="en-US" sz="1800" dirty="0" err="1">
                <a:solidFill>
                  <a:srgbClr val="0070C0"/>
                </a:solidFill>
              </a:rPr>
              <a:t>foreach</a:t>
            </a:r>
            <a:r>
              <a:rPr lang="en-US" sz="1800" dirty="0">
                <a:solidFill>
                  <a:srgbClr val="7030A0"/>
                </a:solidFill>
              </a:rPr>
              <a:t> (</a:t>
            </a:r>
            <a:r>
              <a:rPr lang="en-US" sz="1800" dirty="0" err="1">
                <a:solidFill>
                  <a:srgbClr val="00B0F0"/>
                </a:solidFill>
              </a:rPr>
              <a:t>var</a:t>
            </a:r>
            <a:r>
              <a:rPr lang="en-US" sz="1800" dirty="0">
                <a:solidFill>
                  <a:srgbClr val="00B0F0"/>
                </a:solidFill>
              </a:rPr>
              <a:t> </a:t>
            </a:r>
            <a:r>
              <a:rPr lang="en-US" sz="1800" dirty="0" err="1">
                <a:solidFill>
                  <a:srgbClr val="7030A0"/>
                </a:solidFill>
              </a:rPr>
              <a:t>std</a:t>
            </a:r>
            <a:r>
              <a:rPr lang="en-US" sz="1800" dirty="0">
                <a:solidFill>
                  <a:srgbClr val="7030A0"/>
                </a:solidFill>
              </a:rPr>
              <a:t> </a:t>
            </a:r>
            <a:r>
              <a:rPr lang="en-US" sz="1800" dirty="0">
                <a:solidFill>
                  <a:srgbClr val="00B0F0"/>
                </a:solidFill>
              </a:rPr>
              <a:t>in</a:t>
            </a:r>
            <a:r>
              <a:rPr lang="en-US" sz="1800" dirty="0">
                <a:solidFill>
                  <a:srgbClr val="7030A0"/>
                </a:solidFill>
              </a:rPr>
              <a:t> </a:t>
            </a:r>
            <a:r>
              <a:rPr lang="en-US" sz="1800" dirty="0" err="1">
                <a:solidFill>
                  <a:srgbClr val="00B0F0"/>
                </a:solidFill>
              </a:rPr>
              <a:t>ViewData</a:t>
            </a:r>
            <a:r>
              <a:rPr lang="en-US" sz="1800" dirty="0" smtClean="0">
                <a:solidFill>
                  <a:srgbClr val="C00000"/>
                </a:solidFill>
              </a:rPr>
              <a:t>[“</a:t>
            </a:r>
            <a:r>
              <a:rPr lang="en-US" sz="1800" dirty="0" err="1" smtClean="0">
                <a:solidFill>
                  <a:srgbClr val="C00000"/>
                </a:solidFill>
              </a:rPr>
              <a:t>StudentList</a:t>
            </a:r>
            <a:r>
              <a:rPr lang="en-US" sz="1800" dirty="0" smtClean="0">
                <a:solidFill>
                  <a:srgbClr val="C00000"/>
                </a:solidFill>
              </a:rPr>
              <a:t>"</a:t>
            </a:r>
            <a:r>
              <a:rPr lang="en-US" sz="1800" dirty="0" smtClean="0">
                <a:solidFill>
                  <a:srgbClr val="7030A0"/>
                </a:solidFill>
              </a:rPr>
              <a:t>] </a:t>
            </a:r>
            <a:r>
              <a:rPr lang="en-US" sz="1800" dirty="0">
                <a:solidFill>
                  <a:srgbClr val="0070C0"/>
                </a:solidFill>
              </a:rPr>
              <a:t>as</a:t>
            </a:r>
            <a:r>
              <a:rPr lang="en-US" sz="1800" dirty="0">
                <a:solidFill>
                  <a:srgbClr val="00B0F0"/>
                </a:solidFill>
              </a:rPr>
              <a:t> </a:t>
            </a:r>
            <a:r>
              <a:rPr lang="en-US" sz="1800" dirty="0" err="1">
                <a:solidFill>
                  <a:srgbClr val="00B0F0"/>
                </a:solidFill>
              </a:rPr>
              <a:t>IList</a:t>
            </a:r>
            <a:r>
              <a:rPr lang="en-US" sz="1800" dirty="0">
                <a:solidFill>
                  <a:srgbClr val="7030A0"/>
                </a:solidFill>
              </a:rPr>
              <a:t>&lt;</a:t>
            </a:r>
            <a:r>
              <a:rPr lang="en-US" sz="1800" dirty="0">
                <a:solidFill>
                  <a:srgbClr val="00B0F0"/>
                </a:solidFill>
              </a:rPr>
              <a:t>Student</a:t>
            </a:r>
            <a:r>
              <a:rPr lang="en-US" sz="1800" dirty="0" smtClean="0">
                <a:solidFill>
                  <a:srgbClr val="7030A0"/>
                </a:solidFill>
              </a:rPr>
              <a:t>&gt;)</a:t>
            </a:r>
          </a:p>
          <a:p>
            <a:pPr marL="0" indent="0">
              <a:spcBef>
                <a:spcPts val="0"/>
              </a:spcBef>
              <a:buNone/>
            </a:pPr>
            <a:r>
              <a:rPr lang="en-US" sz="1800" dirty="0" smtClean="0">
                <a:solidFill>
                  <a:srgbClr val="7030A0"/>
                </a:solidFill>
              </a:rPr>
              <a:t>   {</a:t>
            </a:r>
          </a:p>
          <a:p>
            <a:pPr marL="0" indent="0">
              <a:spcBef>
                <a:spcPts val="0"/>
              </a:spcBef>
              <a:buNone/>
            </a:pPr>
            <a:r>
              <a:rPr lang="en-US" sz="1800" dirty="0" smtClean="0">
                <a:solidFill>
                  <a:srgbClr val="7030A0"/>
                </a:solidFill>
              </a:rPr>
              <a:t>       </a:t>
            </a:r>
            <a:r>
              <a:rPr lang="en-US" sz="1800" dirty="0" smtClean="0">
                <a:solidFill>
                  <a:schemeClr val="accent4">
                    <a:lumMod val="50000"/>
                  </a:schemeClr>
                </a:solidFill>
              </a:rPr>
              <a:t>@</a:t>
            </a:r>
            <a:r>
              <a:rPr lang="en-US" sz="1800" dirty="0" err="1">
                <a:solidFill>
                  <a:srgbClr val="7030A0"/>
                </a:solidFill>
              </a:rPr>
              <a:t>std.StudentName</a:t>
            </a:r>
            <a:endParaRPr lang="en-US" sz="1800" dirty="0" smtClean="0">
              <a:solidFill>
                <a:srgbClr val="7030A0"/>
              </a:solidFill>
            </a:endParaRPr>
          </a:p>
          <a:p>
            <a:pPr marL="0" indent="0">
              <a:spcBef>
                <a:spcPts val="0"/>
              </a:spcBef>
              <a:buNone/>
            </a:pPr>
            <a:r>
              <a:rPr lang="en-US" sz="1800" dirty="0">
                <a:solidFill>
                  <a:srgbClr val="7030A0"/>
                </a:solidFill>
              </a:rPr>
              <a:t> </a:t>
            </a:r>
            <a:r>
              <a:rPr lang="en-US" sz="1800" dirty="0" smtClean="0">
                <a:solidFill>
                  <a:srgbClr val="7030A0"/>
                </a:solidFill>
              </a:rPr>
              <a:t>  }</a:t>
            </a:r>
          </a:p>
          <a:p>
            <a:pPr marL="0" indent="0">
              <a:spcBef>
                <a:spcPts val="0"/>
              </a:spcBef>
              <a:buNone/>
            </a:pPr>
            <a:endParaRPr lang="en-US" sz="1800" dirty="0" smtClean="0">
              <a:solidFill>
                <a:srgbClr val="7030A0"/>
              </a:solidFill>
            </a:endParaRPr>
          </a:p>
          <a:p>
            <a:pPr marL="0" indent="0">
              <a:spcBef>
                <a:spcPts val="0"/>
              </a:spcBef>
              <a:buNone/>
            </a:pPr>
            <a:r>
              <a:rPr lang="en-US" sz="1800" dirty="0" smtClean="0">
                <a:solidFill>
                  <a:srgbClr val="C00000"/>
                </a:solidFill>
              </a:rPr>
              <a:t>&lt;/div&gt;</a:t>
            </a:r>
            <a:endParaRPr lang="en-US" sz="1800" dirty="0">
              <a:solidFill>
                <a:srgbClr val="C00000"/>
              </a:solidFill>
            </a:endParaRPr>
          </a:p>
        </p:txBody>
      </p:sp>
    </p:spTree>
    <p:extLst>
      <p:ext uri="{BB962C8B-B14F-4D97-AF65-F5344CB8AC3E}">
        <p14:creationId xmlns:p14="http://schemas.microsoft.com/office/powerpoint/2010/main" val="348913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206062"/>
            <a:ext cx="11822806" cy="6529589"/>
          </a:xfrm>
        </p:spPr>
        <p:txBody>
          <a:bodyPr>
            <a:normAutofit/>
          </a:bodyPr>
          <a:lstStyle/>
          <a:p>
            <a:pPr marL="0" indent="0">
              <a:buNone/>
            </a:pPr>
            <a:r>
              <a:rPr lang="en-IN" sz="2400" u="sng" dirty="0" err="1">
                <a:solidFill>
                  <a:srgbClr val="C00000"/>
                </a:solidFill>
                <a:latin typeface="Consolas" panose="020B0609020204030204" pitchFamily="49" charset="0"/>
                <a:cs typeface="Consolas" panose="020B0609020204030204" pitchFamily="49" charset="0"/>
              </a:rPr>
              <a:t>TempData</a:t>
            </a:r>
            <a:r>
              <a:rPr lang="en-IN" sz="2400" u="sng" dirty="0">
                <a:solidFill>
                  <a:srgbClr val="C00000"/>
                </a:solidFill>
                <a:latin typeface="Consolas" panose="020B0609020204030204" pitchFamily="49" charset="0"/>
                <a:cs typeface="Consolas" panose="020B0609020204030204" pitchFamily="49" charset="0"/>
              </a:rPr>
              <a:t>:</a:t>
            </a:r>
          </a:p>
          <a:p>
            <a:pPr marL="0" indent="0">
              <a:buNone/>
            </a:pPr>
            <a:r>
              <a:rPr lang="en-IN" sz="2400" b="1" dirty="0" err="1"/>
              <a:t>TempData</a:t>
            </a:r>
            <a:r>
              <a:rPr lang="en-IN" sz="2400" dirty="0"/>
              <a:t> is defined as property in </a:t>
            </a:r>
            <a:r>
              <a:rPr lang="en-IN" sz="2400" b="1" dirty="0" err="1"/>
              <a:t>ControllerBase</a:t>
            </a:r>
            <a:r>
              <a:rPr lang="en-IN" sz="2400" dirty="0"/>
              <a:t> class. It is a type of </a:t>
            </a:r>
            <a:r>
              <a:rPr lang="en-IN" sz="2400" b="1" dirty="0" err="1"/>
              <a:t>TempDataDictionary</a:t>
            </a:r>
            <a:r>
              <a:rPr lang="en-IN" sz="2400" dirty="0"/>
              <a:t> class. Values stored in </a:t>
            </a:r>
            <a:r>
              <a:rPr lang="en-IN" sz="2400" b="1" dirty="0" err="1"/>
              <a:t>TempData</a:t>
            </a:r>
            <a:r>
              <a:rPr lang="en-IN" sz="2400" b="1" dirty="0"/>
              <a:t> require typecasting</a:t>
            </a:r>
            <a:r>
              <a:rPr lang="en-IN" sz="2400" dirty="0"/>
              <a:t> to datatype in View. The values in </a:t>
            </a:r>
            <a:r>
              <a:rPr lang="en-IN" sz="2400" dirty="0" err="1"/>
              <a:t>TempData</a:t>
            </a:r>
            <a:r>
              <a:rPr lang="en-IN" sz="2400" dirty="0"/>
              <a:t> are accessible using a key. It is similar to </a:t>
            </a:r>
            <a:r>
              <a:rPr lang="en-IN" sz="2400" dirty="0" err="1"/>
              <a:t>ViewData</a:t>
            </a:r>
            <a:r>
              <a:rPr lang="en-IN" sz="2400" dirty="0"/>
              <a:t> but the difference is that it allow us to send and receive the data from one controller to another controller and from one action to another action. It is possible because it internally uses session variables</a:t>
            </a:r>
            <a:r>
              <a:rPr lang="en-IN" sz="2400" dirty="0" smtClean="0"/>
              <a:t>.</a:t>
            </a:r>
          </a:p>
          <a:p>
            <a:pPr marL="0" indent="0">
              <a:buNone/>
            </a:pPr>
            <a:endParaRPr lang="en-IN" sz="2400" dirty="0" smtClean="0"/>
          </a:p>
          <a:p>
            <a:pPr marL="0" indent="0">
              <a:buNone/>
            </a:pPr>
            <a:r>
              <a:rPr lang="it-IT" sz="2400" dirty="0" smtClean="0">
                <a:solidFill>
                  <a:srgbClr val="7030A0"/>
                </a:solidFill>
              </a:rPr>
              <a:t>Add value in temp data: </a:t>
            </a:r>
            <a:r>
              <a:rPr lang="it-IT" sz="2400" dirty="0" smtClean="0">
                <a:solidFill>
                  <a:srgbClr val="00B050"/>
                </a:solidFill>
              </a:rPr>
              <a:t>TempData["ID"] </a:t>
            </a:r>
            <a:r>
              <a:rPr lang="it-IT" sz="2400" dirty="0">
                <a:solidFill>
                  <a:srgbClr val="00B050"/>
                </a:solidFill>
              </a:rPr>
              <a:t>= </a:t>
            </a:r>
            <a:r>
              <a:rPr lang="it-IT" sz="2400" dirty="0" smtClean="0">
                <a:solidFill>
                  <a:srgbClr val="00B050"/>
                </a:solidFill>
              </a:rPr>
              <a:t>101;</a:t>
            </a:r>
          </a:p>
          <a:p>
            <a:pPr marL="0" indent="0">
              <a:buNone/>
            </a:pPr>
            <a:r>
              <a:rPr lang="it-IT" sz="2400" dirty="0" smtClean="0">
                <a:solidFill>
                  <a:srgbClr val="7030A0"/>
                </a:solidFill>
              </a:rPr>
              <a:t>Read temp data: </a:t>
            </a:r>
            <a:r>
              <a:rPr lang="it-IT" sz="2400" dirty="0" smtClean="0">
                <a:solidFill>
                  <a:srgbClr val="00B050"/>
                </a:solidFill>
              </a:rPr>
              <a:t>string strID = </a:t>
            </a:r>
            <a:r>
              <a:rPr lang="it-IT" sz="2400" dirty="0">
                <a:solidFill>
                  <a:srgbClr val="00B050"/>
                </a:solidFill>
              </a:rPr>
              <a:t>TempData["ID</a:t>
            </a:r>
            <a:r>
              <a:rPr lang="it-IT" sz="2400" dirty="0" smtClean="0">
                <a:solidFill>
                  <a:srgbClr val="00B050"/>
                </a:solidFill>
              </a:rPr>
              <a:t>"].ToString();</a:t>
            </a:r>
          </a:p>
          <a:p>
            <a:pPr marL="0" indent="0">
              <a:buNone/>
            </a:pPr>
            <a:r>
              <a:rPr lang="en-US" sz="2400" dirty="0" smtClean="0">
                <a:solidFill>
                  <a:srgbClr val="7030A0"/>
                </a:solidFill>
              </a:rPr>
              <a:t>Persist </a:t>
            </a:r>
            <a:r>
              <a:rPr lang="en-US" sz="2400" dirty="0">
                <a:solidFill>
                  <a:srgbClr val="7030A0"/>
                </a:solidFill>
              </a:rPr>
              <a:t>after normal </a:t>
            </a:r>
            <a:r>
              <a:rPr lang="en-US" sz="2400" dirty="0" smtClean="0">
                <a:solidFill>
                  <a:srgbClr val="7030A0"/>
                </a:solidFill>
              </a:rPr>
              <a:t>read: </a:t>
            </a:r>
            <a:r>
              <a:rPr lang="en-US" sz="2400" dirty="0" err="1" smtClean="0">
                <a:solidFill>
                  <a:srgbClr val="00B050"/>
                </a:solidFill>
              </a:rPr>
              <a:t>TempData.</a:t>
            </a:r>
            <a:r>
              <a:rPr lang="en-US" sz="2400" b="1" dirty="0" err="1" smtClean="0">
                <a:solidFill>
                  <a:srgbClr val="00B050"/>
                </a:solidFill>
              </a:rPr>
              <a:t>Keep</a:t>
            </a:r>
            <a:r>
              <a:rPr lang="en-US" sz="2400" dirty="0" smtClean="0">
                <a:solidFill>
                  <a:srgbClr val="00B050"/>
                </a:solidFill>
              </a:rPr>
              <a:t>(“ID"); </a:t>
            </a:r>
          </a:p>
          <a:p>
            <a:pPr marL="0" indent="0">
              <a:buNone/>
            </a:pPr>
            <a:r>
              <a:rPr lang="en-US" sz="2400" dirty="0" smtClean="0">
                <a:solidFill>
                  <a:srgbClr val="7030A0"/>
                </a:solidFill>
              </a:rPr>
              <a:t>Read </a:t>
            </a:r>
            <a:r>
              <a:rPr lang="en-US" sz="2400" dirty="0">
                <a:solidFill>
                  <a:srgbClr val="7030A0"/>
                </a:solidFill>
              </a:rPr>
              <a:t>and </a:t>
            </a:r>
            <a:r>
              <a:rPr lang="en-US" sz="2400" dirty="0" smtClean="0">
                <a:solidFill>
                  <a:srgbClr val="7030A0"/>
                </a:solidFill>
              </a:rPr>
              <a:t>persist: </a:t>
            </a:r>
            <a:r>
              <a:rPr lang="en-US" sz="2400" dirty="0" smtClean="0">
                <a:solidFill>
                  <a:srgbClr val="00B050"/>
                </a:solidFill>
              </a:rPr>
              <a:t>string </a:t>
            </a:r>
            <a:r>
              <a:rPr lang="en-US" sz="2400" dirty="0" err="1" smtClean="0">
                <a:solidFill>
                  <a:srgbClr val="00B050"/>
                </a:solidFill>
              </a:rPr>
              <a:t>strID</a:t>
            </a:r>
            <a:r>
              <a:rPr lang="en-US" sz="2400" dirty="0" smtClean="0">
                <a:solidFill>
                  <a:srgbClr val="00B050"/>
                </a:solidFill>
              </a:rPr>
              <a:t> </a:t>
            </a:r>
            <a:r>
              <a:rPr lang="en-US" sz="2400" dirty="0">
                <a:solidFill>
                  <a:srgbClr val="00B050"/>
                </a:solidFill>
              </a:rPr>
              <a:t>= </a:t>
            </a:r>
            <a:r>
              <a:rPr lang="en-US" sz="2400" dirty="0" err="1">
                <a:solidFill>
                  <a:srgbClr val="00B050"/>
                </a:solidFill>
              </a:rPr>
              <a:t>TempData.</a:t>
            </a:r>
            <a:r>
              <a:rPr lang="en-US" sz="2400" b="1" dirty="0" err="1">
                <a:solidFill>
                  <a:srgbClr val="00B050"/>
                </a:solidFill>
              </a:rPr>
              <a:t>Peek</a:t>
            </a:r>
            <a:r>
              <a:rPr lang="en-US" sz="2400" dirty="0">
                <a:solidFill>
                  <a:srgbClr val="00B050"/>
                </a:solidFill>
              </a:rPr>
              <a:t>("</a:t>
            </a:r>
            <a:r>
              <a:rPr lang="en-US" sz="2400" dirty="0" err="1">
                <a:solidFill>
                  <a:srgbClr val="00B050"/>
                </a:solidFill>
              </a:rPr>
              <a:t>MyData</a:t>
            </a:r>
            <a:r>
              <a:rPr lang="en-US" sz="2400" dirty="0">
                <a:solidFill>
                  <a:srgbClr val="00B050"/>
                </a:solidFill>
              </a:rPr>
              <a:t>").</a:t>
            </a:r>
            <a:r>
              <a:rPr lang="en-US" sz="2400" dirty="0" err="1">
                <a:solidFill>
                  <a:srgbClr val="00B050"/>
                </a:solidFill>
              </a:rPr>
              <a:t>ToString</a:t>
            </a:r>
            <a:r>
              <a:rPr lang="en-US" sz="2400" dirty="0" smtClean="0">
                <a:solidFill>
                  <a:srgbClr val="00B050"/>
                </a:solidFill>
              </a:rPr>
              <a:t>();</a:t>
            </a:r>
            <a:endParaRPr lang="en-US" sz="2400" dirty="0">
              <a:solidFill>
                <a:srgbClr val="00B050"/>
              </a:solidFill>
            </a:endParaRPr>
          </a:p>
        </p:txBody>
      </p:sp>
    </p:spTree>
    <p:extLst>
      <p:ext uri="{BB962C8B-B14F-4D97-AF65-F5344CB8AC3E}">
        <p14:creationId xmlns:p14="http://schemas.microsoft.com/office/powerpoint/2010/main" val="771144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5" y="0"/>
            <a:ext cx="11939451" cy="6858000"/>
          </a:xfrm>
        </p:spPr>
        <p:txBody>
          <a:bodyPr>
            <a:normAutofit fontScale="62500" lnSpcReduction="20000"/>
          </a:bodyPr>
          <a:lstStyle/>
          <a:p>
            <a:pPr marL="0" indent="0">
              <a:buNone/>
            </a:pPr>
            <a:r>
              <a:rPr lang="en-US" sz="3200" u="sng" dirty="0" smtClean="0">
                <a:solidFill>
                  <a:srgbClr val="C00000"/>
                </a:solidFill>
              </a:rPr>
              <a:t>Tuple:</a:t>
            </a:r>
          </a:p>
          <a:p>
            <a:pPr marL="0" indent="0">
              <a:buNone/>
            </a:pPr>
            <a:r>
              <a:rPr lang="en-IN" dirty="0"/>
              <a:t>A Tuple object is an immutable, fixed-size and ordered sequence object. It is a data structure that has a specific number and sequence of elements. The .NET framework supports tuples up to </a:t>
            </a:r>
            <a:r>
              <a:rPr lang="en-IN" b="1" dirty="0"/>
              <a:t>seven</a:t>
            </a:r>
            <a:r>
              <a:rPr lang="en-IN" dirty="0"/>
              <a:t> elements</a:t>
            </a:r>
            <a:r>
              <a:rPr lang="en-IN" dirty="0" smtClean="0"/>
              <a:t>. It used to pass multiple models data from controller to view. </a:t>
            </a:r>
            <a:r>
              <a:rPr lang="en-IN" dirty="0"/>
              <a:t>you should use Tuple only when you do not want to create </a:t>
            </a:r>
            <a:r>
              <a:rPr lang="en-IN" b="1" dirty="0" err="1"/>
              <a:t>ViewModel</a:t>
            </a:r>
            <a:r>
              <a:rPr lang="en-IN" dirty="0"/>
              <a:t>.</a:t>
            </a:r>
            <a:endParaRPr lang="en-IN" dirty="0" smtClean="0"/>
          </a:p>
          <a:p>
            <a:pPr marL="0" indent="0">
              <a:buNone/>
            </a:pPr>
            <a:r>
              <a:rPr lang="en-US" sz="2000" b="1" dirty="0">
                <a:solidFill>
                  <a:srgbClr val="0070C0"/>
                </a:solidFill>
              </a:rPr>
              <a:t>public</a:t>
            </a:r>
            <a:r>
              <a:rPr lang="en-US" sz="2000" dirty="0"/>
              <a:t> </a:t>
            </a:r>
            <a:r>
              <a:rPr lang="en-US" sz="2000" dirty="0" err="1">
                <a:solidFill>
                  <a:srgbClr val="7030A0"/>
                </a:solidFill>
              </a:rPr>
              <a:t>ActionResult</a:t>
            </a:r>
            <a:r>
              <a:rPr lang="en-US" sz="2000" dirty="0"/>
              <a:t> </a:t>
            </a:r>
            <a:r>
              <a:rPr lang="en-US" sz="2000" dirty="0" err="1">
                <a:solidFill>
                  <a:srgbClr val="7030A0"/>
                </a:solidFill>
              </a:rPr>
              <a:t>IndexTuple</a:t>
            </a:r>
            <a:r>
              <a:rPr lang="en-US" sz="2000" dirty="0" smtClean="0"/>
              <a:t>()</a:t>
            </a:r>
            <a:endParaRPr lang="en-US" sz="2000" dirty="0"/>
          </a:p>
          <a:p>
            <a:pPr marL="0" indent="0">
              <a:buNone/>
            </a:pPr>
            <a:r>
              <a:rPr lang="en-US" sz="2000" dirty="0" smtClean="0"/>
              <a:t>{</a:t>
            </a:r>
            <a:endParaRPr lang="en-US" sz="2000" dirty="0"/>
          </a:p>
          <a:p>
            <a:pPr marL="0" indent="0">
              <a:buNone/>
            </a:pPr>
            <a:r>
              <a:rPr lang="en-US" sz="2000" dirty="0"/>
              <a:t>    </a:t>
            </a:r>
            <a:r>
              <a:rPr lang="en-US" sz="2000" b="1" dirty="0" err="1">
                <a:solidFill>
                  <a:srgbClr val="0070C0"/>
                </a:solidFill>
              </a:rPr>
              <a:t>var</a:t>
            </a:r>
            <a:r>
              <a:rPr lang="en-US" sz="2000" dirty="0"/>
              <a:t> </a:t>
            </a:r>
            <a:r>
              <a:rPr lang="en-US" sz="2000" dirty="0" err="1"/>
              <a:t>tupleModel</a:t>
            </a:r>
            <a:r>
              <a:rPr lang="en-US" sz="2000" dirty="0"/>
              <a:t> = </a:t>
            </a:r>
            <a:r>
              <a:rPr lang="en-US" sz="2000" b="1" dirty="0">
                <a:solidFill>
                  <a:srgbClr val="0070C0"/>
                </a:solidFill>
              </a:rPr>
              <a:t>new</a:t>
            </a:r>
            <a:r>
              <a:rPr lang="en-US" sz="2000" dirty="0"/>
              <a:t> </a:t>
            </a:r>
            <a:r>
              <a:rPr lang="en-US" sz="2000" dirty="0">
                <a:solidFill>
                  <a:srgbClr val="00B0F0"/>
                </a:solidFill>
              </a:rPr>
              <a:t>Tuple</a:t>
            </a:r>
            <a:r>
              <a:rPr lang="en-US" sz="2000" dirty="0"/>
              <a:t>&lt;</a:t>
            </a:r>
            <a:r>
              <a:rPr lang="en-US" sz="2000" dirty="0">
                <a:solidFill>
                  <a:srgbClr val="00B0F0"/>
                </a:solidFill>
              </a:rPr>
              <a:t>List</a:t>
            </a:r>
            <a:r>
              <a:rPr lang="en-US" sz="2000" dirty="0"/>
              <a:t>&lt;</a:t>
            </a:r>
            <a:r>
              <a:rPr lang="en-US" sz="2000" dirty="0">
                <a:solidFill>
                  <a:srgbClr val="00B0F0"/>
                </a:solidFill>
              </a:rPr>
              <a:t>Teacher</a:t>
            </a:r>
            <a:r>
              <a:rPr lang="en-US" sz="2000" dirty="0"/>
              <a:t>&gt;, </a:t>
            </a:r>
            <a:r>
              <a:rPr lang="en-US" sz="2000" dirty="0">
                <a:solidFill>
                  <a:srgbClr val="00B0F0"/>
                </a:solidFill>
              </a:rPr>
              <a:t>List</a:t>
            </a:r>
            <a:r>
              <a:rPr lang="en-US" sz="2000" dirty="0"/>
              <a:t>&lt;</a:t>
            </a:r>
            <a:r>
              <a:rPr lang="en-US" sz="2000" dirty="0">
                <a:solidFill>
                  <a:srgbClr val="00B0F0"/>
                </a:solidFill>
              </a:rPr>
              <a:t>Student</a:t>
            </a:r>
            <a:r>
              <a:rPr lang="en-US" sz="2000" dirty="0" smtClean="0"/>
              <a:t>&gt;&gt;(</a:t>
            </a:r>
            <a:r>
              <a:rPr lang="en-US" sz="2000" dirty="0" err="1" smtClean="0">
                <a:solidFill>
                  <a:srgbClr val="7030A0"/>
                </a:solidFill>
              </a:rPr>
              <a:t>GetTeachers</a:t>
            </a:r>
            <a:r>
              <a:rPr lang="en-US" sz="2000" dirty="0" smtClean="0"/>
              <a:t>(),</a:t>
            </a:r>
            <a:r>
              <a:rPr lang="en-US" sz="2000" dirty="0"/>
              <a:t> </a:t>
            </a:r>
            <a:r>
              <a:rPr lang="en-US" sz="2000" dirty="0" err="1">
                <a:solidFill>
                  <a:srgbClr val="7030A0"/>
                </a:solidFill>
              </a:rPr>
              <a:t>GetStudents</a:t>
            </a:r>
            <a:r>
              <a:rPr lang="en-US" sz="2000" dirty="0" smtClean="0"/>
              <a:t>());</a:t>
            </a:r>
            <a:endParaRPr lang="en-US" sz="2000" dirty="0"/>
          </a:p>
          <a:p>
            <a:pPr marL="0" indent="0">
              <a:buNone/>
            </a:pPr>
            <a:r>
              <a:rPr lang="en-US" sz="2000" dirty="0"/>
              <a:t>    </a:t>
            </a:r>
            <a:r>
              <a:rPr lang="en-US" sz="2000" b="1" dirty="0">
                <a:solidFill>
                  <a:srgbClr val="0070C0"/>
                </a:solidFill>
              </a:rPr>
              <a:t>return</a:t>
            </a:r>
            <a:r>
              <a:rPr lang="en-US" sz="2000" dirty="0"/>
              <a:t> </a:t>
            </a:r>
            <a:r>
              <a:rPr lang="en-US" sz="2000" dirty="0">
                <a:solidFill>
                  <a:srgbClr val="7030A0"/>
                </a:solidFill>
              </a:rPr>
              <a:t>View(</a:t>
            </a:r>
            <a:r>
              <a:rPr lang="en-US" sz="2000" dirty="0" err="1">
                <a:solidFill>
                  <a:srgbClr val="7030A0"/>
                </a:solidFill>
              </a:rPr>
              <a:t>tupleModel</a:t>
            </a:r>
            <a:r>
              <a:rPr lang="en-US" sz="2000" dirty="0" smtClean="0">
                <a:solidFill>
                  <a:srgbClr val="7030A0"/>
                </a:solidFill>
              </a:rPr>
              <a:t>);</a:t>
            </a:r>
            <a:endParaRPr lang="en-US" sz="2000" dirty="0">
              <a:solidFill>
                <a:srgbClr val="7030A0"/>
              </a:solidFill>
            </a:endParaRPr>
          </a:p>
          <a:p>
            <a:pPr marL="0" indent="0">
              <a:buNone/>
            </a:pPr>
            <a:r>
              <a:rPr lang="en-US" sz="2000" dirty="0" smtClean="0"/>
              <a:t>}</a:t>
            </a:r>
            <a:endParaRPr lang="en-US" sz="2000" dirty="0"/>
          </a:p>
          <a:p>
            <a:pPr marL="0" indent="0">
              <a:buNone/>
            </a:pPr>
            <a:r>
              <a:rPr lang="en-US" sz="2200" dirty="0" smtClean="0">
                <a:solidFill>
                  <a:srgbClr val="C00000"/>
                </a:solidFill>
              </a:rPr>
              <a:t>//Code In View</a:t>
            </a:r>
          </a:p>
          <a:p>
            <a:pPr marL="0" indent="0">
              <a:buNone/>
            </a:pPr>
            <a:r>
              <a:rPr lang="en-US" sz="2200" dirty="0">
                <a:solidFill>
                  <a:srgbClr val="7030A0"/>
                </a:solidFill>
              </a:rPr>
              <a:t>@model Tuple &lt;List&lt;Teacher&gt;, List &lt;Student&gt;&gt;  </a:t>
            </a:r>
            <a:endParaRPr lang="en-US" sz="2200" dirty="0" smtClean="0">
              <a:solidFill>
                <a:srgbClr val="7030A0"/>
              </a:solidFill>
            </a:endParaRPr>
          </a:p>
          <a:p>
            <a:pPr marL="0" indent="0">
              <a:buNone/>
            </a:pPr>
            <a:r>
              <a:rPr lang="en-US" sz="2200" dirty="0"/>
              <a:t>@</a:t>
            </a:r>
            <a:r>
              <a:rPr lang="en-US" sz="2200" dirty="0" err="1"/>
              <a:t>foreach</a:t>
            </a:r>
            <a:r>
              <a:rPr lang="en-US" sz="2200" dirty="0"/>
              <a:t> (</a:t>
            </a:r>
            <a:r>
              <a:rPr lang="en-US" sz="2200" dirty="0">
                <a:solidFill>
                  <a:srgbClr val="7030A0"/>
                </a:solidFill>
              </a:rPr>
              <a:t>Teacher</a:t>
            </a:r>
            <a:r>
              <a:rPr lang="en-US" sz="2200" dirty="0"/>
              <a:t> </a:t>
            </a:r>
            <a:r>
              <a:rPr lang="en-US" sz="2200" dirty="0" err="1"/>
              <a:t>teacher</a:t>
            </a:r>
            <a:r>
              <a:rPr lang="en-US" sz="2200" dirty="0"/>
              <a:t> </a:t>
            </a:r>
            <a:r>
              <a:rPr lang="en-US" sz="2200" b="1" dirty="0"/>
              <a:t>in</a:t>
            </a:r>
            <a:r>
              <a:rPr lang="en-US" sz="2200" dirty="0"/>
              <a:t> </a:t>
            </a:r>
            <a:r>
              <a:rPr lang="en-US" sz="2200" dirty="0">
                <a:solidFill>
                  <a:srgbClr val="7030A0"/>
                </a:solidFill>
              </a:rPr>
              <a:t>Model.Item1</a:t>
            </a:r>
            <a:r>
              <a:rPr lang="en-US" sz="2200" dirty="0"/>
              <a:t>)  </a:t>
            </a:r>
          </a:p>
          <a:p>
            <a:pPr marL="0" indent="0">
              <a:buNone/>
            </a:pPr>
            <a:r>
              <a:rPr lang="en-US" sz="2200" dirty="0"/>
              <a:t> </a:t>
            </a:r>
            <a:r>
              <a:rPr lang="en-US" sz="2200" dirty="0" smtClean="0"/>
              <a:t>{</a:t>
            </a:r>
            <a:endParaRPr lang="en-US" sz="2200" dirty="0"/>
          </a:p>
          <a:p>
            <a:pPr marL="0" indent="0">
              <a:buNone/>
            </a:pPr>
            <a:r>
              <a:rPr lang="en-US" sz="2200" dirty="0"/>
              <a:t>        &lt;</a:t>
            </a:r>
            <a:r>
              <a:rPr lang="en-US" sz="2200" dirty="0" err="1"/>
              <a:t>tr</a:t>
            </a:r>
            <a:r>
              <a:rPr lang="en-US" sz="2200" dirty="0"/>
              <a:t>&gt;  </a:t>
            </a:r>
          </a:p>
          <a:p>
            <a:pPr marL="0" indent="0">
              <a:buNone/>
            </a:pPr>
            <a:r>
              <a:rPr lang="en-US" sz="2200" dirty="0"/>
              <a:t>            &lt;td&gt;@</a:t>
            </a:r>
            <a:r>
              <a:rPr lang="en-US" sz="2200" dirty="0" err="1"/>
              <a:t>teacher.TeacherId</a:t>
            </a:r>
            <a:r>
              <a:rPr lang="en-US" sz="2200" dirty="0"/>
              <a:t>&lt;/td&gt;  </a:t>
            </a:r>
          </a:p>
          <a:p>
            <a:pPr marL="0" indent="0">
              <a:buNone/>
            </a:pPr>
            <a:r>
              <a:rPr lang="en-US" sz="2200" dirty="0"/>
              <a:t>            &lt;td&gt;@</a:t>
            </a:r>
            <a:r>
              <a:rPr lang="en-US" sz="2200" dirty="0" err="1"/>
              <a:t>teacher.Name</a:t>
            </a:r>
            <a:r>
              <a:rPr lang="en-US" sz="2200" dirty="0"/>
              <a:t>&lt;/td&gt;  </a:t>
            </a:r>
          </a:p>
          <a:p>
            <a:pPr marL="0" indent="0">
              <a:buNone/>
            </a:pPr>
            <a:r>
              <a:rPr lang="en-US" sz="2200" dirty="0"/>
              <a:t>        &lt;/</a:t>
            </a:r>
            <a:r>
              <a:rPr lang="en-US" sz="2200" dirty="0" err="1"/>
              <a:t>tr</a:t>
            </a:r>
            <a:r>
              <a:rPr lang="en-US" sz="2200" dirty="0"/>
              <a:t>&gt;  </a:t>
            </a:r>
          </a:p>
          <a:p>
            <a:pPr marL="0" indent="0">
              <a:buNone/>
            </a:pPr>
            <a:r>
              <a:rPr lang="en-US" sz="2200" dirty="0"/>
              <a:t> </a:t>
            </a:r>
            <a:r>
              <a:rPr lang="en-US" sz="2200" dirty="0" smtClean="0"/>
              <a:t>}</a:t>
            </a:r>
          </a:p>
          <a:p>
            <a:pPr marL="0" indent="0">
              <a:buNone/>
            </a:pPr>
            <a:r>
              <a:rPr lang="en-US" sz="2200" dirty="0"/>
              <a:t>@</a:t>
            </a:r>
            <a:r>
              <a:rPr lang="en-US" sz="2200" dirty="0" err="1"/>
              <a:t>foreach</a:t>
            </a:r>
            <a:r>
              <a:rPr lang="en-US" sz="2200" dirty="0"/>
              <a:t> (</a:t>
            </a:r>
            <a:r>
              <a:rPr lang="en-US" sz="2200" dirty="0">
                <a:solidFill>
                  <a:srgbClr val="7030A0"/>
                </a:solidFill>
              </a:rPr>
              <a:t>Student</a:t>
            </a:r>
            <a:r>
              <a:rPr lang="en-US" sz="2200" dirty="0"/>
              <a:t> </a:t>
            </a:r>
            <a:r>
              <a:rPr lang="en-US" sz="2200" dirty="0" err="1"/>
              <a:t>student</a:t>
            </a:r>
            <a:r>
              <a:rPr lang="en-US" sz="2200" dirty="0"/>
              <a:t> </a:t>
            </a:r>
            <a:r>
              <a:rPr lang="en-US" sz="2200" b="1" dirty="0"/>
              <a:t>in</a:t>
            </a:r>
            <a:r>
              <a:rPr lang="en-US" sz="2200" dirty="0"/>
              <a:t> </a:t>
            </a:r>
            <a:r>
              <a:rPr lang="en-US" sz="2200" dirty="0">
                <a:solidFill>
                  <a:srgbClr val="7030A0"/>
                </a:solidFill>
              </a:rPr>
              <a:t>Model.Item2</a:t>
            </a:r>
            <a:r>
              <a:rPr lang="en-US" sz="2200" dirty="0"/>
              <a:t>)  </a:t>
            </a:r>
          </a:p>
          <a:p>
            <a:pPr marL="0" indent="0">
              <a:buNone/>
            </a:pPr>
            <a:r>
              <a:rPr lang="en-US" sz="2200" dirty="0"/>
              <a:t> </a:t>
            </a:r>
            <a:r>
              <a:rPr lang="en-US" sz="2200" dirty="0" smtClean="0"/>
              <a:t>{</a:t>
            </a:r>
            <a:endParaRPr lang="en-US" sz="2200" dirty="0"/>
          </a:p>
          <a:p>
            <a:pPr marL="0" indent="0">
              <a:buNone/>
            </a:pPr>
            <a:r>
              <a:rPr lang="en-US" sz="2200" dirty="0"/>
              <a:t>        &lt;</a:t>
            </a:r>
            <a:r>
              <a:rPr lang="en-US" sz="2200" dirty="0" err="1"/>
              <a:t>tr</a:t>
            </a:r>
            <a:r>
              <a:rPr lang="en-US" sz="2200" dirty="0"/>
              <a:t>&gt;  </a:t>
            </a:r>
          </a:p>
          <a:p>
            <a:pPr marL="0" indent="0">
              <a:buNone/>
            </a:pPr>
            <a:r>
              <a:rPr lang="en-US" sz="2200" dirty="0"/>
              <a:t>            &lt;td&gt;@</a:t>
            </a:r>
            <a:r>
              <a:rPr lang="en-US" sz="2200" dirty="0" err="1"/>
              <a:t>student.StudentId</a:t>
            </a:r>
            <a:r>
              <a:rPr lang="en-US" sz="2200" dirty="0"/>
              <a:t>&lt;/td&gt;  </a:t>
            </a:r>
          </a:p>
          <a:p>
            <a:pPr marL="0" indent="0">
              <a:buNone/>
            </a:pPr>
            <a:r>
              <a:rPr lang="en-US" sz="2200" dirty="0"/>
              <a:t>            &lt;td&gt;@</a:t>
            </a:r>
            <a:r>
              <a:rPr lang="en-US" sz="2200" dirty="0" err="1"/>
              <a:t>student.Code</a:t>
            </a:r>
            <a:r>
              <a:rPr lang="en-US" sz="2200" dirty="0"/>
              <a:t>&lt;/td&gt;  </a:t>
            </a:r>
          </a:p>
          <a:p>
            <a:pPr marL="0" indent="0">
              <a:buNone/>
            </a:pPr>
            <a:r>
              <a:rPr lang="en-US" sz="2200" dirty="0"/>
              <a:t>         &lt;/</a:t>
            </a:r>
            <a:r>
              <a:rPr lang="en-US" sz="2200" dirty="0" err="1"/>
              <a:t>tr</a:t>
            </a:r>
            <a:r>
              <a:rPr lang="en-US" sz="2200" dirty="0"/>
              <a:t>&gt;  </a:t>
            </a:r>
          </a:p>
          <a:p>
            <a:pPr marL="0" indent="0">
              <a:buNone/>
            </a:pPr>
            <a:r>
              <a:rPr lang="en-US" sz="2200" dirty="0" smtClean="0"/>
              <a:t>}</a:t>
            </a:r>
            <a:r>
              <a:rPr lang="en-US" sz="2200" dirty="0"/>
              <a:t>  </a:t>
            </a:r>
          </a:p>
          <a:p>
            <a:pPr marL="0" indent="0">
              <a:buNone/>
            </a:pPr>
            <a:endParaRPr lang="en-US" dirty="0">
              <a:solidFill>
                <a:srgbClr val="C00000"/>
              </a:solidFill>
            </a:endParaRPr>
          </a:p>
        </p:txBody>
      </p:sp>
    </p:spTree>
    <p:extLst>
      <p:ext uri="{BB962C8B-B14F-4D97-AF65-F5344CB8AC3E}">
        <p14:creationId xmlns:p14="http://schemas.microsoft.com/office/powerpoint/2010/main" val="795926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206062"/>
            <a:ext cx="11186375" cy="6490952"/>
          </a:xfrm>
        </p:spPr>
        <p:txBody>
          <a:bodyPr>
            <a:normAutofit fontScale="85000" lnSpcReduction="20000"/>
          </a:bodyPr>
          <a:lstStyle/>
          <a:p>
            <a:pPr marL="0" indent="0">
              <a:buNone/>
            </a:pPr>
            <a:r>
              <a:rPr lang="en-IN" u="sng" dirty="0" smtClean="0">
                <a:solidFill>
                  <a:srgbClr val="C00000"/>
                </a:solidFill>
              </a:rPr>
              <a:t>Session State Handling in MVC</a:t>
            </a:r>
          </a:p>
          <a:p>
            <a:pPr marL="0" indent="0">
              <a:buNone/>
            </a:pPr>
            <a:r>
              <a:rPr lang="en-IN" sz="2400" dirty="0" smtClean="0"/>
              <a:t>State </a:t>
            </a:r>
            <a:r>
              <a:rPr lang="en-IN" sz="2400" dirty="0"/>
              <a:t>management is very important and useful concept in Web application and also its equally very important that resources can not be allocated unnecessarily. In ASP.NET MVC we can manage the session controller specific which helps to disable the session when you don't require IT for particular controller and due to this we can improve the performance of an application by freeing resources not needed to be allocated</a:t>
            </a:r>
            <a:r>
              <a:rPr lang="en-IN" sz="2400" dirty="0" smtClean="0"/>
              <a:t>.</a:t>
            </a:r>
          </a:p>
          <a:p>
            <a:pPr marL="0" indent="0">
              <a:buNone/>
            </a:pPr>
            <a:r>
              <a:rPr lang="en-IN" sz="2400" u="sng" dirty="0">
                <a:solidFill>
                  <a:srgbClr val="C00000"/>
                </a:solidFill>
              </a:rPr>
              <a:t>What is </a:t>
            </a:r>
            <a:r>
              <a:rPr lang="en-IN" sz="2400" u="sng" dirty="0" err="1">
                <a:solidFill>
                  <a:srgbClr val="C00000"/>
                </a:solidFill>
              </a:rPr>
              <a:t>SessionState</a:t>
            </a:r>
            <a:r>
              <a:rPr lang="en-IN" sz="2400" b="1" dirty="0">
                <a:solidFill>
                  <a:srgbClr val="C00000"/>
                </a:solidFill>
              </a:rPr>
              <a:t/>
            </a:r>
            <a:br>
              <a:rPr lang="en-IN" sz="2400" b="1" dirty="0">
                <a:solidFill>
                  <a:srgbClr val="C00000"/>
                </a:solidFill>
              </a:rPr>
            </a:br>
            <a:r>
              <a:rPr lang="en-IN" sz="2400" b="1" dirty="0"/>
              <a:t/>
            </a:r>
            <a:br>
              <a:rPr lang="en-IN" sz="2400" b="1" dirty="0"/>
            </a:br>
            <a:r>
              <a:rPr lang="en-IN" sz="2400" dirty="0"/>
              <a:t>Session State is the attribute of controller class which is used to control or manage the default session </a:t>
            </a:r>
            <a:r>
              <a:rPr lang="en-IN" sz="2400" dirty="0" err="1"/>
              <a:t>behavior</a:t>
            </a:r>
            <a:r>
              <a:rPr lang="en-IN" sz="2400" dirty="0" smtClean="0"/>
              <a:t>. To </a:t>
            </a:r>
            <a:r>
              <a:rPr lang="en-IN" sz="2400" dirty="0"/>
              <a:t>use session state attribute we need to use </a:t>
            </a:r>
            <a:r>
              <a:rPr lang="en-IN" sz="2400" b="1" u="sng" dirty="0" err="1"/>
              <a:t>System.Web.SessionState</a:t>
            </a:r>
            <a:r>
              <a:rPr lang="en-IN" sz="2400" u="sng" dirty="0"/>
              <a:t> </a:t>
            </a:r>
            <a:r>
              <a:rPr lang="en-IN" sz="2400" dirty="0"/>
              <a:t>namespace.</a:t>
            </a:r>
            <a:r>
              <a:rPr lang="en-IN" sz="2600" dirty="0"/>
              <a:t/>
            </a:r>
            <a:br>
              <a:rPr lang="en-IN" sz="2600" dirty="0"/>
            </a:br>
            <a:r>
              <a:rPr lang="en-IN" sz="2600" dirty="0"/>
              <a:t/>
            </a:r>
            <a:br>
              <a:rPr lang="en-IN" sz="2600" dirty="0"/>
            </a:br>
            <a:r>
              <a:rPr lang="en-IN" sz="2600" dirty="0"/>
              <a:t>The following are the </a:t>
            </a:r>
            <a:r>
              <a:rPr lang="en-IN" sz="2600" dirty="0" err="1" smtClean="0"/>
              <a:t>behavior</a:t>
            </a:r>
            <a:r>
              <a:rPr lang="en-IN" sz="2600" dirty="0" smtClean="0"/>
              <a:t> </a:t>
            </a:r>
            <a:r>
              <a:rPr lang="en-IN" sz="2600" dirty="0"/>
              <a:t>of the Session State attribute </a:t>
            </a:r>
          </a:p>
          <a:p>
            <a:r>
              <a:rPr lang="en-IN" sz="2400" dirty="0" smtClean="0">
                <a:solidFill>
                  <a:srgbClr val="0070C0"/>
                </a:solidFill>
              </a:rPr>
              <a:t>Default </a:t>
            </a:r>
            <a:r>
              <a:rPr lang="en-IN" dirty="0" smtClean="0"/>
              <a:t>: </a:t>
            </a:r>
            <a:r>
              <a:rPr lang="en-IN" sz="1700" dirty="0"/>
              <a:t>The default </a:t>
            </a:r>
            <a:r>
              <a:rPr lang="en-IN" sz="1700" dirty="0" err="1"/>
              <a:t>behavior</a:t>
            </a:r>
            <a:r>
              <a:rPr lang="en-IN" sz="1700" dirty="0"/>
              <a:t> of the session state checks for the session when user request comes to the </a:t>
            </a:r>
            <a:r>
              <a:rPr lang="en-IN" sz="1700" dirty="0" smtClean="0"/>
              <a:t>controller.</a:t>
            </a:r>
            <a:endParaRPr lang="en-IN" sz="1700" dirty="0"/>
          </a:p>
          <a:p>
            <a:r>
              <a:rPr lang="en-IN" sz="2400" dirty="0" smtClean="0">
                <a:solidFill>
                  <a:srgbClr val="0070C0"/>
                </a:solidFill>
              </a:rPr>
              <a:t>Disabled</a:t>
            </a:r>
            <a:r>
              <a:rPr lang="en-IN" dirty="0" smtClean="0"/>
              <a:t>: </a:t>
            </a:r>
            <a:r>
              <a:rPr lang="en-IN" sz="1700" dirty="0"/>
              <a:t>When </a:t>
            </a:r>
            <a:r>
              <a:rPr lang="en-IN" sz="1700" dirty="0" err="1"/>
              <a:t>SessionState</a:t>
            </a:r>
            <a:r>
              <a:rPr lang="en-IN" sz="1700" dirty="0"/>
              <a:t> </a:t>
            </a:r>
            <a:r>
              <a:rPr lang="en-IN" sz="1700" dirty="0" err="1" smtClean="0"/>
              <a:t>behavior</a:t>
            </a:r>
            <a:r>
              <a:rPr lang="en-IN" sz="1700" dirty="0" smtClean="0"/>
              <a:t> </a:t>
            </a:r>
            <a:r>
              <a:rPr lang="en-IN" sz="1700" dirty="0"/>
              <a:t>set to disable then it will not check the session when user request comes to the controller and it disabled the session for entire controller and their views .</a:t>
            </a:r>
          </a:p>
          <a:p>
            <a:r>
              <a:rPr lang="en-IN" sz="2400" dirty="0" smtClean="0">
                <a:solidFill>
                  <a:srgbClr val="0070C0"/>
                </a:solidFill>
              </a:rPr>
              <a:t>Required</a:t>
            </a:r>
            <a:r>
              <a:rPr lang="en-IN" dirty="0" smtClean="0"/>
              <a:t>:</a:t>
            </a:r>
            <a:r>
              <a:rPr lang="en-IN" sz="1900" dirty="0" smtClean="0"/>
              <a:t> </a:t>
            </a:r>
            <a:r>
              <a:rPr lang="en-IN" sz="1900" dirty="0"/>
              <a:t>When the </a:t>
            </a:r>
            <a:r>
              <a:rPr lang="en-IN" sz="1900" dirty="0" err="1"/>
              <a:t>behavior</a:t>
            </a:r>
            <a:r>
              <a:rPr lang="en-IN" sz="1900" dirty="0"/>
              <a:t> is set to required then every request check for the session and it enabled the session for particular controller. This </a:t>
            </a:r>
            <a:r>
              <a:rPr lang="en-IN" sz="1900" dirty="0" err="1"/>
              <a:t>behavior</a:t>
            </a:r>
            <a:r>
              <a:rPr lang="en-IN" sz="1900" dirty="0"/>
              <a:t> is used when you want session for every user request.</a:t>
            </a:r>
          </a:p>
          <a:p>
            <a:r>
              <a:rPr lang="en-IN" sz="2400" dirty="0" err="1" smtClean="0">
                <a:solidFill>
                  <a:srgbClr val="0070C0"/>
                </a:solidFill>
              </a:rPr>
              <a:t>ReadOnly</a:t>
            </a:r>
            <a:r>
              <a:rPr lang="en-IN" dirty="0" err="1" smtClean="0"/>
              <a:t>:</a:t>
            </a:r>
            <a:r>
              <a:rPr lang="en-IN" sz="1700" dirty="0" err="1"/>
              <a:t>When</a:t>
            </a:r>
            <a:r>
              <a:rPr lang="en-IN" sz="1700" dirty="0"/>
              <a:t> Session state </a:t>
            </a:r>
            <a:r>
              <a:rPr lang="en-IN" sz="1700" dirty="0" err="1"/>
              <a:t>behavior</a:t>
            </a:r>
            <a:r>
              <a:rPr lang="en-IN" sz="1700" dirty="0"/>
              <a:t> set to </a:t>
            </a:r>
            <a:r>
              <a:rPr lang="en-IN" sz="1700" dirty="0" err="1"/>
              <a:t>ReadOnly</a:t>
            </a:r>
            <a:r>
              <a:rPr lang="en-IN" sz="1700" dirty="0"/>
              <a:t> then session state can not be modified and updated. This </a:t>
            </a:r>
            <a:r>
              <a:rPr lang="en-IN" sz="1700" dirty="0" err="1"/>
              <a:t>behavior</a:t>
            </a:r>
            <a:r>
              <a:rPr lang="en-IN" sz="1700" dirty="0"/>
              <a:t> useful to make sure the session state will not be modified.</a:t>
            </a:r>
          </a:p>
          <a:p>
            <a:pPr marL="0" indent="0">
              <a:buNone/>
            </a:pPr>
            <a:r>
              <a:rPr lang="en-IN" sz="2100" b="1" i="1" dirty="0" smtClean="0">
                <a:solidFill>
                  <a:srgbClr val="7030A0"/>
                </a:solidFill>
              </a:rPr>
              <a:t>    </a:t>
            </a:r>
            <a:r>
              <a:rPr lang="en-IN" sz="2100" dirty="0" smtClean="0">
                <a:solidFill>
                  <a:srgbClr val="7030A0"/>
                </a:solidFill>
              </a:rPr>
              <a:t>[</a:t>
            </a:r>
            <a:r>
              <a:rPr lang="en-IN" sz="2100" dirty="0" err="1">
                <a:solidFill>
                  <a:srgbClr val="7030A0"/>
                </a:solidFill>
              </a:rPr>
              <a:t>SessionState</a:t>
            </a:r>
            <a:r>
              <a:rPr lang="en-IN" sz="2100" dirty="0">
                <a:solidFill>
                  <a:srgbClr val="7030A0"/>
                </a:solidFill>
              </a:rPr>
              <a:t>(</a:t>
            </a:r>
            <a:r>
              <a:rPr lang="en-IN" sz="2100" dirty="0" err="1">
                <a:solidFill>
                  <a:srgbClr val="7030A0"/>
                </a:solidFill>
              </a:rPr>
              <a:t>SessionStateBehavior.Default</a:t>
            </a:r>
            <a:r>
              <a:rPr lang="en-IN" sz="2100" dirty="0">
                <a:solidFill>
                  <a:srgbClr val="7030A0"/>
                </a:solidFill>
              </a:rPr>
              <a:t>)]    </a:t>
            </a:r>
          </a:p>
          <a:p>
            <a:pPr marL="0" indent="0">
              <a:buNone/>
            </a:pPr>
            <a:r>
              <a:rPr lang="en-IN" sz="2100" dirty="0" smtClean="0">
                <a:solidFill>
                  <a:srgbClr val="0070C0"/>
                </a:solidFill>
              </a:rPr>
              <a:t>  </a:t>
            </a:r>
            <a:r>
              <a:rPr lang="en-IN" sz="2100" dirty="0">
                <a:solidFill>
                  <a:srgbClr val="0070C0"/>
                </a:solidFill>
              </a:rPr>
              <a:t>  public class </a:t>
            </a:r>
            <a:r>
              <a:rPr lang="en-IN" sz="2100" dirty="0" err="1">
                <a:solidFill>
                  <a:srgbClr val="7030A0"/>
                </a:solidFill>
              </a:rPr>
              <a:t>HomeController</a:t>
            </a:r>
            <a:r>
              <a:rPr lang="en-IN" sz="2100" dirty="0">
                <a:solidFill>
                  <a:srgbClr val="00B050"/>
                </a:solidFill>
              </a:rPr>
              <a:t> </a:t>
            </a:r>
            <a:r>
              <a:rPr lang="en-IN" sz="2100" dirty="0">
                <a:solidFill>
                  <a:srgbClr val="7030A0"/>
                </a:solidFill>
              </a:rPr>
              <a:t>:</a:t>
            </a:r>
            <a:r>
              <a:rPr lang="en-IN" sz="2100" dirty="0">
                <a:solidFill>
                  <a:srgbClr val="00B050"/>
                </a:solidFill>
              </a:rPr>
              <a:t> </a:t>
            </a:r>
            <a:r>
              <a:rPr lang="en-IN" sz="2100" dirty="0">
                <a:solidFill>
                  <a:srgbClr val="7030A0"/>
                </a:solidFill>
              </a:rPr>
              <a:t>Controller</a:t>
            </a:r>
            <a:r>
              <a:rPr lang="en-IN" sz="2100" dirty="0">
                <a:solidFill>
                  <a:srgbClr val="00B050"/>
                </a:solidFill>
              </a:rPr>
              <a:t>    </a:t>
            </a:r>
          </a:p>
          <a:p>
            <a:pPr marL="0" indent="0">
              <a:buNone/>
            </a:pPr>
            <a:r>
              <a:rPr lang="en-IN" sz="2100" dirty="0">
                <a:solidFill>
                  <a:srgbClr val="00B050"/>
                </a:solidFill>
              </a:rPr>
              <a:t>  </a:t>
            </a:r>
            <a:r>
              <a:rPr lang="en-IN" sz="2100" dirty="0" smtClean="0">
                <a:solidFill>
                  <a:srgbClr val="00B050"/>
                </a:solidFill>
              </a:rPr>
              <a:t>  </a:t>
            </a:r>
            <a:r>
              <a:rPr lang="en-IN" sz="2100" dirty="0" smtClean="0"/>
              <a:t>{</a:t>
            </a:r>
            <a:r>
              <a:rPr lang="en-IN" sz="2100" dirty="0">
                <a:solidFill>
                  <a:srgbClr val="00B050"/>
                </a:solidFill>
              </a:rPr>
              <a:t> </a:t>
            </a:r>
            <a:r>
              <a:rPr lang="en-IN" sz="2100" dirty="0" smtClean="0">
                <a:solidFill>
                  <a:srgbClr val="00B050"/>
                </a:solidFill>
              </a:rPr>
              <a:t>//Action</a:t>
            </a:r>
            <a:r>
              <a:rPr lang="en-IN" sz="2100" dirty="0">
                <a:solidFill>
                  <a:srgbClr val="00B050"/>
                </a:solidFill>
              </a:rPr>
              <a:t> methods  </a:t>
            </a:r>
            <a:endParaRPr lang="en-IN" sz="2100" dirty="0" smtClean="0">
              <a:solidFill>
                <a:srgbClr val="00B050"/>
              </a:solidFill>
            </a:endParaRPr>
          </a:p>
          <a:p>
            <a:pPr marL="0" indent="0">
              <a:buNone/>
            </a:pPr>
            <a:r>
              <a:rPr lang="en-IN" sz="2100" dirty="0">
                <a:solidFill>
                  <a:srgbClr val="00B050"/>
                </a:solidFill>
              </a:rPr>
              <a:t> </a:t>
            </a:r>
            <a:r>
              <a:rPr lang="en-IN" sz="2100" dirty="0" smtClean="0">
                <a:solidFill>
                  <a:srgbClr val="00B050"/>
                </a:solidFill>
              </a:rPr>
              <a:t>   </a:t>
            </a:r>
            <a:r>
              <a:rPr lang="en-IN" sz="2100" dirty="0" smtClean="0"/>
              <a:t>}</a:t>
            </a:r>
            <a:r>
              <a:rPr lang="en-IN" sz="2100" dirty="0"/>
              <a:t> </a:t>
            </a:r>
            <a:r>
              <a:rPr lang="en-IN" sz="2100" b="1" i="1" dirty="0">
                <a:solidFill>
                  <a:srgbClr val="00B050"/>
                </a:solidFill>
              </a:rPr>
              <a:t> </a:t>
            </a:r>
          </a:p>
        </p:txBody>
      </p:sp>
    </p:spTree>
    <p:extLst>
      <p:ext uri="{BB962C8B-B14F-4D97-AF65-F5344CB8AC3E}">
        <p14:creationId xmlns:p14="http://schemas.microsoft.com/office/powerpoint/2010/main" val="3824608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261257"/>
            <a:ext cx="11872686" cy="6487886"/>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b="1" dirty="0" smtClean="0">
                <a:solidFill>
                  <a:srgbClr val="00B050"/>
                </a:solidFill>
              </a:rPr>
              <a:t>Thank You</a:t>
            </a:r>
            <a:endParaRPr lang="en-US" b="1" dirty="0">
              <a:solidFill>
                <a:srgbClr val="00B050"/>
              </a:solidFill>
            </a:endParaRPr>
          </a:p>
        </p:txBody>
      </p:sp>
    </p:spTree>
    <p:extLst>
      <p:ext uri="{BB962C8B-B14F-4D97-AF65-F5344CB8AC3E}">
        <p14:creationId xmlns:p14="http://schemas.microsoft.com/office/powerpoint/2010/main" val="4270278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87324"/>
            <a:ext cx="11722100" cy="6378575"/>
          </a:xfrm>
        </p:spPr>
        <p:txBody>
          <a:bodyPr>
            <a:normAutofit fontScale="92500" lnSpcReduction="10000"/>
          </a:bodyPr>
          <a:lstStyle/>
          <a:p>
            <a:pPr marL="0" indent="0">
              <a:buNone/>
            </a:pPr>
            <a:r>
              <a:rPr lang="en-US" u="sng" dirty="0">
                <a:solidFill>
                  <a:srgbClr val="C00000"/>
                </a:solidFill>
              </a:rPr>
              <a:t>Benefits of ASP.NET MVC</a:t>
            </a:r>
          </a:p>
          <a:p>
            <a:pPr marL="0" indent="0">
              <a:buNone/>
            </a:pPr>
            <a:r>
              <a:rPr lang="en-US" dirty="0"/>
              <a:t>Following are the benefits of using ASP.NET MVC −</a:t>
            </a:r>
          </a:p>
          <a:p>
            <a:pPr lvl="0"/>
            <a:r>
              <a:rPr lang="en-US" sz="2400" dirty="0"/>
              <a:t>It makes easier to manage complexity by dividing an application into the model, the view, and the controller</a:t>
            </a:r>
            <a:r>
              <a:rPr lang="en-US" sz="2400" dirty="0" smtClean="0"/>
              <a:t>.</a:t>
            </a:r>
          </a:p>
          <a:p>
            <a:pPr marL="0" lvl="0" indent="0">
              <a:buNone/>
            </a:pPr>
            <a:endParaRPr lang="en-US" sz="2400" dirty="0"/>
          </a:p>
          <a:p>
            <a:pPr lvl="0"/>
            <a:r>
              <a:rPr lang="en-US" sz="2400" dirty="0"/>
              <a:t>Enables full control over the rendered HTML and provides a clean </a:t>
            </a:r>
            <a:r>
              <a:rPr lang="en-US" sz="2400" b="1" dirty="0"/>
              <a:t>separation of concerns.</a:t>
            </a:r>
          </a:p>
          <a:p>
            <a:pPr lvl="0"/>
            <a:endParaRPr lang="en-US" sz="2400" dirty="0" smtClean="0"/>
          </a:p>
          <a:p>
            <a:pPr lvl="0"/>
            <a:r>
              <a:rPr lang="en-US" sz="2400" dirty="0" smtClean="0"/>
              <a:t>Direct </a:t>
            </a:r>
            <a:r>
              <a:rPr lang="en-US" sz="2400" dirty="0"/>
              <a:t>control over HTML also means better accessibility for implementing compliance with evolving Web standards.</a:t>
            </a:r>
          </a:p>
          <a:p>
            <a:pPr lvl="0"/>
            <a:endParaRPr lang="en-US" sz="2400" dirty="0" smtClean="0"/>
          </a:p>
          <a:p>
            <a:pPr lvl="0"/>
            <a:r>
              <a:rPr lang="en-US" sz="2400" dirty="0" smtClean="0"/>
              <a:t>Facilitates </a:t>
            </a:r>
            <a:r>
              <a:rPr lang="en-US" sz="2400" dirty="0"/>
              <a:t>adding more interactivity and responsiveness to existing apps.</a:t>
            </a:r>
          </a:p>
          <a:p>
            <a:pPr lvl="0"/>
            <a:endParaRPr lang="en-US" sz="2400" dirty="0" smtClean="0"/>
          </a:p>
          <a:p>
            <a:pPr lvl="0"/>
            <a:r>
              <a:rPr lang="en-US" sz="2400" dirty="0" smtClean="0"/>
              <a:t>Provides </a:t>
            </a:r>
            <a:r>
              <a:rPr lang="en-US" sz="2400" dirty="0"/>
              <a:t>better support for </a:t>
            </a:r>
            <a:r>
              <a:rPr lang="en-US" sz="2400" b="1" dirty="0"/>
              <a:t>test-driven development </a:t>
            </a:r>
            <a:r>
              <a:rPr lang="en-US" sz="2400" dirty="0"/>
              <a:t>(TDD).</a:t>
            </a:r>
          </a:p>
          <a:p>
            <a:pPr lvl="0"/>
            <a:endParaRPr lang="en-US" sz="2400" dirty="0" smtClean="0"/>
          </a:p>
          <a:p>
            <a:pPr lvl="0"/>
            <a:r>
              <a:rPr lang="en-US" sz="2400" dirty="0" smtClean="0"/>
              <a:t>Works </a:t>
            </a:r>
            <a:r>
              <a:rPr lang="en-US" sz="2400" dirty="0"/>
              <a:t>well for Web applications that are supported by large teams of developers and for Web designers who need a high degree of control over the application behavior.</a:t>
            </a:r>
          </a:p>
          <a:p>
            <a:endParaRPr lang="en-US" dirty="0"/>
          </a:p>
        </p:txBody>
      </p:sp>
    </p:spTree>
    <p:extLst>
      <p:ext uri="{BB962C8B-B14F-4D97-AF65-F5344CB8AC3E}">
        <p14:creationId xmlns:p14="http://schemas.microsoft.com/office/powerpoint/2010/main" val="1676771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161924"/>
            <a:ext cx="11747500" cy="6543675"/>
          </a:xfrm>
        </p:spPr>
        <p:txBody>
          <a:bodyPr/>
          <a:lstStyle/>
          <a:p>
            <a:pPr marL="0" indent="0">
              <a:buNone/>
            </a:pPr>
            <a:r>
              <a:rPr lang="en-US" u="sng" dirty="0">
                <a:solidFill>
                  <a:srgbClr val="C00000"/>
                </a:solidFill>
              </a:rPr>
              <a:t>ASP.NET MVC – </a:t>
            </a:r>
            <a:r>
              <a:rPr lang="en-US" u="sng" dirty="0" smtClean="0">
                <a:solidFill>
                  <a:srgbClr val="C00000"/>
                </a:solidFill>
              </a:rPr>
              <a:t>Pattern</a:t>
            </a:r>
          </a:p>
          <a:p>
            <a:pPr lvl="0"/>
            <a:r>
              <a:rPr lang="en-US" sz="2400" b="1" dirty="0" smtClean="0"/>
              <a:t>The </a:t>
            </a:r>
            <a:r>
              <a:rPr lang="en-US" sz="2400" b="1" dirty="0"/>
              <a:t>Model</a:t>
            </a:r>
            <a:r>
              <a:rPr lang="en-US" sz="2400" dirty="0"/>
              <a:t> − A set of classes that describes the data you are working with as well as the business logic.</a:t>
            </a:r>
          </a:p>
          <a:p>
            <a:pPr lvl="0"/>
            <a:endParaRPr lang="en-US" sz="2400" b="1" dirty="0" smtClean="0"/>
          </a:p>
          <a:p>
            <a:pPr lvl="0"/>
            <a:r>
              <a:rPr lang="en-US" sz="2400" b="1" dirty="0" smtClean="0"/>
              <a:t>The </a:t>
            </a:r>
            <a:r>
              <a:rPr lang="en-US" sz="2400" b="1" dirty="0"/>
              <a:t>View</a:t>
            </a:r>
            <a:r>
              <a:rPr lang="en-US" sz="2400" dirty="0"/>
              <a:t> − Defines how the application’s UI will be displayed. It is a pure HTML, which decides how the UI is going to look like.</a:t>
            </a:r>
          </a:p>
          <a:p>
            <a:pPr lvl="0"/>
            <a:endParaRPr lang="en-US" sz="2400" b="1" dirty="0" smtClean="0"/>
          </a:p>
          <a:p>
            <a:pPr lvl="0"/>
            <a:r>
              <a:rPr lang="en-US" sz="2400" b="1" dirty="0" smtClean="0"/>
              <a:t>The </a:t>
            </a:r>
            <a:r>
              <a:rPr lang="en-US" sz="2400" b="1" dirty="0"/>
              <a:t>Controller</a:t>
            </a:r>
            <a:r>
              <a:rPr lang="en-US" sz="2400" dirty="0"/>
              <a:t> − A set of classes that handles communication from the user, overall application flow, and application-specific logic.</a:t>
            </a:r>
          </a:p>
          <a:p>
            <a:endParaRPr lang="en-US" dirty="0"/>
          </a:p>
        </p:txBody>
      </p:sp>
    </p:spTree>
    <p:extLst>
      <p:ext uri="{BB962C8B-B14F-4D97-AF65-F5344CB8AC3E}">
        <p14:creationId xmlns:p14="http://schemas.microsoft.com/office/powerpoint/2010/main" val="2025717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0" y="88900"/>
            <a:ext cx="11925300" cy="6769100"/>
          </a:xfrm>
        </p:spPr>
        <p:txBody>
          <a:bodyPr/>
          <a:lstStyle/>
          <a:p>
            <a:pPr marL="0" indent="0">
              <a:buNone/>
            </a:pPr>
            <a:r>
              <a:rPr lang="en-US" u="sng" dirty="0">
                <a:solidFill>
                  <a:srgbClr val="C00000"/>
                </a:solidFill>
              </a:rPr>
              <a:t>ASP.NET MVC - Life Cycle</a:t>
            </a:r>
          </a:p>
          <a:p>
            <a:endParaRPr lang="en-US" dirty="0"/>
          </a:p>
        </p:txBody>
      </p:sp>
      <p:pic>
        <p:nvPicPr>
          <p:cNvPr id="4" name="Picture 3" descr="https://www.codeproject.com/KB/aspnet/741228/rtng__16_.png"/>
          <p:cNvPicPr/>
          <p:nvPr/>
        </p:nvPicPr>
        <p:blipFill>
          <a:blip r:embed="rId2">
            <a:extLst>
              <a:ext uri="{28A0092B-C50C-407E-A947-70E740481C1C}">
                <a14:useLocalDpi xmlns:a14="http://schemas.microsoft.com/office/drawing/2010/main" val="0"/>
              </a:ext>
            </a:extLst>
          </a:blip>
          <a:srcRect/>
          <a:stretch>
            <a:fillRect/>
          </a:stretch>
        </p:blipFill>
        <p:spPr bwMode="auto">
          <a:xfrm>
            <a:off x="292100" y="698500"/>
            <a:ext cx="11645900" cy="5842000"/>
          </a:xfrm>
          <a:prstGeom prst="rect">
            <a:avLst/>
          </a:prstGeom>
          <a:noFill/>
          <a:ln>
            <a:noFill/>
          </a:ln>
        </p:spPr>
      </p:pic>
    </p:spTree>
    <p:extLst>
      <p:ext uri="{BB962C8B-B14F-4D97-AF65-F5344CB8AC3E}">
        <p14:creationId xmlns:p14="http://schemas.microsoft.com/office/powerpoint/2010/main" val="82876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1" y="141668"/>
            <a:ext cx="11964473" cy="6529588"/>
          </a:xfrm>
        </p:spPr>
        <p:txBody>
          <a:bodyPr>
            <a:normAutofit fontScale="92500"/>
          </a:bodyPr>
          <a:lstStyle/>
          <a:p>
            <a:r>
              <a:rPr lang="en-IN" dirty="0"/>
              <a:t>1. User make request </a:t>
            </a:r>
          </a:p>
          <a:p>
            <a:r>
              <a:rPr lang="en-IN" dirty="0"/>
              <a:t>2. </a:t>
            </a:r>
            <a:r>
              <a:rPr lang="en-IN" dirty="0" err="1"/>
              <a:t>UrlRoutingModule</a:t>
            </a:r>
            <a:r>
              <a:rPr lang="en-IN" dirty="0"/>
              <a:t> receive user request and It decides whether the request would be handled by our MVC application or not.</a:t>
            </a:r>
          </a:p>
          <a:p>
            <a:r>
              <a:rPr lang="en-IN" dirty="0"/>
              <a:t>3. </a:t>
            </a:r>
            <a:r>
              <a:rPr lang="en-IN" dirty="0" err="1"/>
              <a:t>RoutHandler</a:t>
            </a:r>
            <a:r>
              <a:rPr lang="en-IN" dirty="0"/>
              <a:t> match the requested URL with registered routes in route table.</a:t>
            </a:r>
          </a:p>
          <a:p>
            <a:r>
              <a:rPr lang="en-IN" dirty="0"/>
              <a:t>4. </a:t>
            </a:r>
            <a:r>
              <a:rPr lang="en-IN" dirty="0" err="1"/>
              <a:t>MvcHandler</a:t>
            </a:r>
            <a:r>
              <a:rPr lang="en-IN" dirty="0"/>
              <a:t> initiate </a:t>
            </a:r>
            <a:r>
              <a:rPr lang="en-IN" dirty="0" err="1"/>
              <a:t>Asp.Net</a:t>
            </a:r>
            <a:r>
              <a:rPr lang="en-IN" dirty="0"/>
              <a:t> pipeline for MVC application. It receive controller instance from controller factory and handle the further processing</a:t>
            </a:r>
          </a:p>
          <a:p>
            <a:r>
              <a:rPr lang="en-IN" dirty="0"/>
              <a:t>5. </a:t>
            </a:r>
            <a:r>
              <a:rPr lang="en-IN" dirty="0" err="1"/>
              <a:t>ControllerFactory</a:t>
            </a:r>
            <a:r>
              <a:rPr lang="en-IN" dirty="0"/>
              <a:t> create the controller object in </a:t>
            </a:r>
            <a:r>
              <a:rPr lang="en-IN" dirty="0" err="1"/>
              <a:t>ProcessRequest</a:t>
            </a:r>
            <a:r>
              <a:rPr lang="en-IN" dirty="0"/>
              <a:t>() method of </a:t>
            </a:r>
            <a:r>
              <a:rPr lang="en-IN" dirty="0" err="1"/>
              <a:t>MvcHandler</a:t>
            </a:r>
            <a:r>
              <a:rPr lang="en-IN" dirty="0"/>
              <a:t> using constructor with no parameters.</a:t>
            </a:r>
          </a:p>
          <a:p>
            <a:r>
              <a:rPr lang="en-IN" dirty="0"/>
              <a:t>6. After creating controller object Execute() method of </a:t>
            </a:r>
            <a:r>
              <a:rPr lang="en-IN" dirty="0" err="1"/>
              <a:t>controllerbase</a:t>
            </a:r>
            <a:r>
              <a:rPr lang="en-IN" dirty="0"/>
              <a:t> class called.</a:t>
            </a:r>
          </a:p>
          <a:p>
            <a:r>
              <a:rPr lang="en-IN" dirty="0"/>
              <a:t>7. Execute() calls </a:t>
            </a:r>
            <a:r>
              <a:rPr lang="en-IN" dirty="0" err="1"/>
              <a:t>ExecuteCore</a:t>
            </a:r>
            <a:r>
              <a:rPr lang="en-IN" dirty="0"/>
              <a:t>() abstract method and that </a:t>
            </a:r>
            <a:r>
              <a:rPr lang="en-IN" dirty="0" smtClean="0"/>
              <a:t>retrieve </a:t>
            </a:r>
            <a:r>
              <a:rPr lang="en-IN" dirty="0"/>
              <a:t>action name from route data.</a:t>
            </a:r>
          </a:p>
          <a:p>
            <a:r>
              <a:rPr lang="en-IN" dirty="0"/>
              <a:t>8. </a:t>
            </a:r>
            <a:r>
              <a:rPr lang="en-IN" dirty="0" err="1"/>
              <a:t>ExecuteCore</a:t>
            </a:r>
            <a:r>
              <a:rPr lang="en-IN" dirty="0"/>
              <a:t>() calls </a:t>
            </a:r>
            <a:r>
              <a:rPr lang="en-IN" dirty="0" err="1"/>
              <a:t>ActionInvoker's</a:t>
            </a:r>
            <a:r>
              <a:rPr lang="en-IN" dirty="0"/>
              <a:t> </a:t>
            </a:r>
            <a:r>
              <a:rPr lang="en-IN" dirty="0" err="1"/>
              <a:t>InvokeAction</a:t>
            </a:r>
            <a:r>
              <a:rPr lang="en-IN" dirty="0"/>
              <a:t>() method</a:t>
            </a:r>
          </a:p>
          <a:p>
            <a:r>
              <a:rPr lang="en-IN" dirty="0"/>
              <a:t>9. </a:t>
            </a:r>
            <a:r>
              <a:rPr lang="en-IN" dirty="0" err="1"/>
              <a:t>ActionInvoker</a:t>
            </a:r>
            <a:r>
              <a:rPr lang="en-IN" dirty="0"/>
              <a:t> find the action method in controller and invoke it.</a:t>
            </a:r>
          </a:p>
          <a:p>
            <a:r>
              <a:rPr lang="en-IN" dirty="0"/>
              <a:t>10. controller action method generate the action result to </a:t>
            </a:r>
            <a:r>
              <a:rPr lang="en-IN" dirty="0" smtClean="0"/>
              <a:t>display </a:t>
            </a:r>
            <a:r>
              <a:rPr lang="en-IN" dirty="0"/>
              <a:t>on view for client.</a:t>
            </a:r>
            <a:endParaRPr lang="en-US" dirty="0"/>
          </a:p>
        </p:txBody>
      </p:sp>
    </p:spTree>
    <p:extLst>
      <p:ext uri="{BB962C8B-B14F-4D97-AF65-F5344CB8AC3E}">
        <p14:creationId xmlns:p14="http://schemas.microsoft.com/office/powerpoint/2010/main" val="216548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114300"/>
            <a:ext cx="11938000" cy="6654800"/>
          </a:xfrm>
        </p:spPr>
        <p:txBody>
          <a:bodyPr>
            <a:normAutofit/>
          </a:bodyPr>
          <a:lstStyle/>
          <a:p>
            <a:pPr marL="0" indent="0">
              <a:buNone/>
            </a:pPr>
            <a:r>
              <a:rPr lang="en-US" u="sng" dirty="0" err="1">
                <a:solidFill>
                  <a:srgbClr val="C00000"/>
                </a:solidFill>
              </a:rPr>
              <a:t>UrlRoutingModule</a:t>
            </a:r>
            <a:endParaRPr lang="en-US" u="sng" dirty="0">
              <a:solidFill>
                <a:srgbClr val="C00000"/>
              </a:solidFill>
            </a:endParaRPr>
          </a:p>
          <a:p>
            <a:pPr marL="0" indent="0">
              <a:buNone/>
            </a:pPr>
            <a:r>
              <a:rPr lang="en-US" sz="2400" dirty="0" smtClean="0"/>
              <a:t>The </a:t>
            </a:r>
            <a:r>
              <a:rPr lang="en-US" sz="2400" dirty="0"/>
              <a:t>request is first intercepted by the </a:t>
            </a:r>
            <a:r>
              <a:rPr lang="en-US" sz="2400" b="1" u="sng" dirty="0" err="1"/>
              <a:t>UrlRoutingModule</a:t>
            </a:r>
            <a:r>
              <a:rPr lang="en-US" sz="2400" dirty="0"/>
              <a:t> which is a HTTP Module. </a:t>
            </a:r>
            <a:r>
              <a:rPr lang="en-US" sz="2400" i="1" dirty="0"/>
              <a:t>This module that </a:t>
            </a:r>
            <a:r>
              <a:rPr lang="en-US" sz="2400" i="1" dirty="0" smtClean="0"/>
              <a:t>decides </a:t>
            </a:r>
            <a:r>
              <a:rPr lang="en-US" sz="2400" i="1" dirty="0"/>
              <a:t>whether the request would be handled by our MVC application</a:t>
            </a:r>
            <a:r>
              <a:rPr lang="en-US" sz="2400" dirty="0"/>
              <a:t>. </a:t>
            </a:r>
            <a:r>
              <a:rPr lang="en-US" sz="2400" b="1" u="sng" dirty="0" err="1"/>
              <a:t>UrlRoutingModule</a:t>
            </a:r>
            <a:r>
              <a:rPr lang="en-US" sz="2400" dirty="0"/>
              <a:t> selects the first matching route</a:t>
            </a:r>
            <a:r>
              <a:rPr lang="en-US" sz="2400" dirty="0" smtClean="0"/>
              <a:t>.</a:t>
            </a:r>
          </a:p>
          <a:p>
            <a:pPr marL="0" indent="0">
              <a:buNone/>
            </a:pPr>
            <a:endParaRPr lang="en-US" sz="2400" dirty="0"/>
          </a:p>
          <a:p>
            <a:pPr marL="0" indent="0">
              <a:buNone/>
            </a:pPr>
            <a:r>
              <a:rPr lang="en-US" sz="2400" dirty="0"/>
              <a:t>How does the </a:t>
            </a:r>
            <a:r>
              <a:rPr lang="en-US" sz="2400" b="1" u="sng" dirty="0" err="1"/>
              <a:t>UrlRoutingModule</a:t>
            </a:r>
            <a:r>
              <a:rPr lang="en-US" sz="2400" dirty="0"/>
              <a:t> matches the request with the routes in the application?.</a:t>
            </a:r>
          </a:p>
          <a:p>
            <a:pPr marL="0" indent="0">
              <a:buNone/>
            </a:pPr>
            <a:endParaRPr lang="en-US" sz="2400" dirty="0" smtClean="0"/>
          </a:p>
          <a:p>
            <a:pPr marL="0" indent="0">
              <a:buNone/>
            </a:pPr>
            <a:r>
              <a:rPr lang="en-US" sz="2400" dirty="0" smtClean="0"/>
              <a:t>If </a:t>
            </a:r>
            <a:r>
              <a:rPr lang="en-US" sz="2400" dirty="0"/>
              <a:t>you look into the </a:t>
            </a:r>
            <a:r>
              <a:rPr lang="en-US" sz="2400" b="1" u="sng" dirty="0" err="1"/>
              <a:t>RegisterRoutes</a:t>
            </a:r>
            <a:r>
              <a:rPr lang="en-US" sz="2400" dirty="0"/>
              <a:t> method called from the </a:t>
            </a:r>
            <a:r>
              <a:rPr lang="en-US" sz="2400" b="1" u="sng" dirty="0" err="1"/>
              <a:t>global.asax</a:t>
            </a:r>
            <a:r>
              <a:rPr lang="en-US" sz="2400" dirty="0"/>
              <a:t> you will notice that we add routes to the routes </a:t>
            </a:r>
            <a:r>
              <a:rPr lang="en-US" sz="2400" b="1" u="sng" dirty="0" err="1"/>
              <a:t>RouteCollection</a:t>
            </a:r>
            <a:r>
              <a:rPr lang="en-US" sz="2400" dirty="0"/>
              <a:t>. This method is called from the </a:t>
            </a:r>
            <a:r>
              <a:rPr lang="en-US" sz="2400" b="1" u="sng" dirty="0" err="1"/>
              <a:t>application_start</a:t>
            </a:r>
            <a:r>
              <a:rPr lang="en-US" sz="2400" dirty="0"/>
              <a:t> event handler of the </a:t>
            </a:r>
            <a:r>
              <a:rPr lang="en-US" sz="2400" b="1" u="sng" dirty="0" err="1"/>
              <a:t>global.asax</a:t>
            </a:r>
            <a:endParaRPr lang="en-US" sz="2400" b="1" u="sng" dirty="0"/>
          </a:p>
          <a:p>
            <a:pPr marL="0" indent="0">
              <a:buNone/>
            </a:pPr>
            <a:endParaRPr lang="en-US" sz="2400" dirty="0" smtClean="0"/>
          </a:p>
          <a:p>
            <a:pPr marL="0" indent="0">
              <a:buNone/>
            </a:pPr>
            <a:r>
              <a:rPr lang="en-US" sz="2400" dirty="0" smtClean="0"/>
              <a:t>It </a:t>
            </a:r>
            <a:r>
              <a:rPr lang="en-US" sz="2400" dirty="0"/>
              <a:t>is this </a:t>
            </a:r>
            <a:r>
              <a:rPr lang="en-US" sz="2400" b="1" u="sng" dirty="0" err="1"/>
              <a:t>RegisterRoutes</a:t>
            </a:r>
            <a:r>
              <a:rPr lang="en-US" sz="2400" dirty="0"/>
              <a:t> method which registers all the routes in the </a:t>
            </a:r>
            <a:r>
              <a:rPr lang="en-US" sz="2400" dirty="0" smtClean="0"/>
              <a:t>application</a:t>
            </a:r>
            <a:endParaRPr lang="en-US" sz="2400" dirty="0"/>
          </a:p>
        </p:txBody>
      </p:sp>
    </p:spTree>
    <p:extLst>
      <p:ext uri="{BB962C8B-B14F-4D97-AF65-F5344CB8AC3E}">
        <p14:creationId xmlns:p14="http://schemas.microsoft.com/office/powerpoint/2010/main" val="1608389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9700"/>
            <a:ext cx="11925300" cy="6565900"/>
          </a:xfrm>
        </p:spPr>
        <p:txBody>
          <a:bodyPr/>
          <a:lstStyle/>
          <a:p>
            <a:pPr marL="0" indent="0">
              <a:buNone/>
            </a:pPr>
            <a:r>
              <a:rPr lang="cs-CZ" i="1" dirty="0" smtClean="0">
                <a:solidFill>
                  <a:srgbClr val="00B050"/>
                </a:solidFill>
              </a:rPr>
              <a:t>RouteConfig.RegisterRoutes(RouteTable.Routes);</a:t>
            </a:r>
            <a:endParaRPr lang="en-US" i="1" dirty="0" smtClean="0">
              <a:solidFill>
                <a:srgbClr val="00B050"/>
              </a:solidFill>
            </a:endParaRPr>
          </a:p>
          <a:p>
            <a:pPr marL="0" indent="0">
              <a:buNone/>
            </a:pPr>
            <a:endParaRPr lang="en-US" i="1" dirty="0" smtClean="0">
              <a:solidFill>
                <a:srgbClr val="00B050"/>
              </a:solidFill>
            </a:endParaRPr>
          </a:p>
          <a:p>
            <a:pPr marL="0" indent="0">
              <a:buNone/>
            </a:pPr>
            <a:r>
              <a:rPr lang="cs-CZ" i="1" dirty="0" smtClean="0">
                <a:solidFill>
                  <a:srgbClr val="00B050"/>
                </a:solidFill>
              </a:rPr>
              <a:t>public static void RegisterRoutes(RouteCollection routes)</a:t>
            </a:r>
            <a:endParaRPr lang="en-US" i="1" dirty="0" smtClean="0">
              <a:solidFill>
                <a:srgbClr val="00B050"/>
              </a:solidFill>
            </a:endParaRPr>
          </a:p>
          <a:p>
            <a:pPr marL="0" indent="0">
              <a:buNone/>
            </a:pPr>
            <a:r>
              <a:rPr lang="cs-CZ" i="1" dirty="0" smtClean="0">
                <a:solidFill>
                  <a:srgbClr val="00B050"/>
                </a:solidFill>
              </a:rPr>
              <a:t>        {</a:t>
            </a:r>
            <a:endParaRPr lang="en-US" i="1" dirty="0" smtClean="0">
              <a:solidFill>
                <a:srgbClr val="00B050"/>
              </a:solidFill>
            </a:endParaRPr>
          </a:p>
          <a:p>
            <a:pPr marL="0" indent="0">
              <a:buNone/>
            </a:pPr>
            <a:r>
              <a:rPr lang="cs-CZ" i="1" dirty="0" smtClean="0">
                <a:solidFill>
                  <a:srgbClr val="00B050"/>
                </a:solidFill>
              </a:rPr>
              <a:t>            routes.IgnoreRoute("{resource}.axd/{*pathInfo}");</a:t>
            </a:r>
            <a:endParaRPr lang="en-US" i="1" dirty="0" smtClean="0">
              <a:solidFill>
                <a:srgbClr val="00B050"/>
              </a:solidFill>
            </a:endParaRPr>
          </a:p>
          <a:p>
            <a:pPr marL="0" indent="0">
              <a:buNone/>
            </a:pPr>
            <a:r>
              <a:rPr lang="cs-CZ" i="1" dirty="0" smtClean="0">
                <a:solidFill>
                  <a:srgbClr val="00B050"/>
                </a:solidFill>
              </a:rPr>
              <a:t>             routes.MapRoute(</a:t>
            </a:r>
            <a:endParaRPr lang="en-US" i="1" dirty="0" smtClean="0">
              <a:solidFill>
                <a:srgbClr val="00B050"/>
              </a:solidFill>
            </a:endParaRPr>
          </a:p>
          <a:p>
            <a:pPr marL="0" indent="0">
              <a:buNone/>
            </a:pPr>
            <a:r>
              <a:rPr lang="cs-CZ" i="1" dirty="0" smtClean="0">
                <a:solidFill>
                  <a:srgbClr val="00B050"/>
                </a:solidFill>
              </a:rPr>
              <a:t>                name: "Default",</a:t>
            </a:r>
            <a:endParaRPr lang="en-US" i="1" dirty="0" smtClean="0">
              <a:solidFill>
                <a:srgbClr val="00B050"/>
              </a:solidFill>
            </a:endParaRPr>
          </a:p>
          <a:p>
            <a:pPr marL="0" indent="0">
              <a:buNone/>
            </a:pPr>
            <a:r>
              <a:rPr lang="cs-CZ" i="1" dirty="0" smtClean="0">
                <a:solidFill>
                  <a:srgbClr val="00B050"/>
                </a:solidFill>
              </a:rPr>
              <a:t>                url: "{controller}/{action}/{id}",</a:t>
            </a:r>
            <a:endParaRPr lang="en-US" i="1" dirty="0" smtClean="0">
              <a:solidFill>
                <a:srgbClr val="00B050"/>
              </a:solidFill>
            </a:endParaRPr>
          </a:p>
          <a:p>
            <a:pPr marL="0" indent="0">
              <a:buNone/>
            </a:pPr>
            <a:r>
              <a:rPr lang="cs-CZ" i="1" dirty="0" smtClean="0">
                <a:solidFill>
                  <a:srgbClr val="00B050"/>
                </a:solidFill>
              </a:rPr>
              <a:t>                defaults: new { controller = "Home", action= "Index", id = UrlParameter.Optional }</a:t>
            </a:r>
            <a:endParaRPr lang="en-US" i="1" dirty="0" smtClean="0">
              <a:solidFill>
                <a:srgbClr val="00B050"/>
              </a:solidFill>
            </a:endParaRPr>
          </a:p>
          <a:p>
            <a:pPr marL="0" indent="0">
              <a:buNone/>
            </a:pPr>
            <a:r>
              <a:rPr lang="cs-CZ" i="1" dirty="0" smtClean="0">
                <a:solidFill>
                  <a:srgbClr val="00B050"/>
                </a:solidFill>
              </a:rPr>
              <a:t>            );</a:t>
            </a:r>
            <a:endParaRPr lang="en-US" i="1" dirty="0" smtClean="0">
              <a:solidFill>
                <a:srgbClr val="00B050"/>
              </a:solidFill>
            </a:endParaRPr>
          </a:p>
          <a:p>
            <a:pPr marL="0" indent="0">
              <a:buNone/>
            </a:pPr>
            <a:r>
              <a:rPr lang="cs-CZ" i="1" dirty="0" smtClean="0">
                <a:solidFill>
                  <a:srgbClr val="00B050"/>
                </a:solidFill>
              </a:rPr>
              <a:t>        }</a:t>
            </a:r>
            <a:endParaRPr lang="en-US" i="1" dirty="0" smtClean="0">
              <a:solidFill>
                <a:srgbClr val="00B050"/>
              </a:solidFill>
            </a:endParaRPr>
          </a:p>
        </p:txBody>
      </p:sp>
    </p:spTree>
    <p:extLst>
      <p:ext uri="{BB962C8B-B14F-4D97-AF65-F5344CB8AC3E}">
        <p14:creationId xmlns:p14="http://schemas.microsoft.com/office/powerpoint/2010/main" val="2876404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11124"/>
            <a:ext cx="11988800" cy="6657975"/>
          </a:xfrm>
        </p:spPr>
        <p:txBody>
          <a:bodyPr/>
          <a:lstStyle/>
          <a:p>
            <a:pPr marL="0" indent="0">
              <a:buNone/>
            </a:pPr>
            <a:r>
              <a:rPr lang="en-US" u="sng" dirty="0" err="1">
                <a:solidFill>
                  <a:srgbClr val="C00000"/>
                </a:solidFill>
              </a:rPr>
              <a:t>RouteHandler</a:t>
            </a:r>
            <a:endParaRPr lang="en-US" u="sng" dirty="0">
              <a:solidFill>
                <a:srgbClr val="C00000"/>
              </a:solidFill>
            </a:endParaRPr>
          </a:p>
          <a:p>
            <a:pPr marL="0" indent="0">
              <a:buNone/>
            </a:pPr>
            <a:r>
              <a:rPr lang="en-US" sz="2400" dirty="0"/>
              <a:t>Whenever a request is received by </a:t>
            </a:r>
            <a:r>
              <a:rPr lang="en-US" sz="2400" b="1" dirty="0"/>
              <a:t>MVC</a:t>
            </a:r>
            <a:r>
              <a:rPr lang="en-US" sz="2400" dirty="0"/>
              <a:t>, it is the job of the routing engine to match the request URL with the registered </a:t>
            </a:r>
            <a:r>
              <a:rPr lang="en-US" sz="2400" b="1" dirty="0"/>
              <a:t>routes</a:t>
            </a:r>
            <a:r>
              <a:rPr lang="en-US" sz="2400" dirty="0"/>
              <a:t>. After finding the matched </a:t>
            </a:r>
            <a:r>
              <a:rPr lang="en-US" sz="2400" b="1" dirty="0"/>
              <a:t>route</a:t>
            </a:r>
            <a:r>
              <a:rPr lang="en-US" sz="2400" dirty="0"/>
              <a:t>, </a:t>
            </a:r>
            <a:r>
              <a:rPr lang="en-US" sz="2400" dirty="0" smtClean="0"/>
              <a:t>the </a:t>
            </a:r>
            <a:r>
              <a:rPr lang="en-US" sz="2400" b="1" dirty="0" smtClean="0"/>
              <a:t>route </a:t>
            </a:r>
            <a:r>
              <a:rPr lang="en-US" sz="2400" b="1" dirty="0"/>
              <a:t>handler</a:t>
            </a:r>
            <a:r>
              <a:rPr lang="en-US" sz="2400" dirty="0"/>
              <a:t> for the </a:t>
            </a:r>
            <a:r>
              <a:rPr lang="en-US" sz="2400" b="1" dirty="0"/>
              <a:t>route</a:t>
            </a:r>
            <a:r>
              <a:rPr lang="en-US" sz="2400" dirty="0"/>
              <a:t> is being called. Each </a:t>
            </a:r>
            <a:r>
              <a:rPr lang="en-US" sz="2400" b="1" dirty="0"/>
              <a:t>route</a:t>
            </a:r>
            <a:r>
              <a:rPr lang="en-US" sz="2400" dirty="0"/>
              <a:t> can have its own </a:t>
            </a:r>
            <a:r>
              <a:rPr lang="en-US" sz="2400" b="1" dirty="0"/>
              <a:t>route handler</a:t>
            </a:r>
            <a:r>
              <a:rPr lang="en-US" sz="2400" dirty="0"/>
              <a:t>. A </a:t>
            </a:r>
            <a:r>
              <a:rPr lang="en-US" sz="2400" b="1" dirty="0"/>
              <a:t>route handler</a:t>
            </a:r>
            <a:r>
              <a:rPr lang="en-US" sz="2400" dirty="0"/>
              <a:t> is a class that implements </a:t>
            </a:r>
            <a:r>
              <a:rPr lang="en-US" sz="2400" b="1" u="sng" dirty="0" err="1"/>
              <a:t>IRouteHandler</a:t>
            </a:r>
            <a:r>
              <a:rPr lang="en-US" sz="2400" dirty="0"/>
              <a:t> interface.</a:t>
            </a:r>
          </a:p>
          <a:p>
            <a:pPr marL="0" indent="0">
              <a:buNone/>
            </a:pPr>
            <a:r>
              <a:rPr lang="en-US" u="sng" dirty="0" err="1">
                <a:solidFill>
                  <a:srgbClr val="C00000"/>
                </a:solidFill>
              </a:rPr>
              <a:t>MvcHandler</a:t>
            </a:r>
            <a:endParaRPr lang="en-US" u="sng" dirty="0">
              <a:solidFill>
                <a:srgbClr val="C00000"/>
              </a:solidFill>
            </a:endParaRPr>
          </a:p>
          <a:p>
            <a:pPr marL="0" indent="0">
              <a:buNone/>
            </a:pPr>
            <a:r>
              <a:rPr lang="en-US" sz="2400" dirty="0" smtClean="0"/>
              <a:t>This</a:t>
            </a:r>
            <a:r>
              <a:rPr lang="en-US" sz="2400" dirty="0"/>
              <a:t> </a:t>
            </a:r>
            <a:r>
              <a:rPr lang="en-US" sz="2400" b="1" dirty="0"/>
              <a:t>handler</a:t>
            </a:r>
            <a:r>
              <a:rPr lang="en-US" sz="2400" dirty="0"/>
              <a:t> is responsible for </a:t>
            </a:r>
            <a:r>
              <a:rPr lang="en-US" sz="2400" b="1" dirty="0"/>
              <a:t>initiating the ASP.NET pipeline</a:t>
            </a:r>
            <a:r>
              <a:rPr lang="en-US" sz="2400" dirty="0"/>
              <a:t> for an </a:t>
            </a:r>
            <a:r>
              <a:rPr lang="en-US" sz="2400" b="1" dirty="0"/>
              <a:t>MVC</a:t>
            </a:r>
            <a:r>
              <a:rPr lang="en-US" sz="2400" dirty="0"/>
              <a:t> application. It receives a Controller instance from the </a:t>
            </a:r>
            <a:r>
              <a:rPr lang="en-US" sz="2400" b="1" dirty="0"/>
              <a:t>MVC</a:t>
            </a:r>
            <a:r>
              <a:rPr lang="en-US" sz="2400" dirty="0"/>
              <a:t> controller factory; this controller handles further processing of the request.</a:t>
            </a:r>
          </a:p>
          <a:p>
            <a:pPr marL="0" indent="0">
              <a:buNone/>
            </a:pPr>
            <a:r>
              <a:rPr lang="en-US" u="sng" dirty="0" err="1">
                <a:solidFill>
                  <a:srgbClr val="C00000"/>
                </a:solidFill>
              </a:rPr>
              <a:t>ControllerFactory</a:t>
            </a:r>
            <a:endParaRPr lang="en-US" u="sng" dirty="0">
              <a:solidFill>
                <a:srgbClr val="C00000"/>
              </a:solidFill>
            </a:endParaRPr>
          </a:p>
          <a:p>
            <a:pPr marL="0" indent="0">
              <a:buNone/>
            </a:pPr>
            <a:r>
              <a:rPr lang="en-US" sz="2400" dirty="0"/>
              <a:t>The </a:t>
            </a:r>
            <a:r>
              <a:rPr lang="en-US" sz="2400" b="1" dirty="0"/>
              <a:t>controller</a:t>
            </a:r>
            <a:r>
              <a:rPr lang="en-US" sz="2400" dirty="0"/>
              <a:t> is the glue between your View and Logic. The </a:t>
            </a:r>
            <a:r>
              <a:rPr lang="en-US" sz="2400" b="1" dirty="0"/>
              <a:t>controller</a:t>
            </a:r>
            <a:r>
              <a:rPr lang="en-US" sz="2400" dirty="0"/>
              <a:t> object is created by the default </a:t>
            </a:r>
            <a:r>
              <a:rPr lang="en-US" sz="2400" b="1" dirty="0"/>
              <a:t>controller factory</a:t>
            </a:r>
            <a:r>
              <a:rPr lang="en-US" sz="2400" dirty="0"/>
              <a:t> object using the constructor with no parameters.</a:t>
            </a:r>
          </a:p>
          <a:p>
            <a:endParaRPr lang="en-US" dirty="0"/>
          </a:p>
        </p:txBody>
      </p:sp>
    </p:spTree>
    <p:extLst>
      <p:ext uri="{BB962C8B-B14F-4D97-AF65-F5344CB8AC3E}">
        <p14:creationId xmlns:p14="http://schemas.microsoft.com/office/powerpoint/2010/main" val="4216758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2150</TotalTime>
  <Words>1309</Words>
  <Application>Microsoft Office PowerPoint</Application>
  <PresentationFormat>Widescreen</PresentationFormat>
  <Paragraphs>288</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Consolas</vt:lpstr>
      <vt:lpstr>Mangal</vt:lpstr>
      <vt:lpstr>Segoe UI</vt:lpstr>
      <vt:lpstr>Times New Roman</vt:lpstr>
      <vt:lpstr>Wingdings</vt:lpstr>
      <vt:lpstr>Office Theme</vt:lpstr>
      <vt:lpstr>ASP.NET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 Constraints:  If we want to restrict incoming request with some numeric ,date, HTTP method type constraint then we can define route as below.  Regular Expression Route Constraint:    routes.MapRoute(    "Blog",    "Archive/{entrydate}",    new { Controller = "Blog", action = "Archive"},     new { entryDate = @"\d{2}-\d{2}-\d{4}"},//Custom route with regular expression   );  http://example.com/Archive/Archive/16-02-2017  Http Method Route Constraint:    routes.MapRoute(    "Blog",    "Archive/{entrydate}",    new { Controller = "Blog", action = "Archive"},     new {method = HttpMethodConstraint(“Get”)//custom route with HTTP method constraint   );  http://example.com/Archive/Archive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Sachin Khartode</dc:creator>
  <cp:lastModifiedBy>Sachin Khartode</cp:lastModifiedBy>
  <cp:revision>222</cp:revision>
  <dcterms:created xsi:type="dcterms:W3CDTF">2017-07-06T09:15:02Z</dcterms:created>
  <dcterms:modified xsi:type="dcterms:W3CDTF">2017-09-14T10:01:48Z</dcterms:modified>
</cp:coreProperties>
</file>