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289" r:id="rId5"/>
    <p:sldId id="295" r:id="rId6"/>
    <p:sldId id="296" r:id="rId7"/>
    <p:sldId id="297" r:id="rId8"/>
    <p:sldId id="292" r:id="rId9"/>
    <p:sldId id="270" r:id="rId10"/>
    <p:sldId id="298" r:id="rId11"/>
    <p:sldId id="299"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02" y="144"/>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1/21/2024</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128838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573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15984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89353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91231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360665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63858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1/21/2024</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a:t>Click icon to add picture</a:t>
            </a:r>
            <a:endParaRPr lang="en-US" noProof="0" dirty="0"/>
          </a:p>
        </p:txBody>
      </p:sp>
      <p:sp>
        <p:nvSpPr>
          <p:cNvPr id="18" name="Content Placeholder 2">
            <a:extLst>
              <a:ext uri="{FF2B5EF4-FFF2-40B4-BE49-F238E27FC236}">
                <a16:creationId xmlns:a16="http://schemas.microsoft.com/office/drawing/2014/main"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1/21/2024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a16="http://schemas.microsoft.com/office/drawing/2014/main"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Content Placeholder 2">
            <a:extLst>
              <a:ext uri="{FF2B5EF4-FFF2-40B4-BE49-F238E27FC236}">
                <a16:creationId xmlns:a16="http://schemas.microsoft.com/office/drawing/2014/main"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Content Placeholder 2">
            <a:extLst>
              <a:ext uri="{FF2B5EF4-FFF2-40B4-BE49-F238E27FC236}">
                <a16:creationId xmlns:a16="http://schemas.microsoft.com/office/drawing/2014/main"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28">
            <a:extLst>
              <a:ext uri="{FF2B5EF4-FFF2-40B4-BE49-F238E27FC236}">
                <a16:creationId xmlns:a16="http://schemas.microsoft.com/office/drawing/2014/main"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0" name="Picture Placeholder 28">
            <a:extLst>
              <a:ext uri="{FF2B5EF4-FFF2-40B4-BE49-F238E27FC236}">
                <a16:creationId xmlns:a16="http://schemas.microsoft.com/office/drawing/2014/main"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1" name="Picture Placeholder 28">
            <a:extLst>
              <a:ext uri="{FF2B5EF4-FFF2-40B4-BE49-F238E27FC236}">
                <a16:creationId xmlns:a16="http://schemas.microsoft.com/office/drawing/2014/main"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2" name="Picture Placeholder 28">
            <a:extLst>
              <a:ext uri="{FF2B5EF4-FFF2-40B4-BE49-F238E27FC236}">
                <a16:creationId xmlns:a16="http://schemas.microsoft.com/office/drawing/2014/main"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3" name="Picture Placeholder 28">
            <a:extLst>
              <a:ext uri="{FF2B5EF4-FFF2-40B4-BE49-F238E27FC236}">
                <a16:creationId xmlns:a16="http://schemas.microsoft.com/office/drawing/2014/main"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4" name="Picture Placeholder 28">
            <a:extLst>
              <a:ext uri="{FF2B5EF4-FFF2-40B4-BE49-F238E27FC236}">
                <a16:creationId xmlns:a16="http://schemas.microsoft.com/office/drawing/2014/main"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1/21/2024</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1/21/2024</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1/21/2024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1/21/2024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1/21/2024</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1/21/2024</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1/21/2024</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1/21/2024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1/21/2024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a:xfrm>
            <a:off x="1524000" y="2039514"/>
            <a:ext cx="9144000" cy="2056625"/>
          </a:xfrm>
        </p:spPr>
        <p:txBody>
          <a:bodyPr>
            <a:normAutofit/>
          </a:bodyPr>
          <a:lstStyle/>
          <a:p>
            <a:pPr>
              <a:lnSpc>
                <a:spcPct val="125000"/>
              </a:lnSpc>
            </a:pPr>
            <a:r>
              <a:rPr lang="en-US" sz="5000" dirty="0">
                <a:solidFill>
                  <a:schemeClr val="bg1"/>
                </a:solidFill>
              </a:rPr>
              <a:t>UNICOUNCIL</a:t>
            </a:r>
            <a:br>
              <a:rPr lang="en-US" sz="5000" dirty="0">
                <a:solidFill>
                  <a:schemeClr val="bg1"/>
                </a:solidFill>
              </a:rPr>
            </a:br>
            <a:r>
              <a:rPr lang="en-US" sz="4000" dirty="0">
                <a:solidFill>
                  <a:schemeClr val="bg1"/>
                </a:solidFill>
                <a:latin typeface="Book Antiqua" panose="02040602050305030304" pitchFamily="18" charset="0"/>
              </a:rPr>
              <a:t>PITCH DECK</a:t>
            </a: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298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953244" y="188031"/>
            <a:ext cx="10515600" cy="1325563"/>
          </a:xfrm>
        </p:spPr>
        <p:txBody>
          <a:bodyPr/>
          <a:lstStyle/>
          <a:p>
            <a:r>
              <a:rPr lang="en-US" dirty="0">
                <a:solidFill>
                  <a:schemeClr val="bg1"/>
                </a:solidFill>
              </a:rPr>
              <a:t>PROBLEM STATEMENT</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flipV="1">
            <a:off x="602375" y="1035697"/>
            <a:ext cx="5770433" cy="204891"/>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A4E573-0501-5F24-A57C-970D82FFCFD6}"/>
              </a:ext>
            </a:extLst>
          </p:cNvPr>
          <p:cNvSpPr txBox="1"/>
          <p:nvPr/>
        </p:nvSpPr>
        <p:spPr>
          <a:xfrm>
            <a:off x="699796" y="1912776"/>
            <a:ext cx="10515600" cy="2554545"/>
          </a:xfrm>
          <a:prstGeom prst="rect">
            <a:avLst/>
          </a:prstGeom>
          <a:noFill/>
        </p:spPr>
        <p:txBody>
          <a:bodyPr wrap="square" rtlCol="0">
            <a:spAutoFit/>
          </a:bodyPr>
          <a:lstStyle/>
          <a:p>
            <a:r>
              <a:rPr lang="en-US" sz="2000" i="1" dirty="0">
                <a:solidFill>
                  <a:schemeClr val="tx2">
                    <a:lumMod val="10000"/>
                    <a:lumOff val="90000"/>
                  </a:schemeClr>
                </a:solidFill>
              </a:rPr>
              <a:t>You want to study abroad but are overwhelmed by the cost of travel and the looming application deadlines; you're lost in a labyrinth of college pamphlets. In the meantime, universities all over the world resemble glistening islets that are out of reach, their professors and courses hidden behind bureaucracy and distance. Everybody wants to find the ideal fit, that "Aha!" moment when attending the ideal university is like entering your forever home. But instead of effortlessly discovering destiny right now, it feels like you're squinting through mist. </a:t>
            </a:r>
            <a:r>
              <a:rPr lang="en-US" sz="2000" i="1" dirty="0" err="1">
                <a:solidFill>
                  <a:schemeClr val="tx2">
                    <a:lumMod val="10000"/>
                    <a:lumOff val="90000"/>
                  </a:schemeClr>
                </a:solidFill>
              </a:rPr>
              <a:t>UniCouncil</a:t>
            </a:r>
            <a:r>
              <a:rPr lang="en-US" sz="2000" i="1" dirty="0">
                <a:solidFill>
                  <a:schemeClr val="tx2">
                    <a:lumMod val="10000"/>
                    <a:lumOff val="90000"/>
                  </a:schemeClr>
                </a:solidFill>
              </a:rPr>
              <a:t> steps in at this point, prepared to fill the void and transform this hazy adventure into a crystal-clear voyage of exploration.</a:t>
            </a:r>
            <a:endParaRPr lang="en-US" i="1" dirty="0"/>
          </a:p>
        </p:txBody>
      </p:sp>
    </p:spTree>
    <p:extLst>
      <p:ext uri="{BB962C8B-B14F-4D97-AF65-F5344CB8AC3E}">
        <p14:creationId xmlns:p14="http://schemas.microsoft.com/office/powerpoint/2010/main" val="120679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47385"/>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953244" y="188031"/>
            <a:ext cx="10515600" cy="1325563"/>
          </a:xfrm>
        </p:spPr>
        <p:txBody>
          <a:bodyPr/>
          <a:lstStyle/>
          <a:p>
            <a:r>
              <a:rPr lang="en-US" dirty="0">
                <a:solidFill>
                  <a:schemeClr val="bg1"/>
                </a:solidFill>
              </a:rPr>
              <a:t>SOLUTION</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flipV="1">
            <a:off x="602375" y="1035697"/>
            <a:ext cx="5770433" cy="204891"/>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A4E573-0501-5F24-A57C-970D82FFCFD6}"/>
              </a:ext>
            </a:extLst>
          </p:cNvPr>
          <p:cNvSpPr txBox="1"/>
          <p:nvPr/>
        </p:nvSpPr>
        <p:spPr>
          <a:xfrm>
            <a:off x="602375" y="1635081"/>
            <a:ext cx="10515600" cy="4093428"/>
          </a:xfrm>
          <a:prstGeom prst="rect">
            <a:avLst/>
          </a:prstGeom>
          <a:noFill/>
        </p:spPr>
        <p:txBody>
          <a:bodyPr wrap="square" rtlCol="0">
            <a:spAutoFit/>
          </a:bodyPr>
          <a:lstStyle/>
          <a:p>
            <a:r>
              <a:rPr lang="en-US" sz="2000" i="1" dirty="0" err="1">
                <a:solidFill>
                  <a:schemeClr val="tx2">
                    <a:lumMod val="10000"/>
                    <a:lumOff val="90000"/>
                  </a:schemeClr>
                </a:solidFill>
              </a:rPr>
              <a:t>UniCouncil</a:t>
            </a:r>
            <a:r>
              <a:rPr lang="en-US" sz="2000" i="1" dirty="0">
                <a:solidFill>
                  <a:schemeClr val="tx2">
                    <a:lumMod val="10000"/>
                    <a:lumOff val="90000"/>
                  </a:schemeClr>
                </a:solidFill>
              </a:rPr>
              <a:t> steps in at this point, prepared to fill the void and transform this hazy adventure into a crystal-clear voyage of exploration . With a steaming latte by your side and all of the world's universities practically at your fingertips, you're curled up in your best pajamas.</a:t>
            </a:r>
            <a:r>
              <a:rPr lang="en-US" sz="2000" i="1" dirty="0">
                <a:solidFill>
                  <a:srgbClr val="FF0000"/>
                </a:solidFill>
              </a:rPr>
              <a:t> </a:t>
            </a:r>
            <a:r>
              <a:rPr lang="en-US" sz="2000" i="1" dirty="0" err="1">
                <a:solidFill>
                  <a:schemeClr val="tx2">
                    <a:lumMod val="10000"/>
                    <a:lumOff val="90000"/>
                  </a:schemeClr>
                </a:solidFill>
              </a:rPr>
              <a:t>UniCouncil</a:t>
            </a:r>
            <a:r>
              <a:rPr lang="en-US" sz="2000" i="1" dirty="0">
                <a:solidFill>
                  <a:srgbClr val="FF0000"/>
                </a:solidFill>
              </a:rPr>
              <a:t> </a:t>
            </a:r>
            <a:r>
              <a:rPr lang="en-US" sz="2000" i="1" dirty="0">
                <a:solidFill>
                  <a:schemeClr val="tx2">
                    <a:lumMod val="10000"/>
                    <a:lumOff val="90000"/>
                  </a:schemeClr>
                </a:solidFill>
              </a:rPr>
              <a:t>is a magical portal that transports you to an academic paradise; it's more than just an online fair. Imagine attending webinars catered to your most ambitious academic goals, perusing virtual booths filled with professors ready to talk, and having AI elves recommend courses to you in a way that makes more sense than you. Pure, unadulterated connection with the knowledge stars who could illuminate your future path—no more awkward small talk or jet lag </a:t>
            </a:r>
            <a:r>
              <a:rPr lang="en-US" sz="2000" i="1" dirty="0" err="1">
                <a:solidFill>
                  <a:schemeClr val="tx2">
                    <a:lumMod val="10000"/>
                    <a:lumOff val="90000"/>
                  </a:schemeClr>
                </a:solidFill>
              </a:rPr>
              <a:t>UniCouncil</a:t>
            </a:r>
            <a:r>
              <a:rPr lang="en-US" sz="2000" i="1" dirty="0">
                <a:solidFill>
                  <a:schemeClr val="tx2">
                    <a:lumMod val="10000"/>
                    <a:lumOff val="90000"/>
                  </a:schemeClr>
                </a:solidFill>
              </a:rPr>
              <a:t> is a GPS for your soul that will lead you not just to your academic soulmate but also to a degree, so forget about the antiquated, dusty map of higher education. So make yourself another cup of coffee, grab your mouse, and get ready to go on the most customized, pajama-clad educational journey ever. The era of comfortable slippers is knocking on doors, and it's education</a:t>
            </a:r>
            <a:r>
              <a:rPr lang="en-US" sz="2000" b="1" dirty="0">
                <a:solidFill>
                  <a:schemeClr val="tx2">
                    <a:lumMod val="10000"/>
                    <a:lumOff val="90000"/>
                  </a:schemeClr>
                </a:solidFill>
              </a:rPr>
              <a:t>.</a:t>
            </a:r>
          </a:p>
        </p:txBody>
      </p:sp>
    </p:spTree>
    <p:extLst>
      <p:ext uri="{BB962C8B-B14F-4D97-AF65-F5344CB8AC3E}">
        <p14:creationId xmlns:p14="http://schemas.microsoft.com/office/powerpoint/2010/main" val="332684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75376"/>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953244" y="188031"/>
            <a:ext cx="10515600" cy="1325563"/>
          </a:xfrm>
        </p:spPr>
        <p:txBody>
          <a:bodyPr/>
          <a:lstStyle/>
          <a:p>
            <a:r>
              <a:rPr lang="en-US" dirty="0">
                <a:solidFill>
                  <a:schemeClr val="bg1"/>
                </a:solidFill>
              </a:rPr>
              <a:t>TARGET MARKET</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flipV="1">
            <a:off x="602375" y="1035697"/>
            <a:ext cx="5770433" cy="204891"/>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A4E573-0501-5F24-A57C-970D82FFCFD6}"/>
              </a:ext>
            </a:extLst>
          </p:cNvPr>
          <p:cNvSpPr txBox="1"/>
          <p:nvPr/>
        </p:nvSpPr>
        <p:spPr>
          <a:xfrm>
            <a:off x="602375" y="1635081"/>
            <a:ext cx="10515600" cy="2862322"/>
          </a:xfrm>
          <a:prstGeom prst="rect">
            <a:avLst/>
          </a:prstGeom>
          <a:noFill/>
        </p:spPr>
        <p:txBody>
          <a:bodyPr wrap="square" rtlCol="0">
            <a:spAutoFit/>
          </a:bodyPr>
          <a:lstStyle/>
          <a:p>
            <a:r>
              <a:rPr lang="en-US" sz="2000" b="1" dirty="0">
                <a:solidFill>
                  <a:schemeClr val="tx2">
                    <a:lumMod val="10000"/>
                    <a:lumOff val="90000"/>
                  </a:schemeClr>
                </a:solidFill>
              </a:rPr>
              <a:t> </a:t>
            </a:r>
            <a:r>
              <a:rPr lang="en-US" sz="2000" i="1" dirty="0">
                <a:solidFill>
                  <a:schemeClr val="tx2">
                    <a:lumMod val="10000"/>
                    <a:lumOff val="90000"/>
                  </a:schemeClr>
                </a:solidFill>
              </a:rPr>
              <a:t>The target market for this venture comprises high school students who are thinking about studying abroad, primarily those from India and other Asian nations. These students, who hope to continue their education overseas, make up a sizable population looking for opportunities and thorough information. The target market also includes colleges throughout the world, especially those that are eager to accept international students. The platform aims to bridge the gap between these two groups, offering a digital space that transcends geographical constraints, providing universities with a more efficient means to connect with prospective students from diverse cultural backgrounds.</a:t>
            </a:r>
          </a:p>
          <a:p>
            <a:endParaRPr lang="en-US" sz="2000" i="1" dirty="0">
              <a:solidFill>
                <a:schemeClr val="tx2">
                  <a:lumMod val="10000"/>
                  <a:lumOff val="90000"/>
                </a:schemeClr>
              </a:solidFill>
            </a:endParaRPr>
          </a:p>
        </p:txBody>
      </p:sp>
    </p:spTree>
    <p:extLst>
      <p:ext uri="{BB962C8B-B14F-4D97-AF65-F5344CB8AC3E}">
        <p14:creationId xmlns:p14="http://schemas.microsoft.com/office/powerpoint/2010/main" val="153139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325563"/>
          </a:xfrm>
        </p:spPr>
        <p:txBody>
          <a:bodyPr/>
          <a:lstStyle/>
          <a:p>
            <a:r>
              <a:rPr lang="en-US" dirty="0">
                <a:solidFill>
                  <a:schemeClr val="bg1"/>
                </a:solidFill>
              </a:rPr>
              <a:t>INDUSTRY OUTLOOK</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5</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1394430459"/>
              </p:ext>
            </p:extLst>
          </p:nvPr>
        </p:nvGraphicFramePr>
        <p:xfrm>
          <a:off x="1906763" y="2493750"/>
          <a:ext cx="8378474" cy="1607653"/>
        </p:xfrm>
        <a:graphic>
          <a:graphicData uri="http://schemas.openxmlformats.org/drawingml/2006/table">
            <a:tbl>
              <a:tblPr firstRow="1" bandRow="1">
                <a:tableStyleId>{5C22544A-7EE6-4342-B048-85BDC9FD1C3A}</a:tableStyleId>
              </a:tblPr>
              <a:tblGrid>
                <a:gridCol w="2094618">
                  <a:extLst>
                    <a:ext uri="{9D8B030D-6E8A-4147-A177-3AD203B41FA5}">
                      <a16:colId xmlns:a16="http://schemas.microsoft.com/office/drawing/2014/main" val="3572385518"/>
                    </a:ext>
                  </a:extLst>
                </a:gridCol>
                <a:gridCol w="2094618">
                  <a:extLst>
                    <a:ext uri="{9D8B030D-6E8A-4147-A177-3AD203B41FA5}">
                      <a16:colId xmlns:a16="http://schemas.microsoft.com/office/drawing/2014/main" val="1440817424"/>
                    </a:ext>
                  </a:extLst>
                </a:gridCol>
                <a:gridCol w="2094620">
                  <a:extLst>
                    <a:ext uri="{9D8B030D-6E8A-4147-A177-3AD203B41FA5}">
                      <a16:colId xmlns:a16="http://schemas.microsoft.com/office/drawing/2014/main" val="1835666774"/>
                    </a:ext>
                  </a:extLst>
                </a:gridCol>
                <a:gridCol w="2094618">
                  <a:extLst>
                    <a:ext uri="{9D8B030D-6E8A-4147-A177-3AD203B41FA5}">
                      <a16:colId xmlns:a16="http://schemas.microsoft.com/office/drawing/2014/main" val="3312468757"/>
                    </a:ext>
                  </a:extLst>
                </a:gridCol>
              </a:tblGrid>
              <a:tr h="599653">
                <a:tc>
                  <a:txBody>
                    <a:bodyPr/>
                    <a:lstStyle/>
                    <a:p>
                      <a:pPr algn="ctr"/>
                      <a:r>
                        <a:rPr lang="en-US" sz="3000" b="1" dirty="0">
                          <a:solidFill>
                            <a:schemeClr val="accent1"/>
                          </a:solidFill>
                          <a:latin typeface="+mj-lt"/>
                        </a:rPr>
                        <a:t>1000000+</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000" b="1" dirty="0">
                          <a:solidFill>
                            <a:schemeClr val="accent1"/>
                          </a:solidFill>
                          <a:latin typeface="+mj-lt"/>
                        </a:rPr>
                        <a:t>$397.2B</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000" b="1" dirty="0">
                          <a:solidFill>
                            <a:schemeClr val="accent1"/>
                          </a:solidFill>
                          <a:latin typeface="+mj-lt"/>
                        </a:rPr>
                        <a:t>14.8%</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000" b="1" dirty="0">
                          <a:solidFill>
                            <a:schemeClr val="accent1"/>
                          </a:solidFill>
                          <a:latin typeface="+mj-lt"/>
                        </a:rPr>
                        <a:t>2000+</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00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Targeted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Audience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Market Size by 2028</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kern="1200" spc="-25" dirty="0">
                          <a:solidFill>
                            <a:schemeClr val="bg2">
                              <a:lumMod val="20000"/>
                              <a:lumOff val="80000"/>
                            </a:schemeClr>
                          </a:solidFill>
                          <a:latin typeface="+mn-lt"/>
                          <a:ea typeface="+mn-ea"/>
                          <a:cs typeface="Arial"/>
                        </a:rPr>
                        <a:t>Annual Growth Rate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kern="1200" spc="-25" dirty="0">
                          <a:solidFill>
                            <a:schemeClr val="bg2">
                              <a:lumMod val="20000"/>
                              <a:lumOff val="80000"/>
                            </a:schemeClr>
                          </a:solidFill>
                          <a:latin typeface="+mn-lt"/>
                          <a:ea typeface="+mn-ea"/>
                          <a:cs typeface="Arial"/>
                        </a:rPr>
                        <a:t>Targeted Universities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81554E6-FFC7-4D10-8E15-D72915B89452}"/>
              </a:ext>
            </a:extLst>
          </p:cNvPr>
          <p:cNvSpPr/>
          <p:nvPr/>
        </p:nvSpPr>
        <p:spPr>
          <a:xfrm>
            <a:off x="4583907" y="4487445"/>
            <a:ext cx="3024187"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SUCCESS</a:t>
            </a:r>
          </a:p>
        </p:txBody>
      </p:sp>
    </p:spTree>
    <p:extLst>
      <p:ext uri="{BB962C8B-B14F-4D97-AF65-F5344CB8AC3E}">
        <p14:creationId xmlns:p14="http://schemas.microsoft.com/office/powerpoint/2010/main" val="216536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1414199" y="1931823"/>
            <a:ext cx="4174837" cy="4561052"/>
          </a:xfrm>
        </p:spPr>
        <p:txBody>
          <a:bodyPr>
            <a:noAutofit/>
          </a:bodyPr>
          <a:lstStyle/>
          <a:p>
            <a:pPr marL="12700">
              <a:lnSpc>
                <a:spcPct val="120000"/>
              </a:lnSpc>
              <a:spcBef>
                <a:spcPts val="100"/>
              </a:spcBef>
            </a:pPr>
            <a:r>
              <a:rPr lang="en-US" sz="2200" b="1" i="0" dirty="0">
                <a:solidFill>
                  <a:schemeClr val="bg1"/>
                </a:solidFill>
                <a:effectLst/>
                <a:latin typeface="Google Sans"/>
              </a:rPr>
              <a:t>University</a:t>
            </a:r>
            <a:r>
              <a:rPr lang="en-US" sz="1900" b="1" i="0" dirty="0">
                <a:solidFill>
                  <a:schemeClr val="bg1"/>
                </a:solidFill>
                <a:effectLst/>
                <a:latin typeface="Google Sans"/>
              </a:rPr>
              <a:t> </a:t>
            </a:r>
            <a:r>
              <a:rPr lang="en-US" sz="2200" b="1" i="0" dirty="0">
                <a:solidFill>
                  <a:schemeClr val="bg1"/>
                </a:solidFill>
                <a:effectLst/>
                <a:latin typeface="Google Sans"/>
              </a:rPr>
              <a:t>Participation Fees</a:t>
            </a:r>
            <a:endParaRPr lang="en-US" sz="2200" b="1" dirty="0">
              <a:solidFill>
                <a:schemeClr val="bg1"/>
              </a:solidFill>
            </a:endParaRPr>
          </a:p>
          <a:p>
            <a:pPr marR="5080">
              <a:lnSpc>
                <a:spcPct val="120000"/>
              </a:lnSpc>
              <a:spcBef>
                <a:spcPts val="600"/>
              </a:spcBef>
            </a:pPr>
            <a:r>
              <a:rPr lang="en-US" sz="1800" i="1" spc="-15" dirty="0">
                <a:solidFill>
                  <a:schemeClr val="bg2">
                    <a:lumMod val="20000"/>
                    <a:lumOff val="80000"/>
                  </a:schemeClr>
                </a:solidFill>
                <a:cs typeface="Arial"/>
              </a:rPr>
              <a:t>Universities might be charged by </a:t>
            </a:r>
            <a:r>
              <a:rPr lang="en-US" sz="1800" i="1" dirty="0" err="1">
                <a:solidFill>
                  <a:schemeClr val="tx2">
                    <a:lumMod val="10000"/>
                    <a:lumOff val="90000"/>
                  </a:schemeClr>
                </a:solidFill>
              </a:rPr>
              <a:t>UniCouncil</a:t>
            </a:r>
            <a:r>
              <a:rPr lang="en-US" sz="1800" i="1" spc="-15" dirty="0">
                <a:solidFill>
                  <a:srgbClr val="FF0000"/>
                </a:solidFill>
                <a:cs typeface="Arial"/>
              </a:rPr>
              <a:t> </a:t>
            </a:r>
            <a:r>
              <a:rPr lang="en-US" sz="1800" i="1" spc="-15" dirty="0">
                <a:solidFill>
                  <a:schemeClr val="bg2">
                    <a:lumMod val="20000"/>
                    <a:lumOff val="80000"/>
                  </a:schemeClr>
                </a:solidFill>
                <a:cs typeface="Arial"/>
              </a:rPr>
              <a:t>to attend the event, much like at conventional education fairs. The amount of this charge may vary depending on the size of the booth, premium placements, or the volume of potential students they speak with.</a:t>
            </a: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838199" y="1931823"/>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929705" y="1339122"/>
            <a:ext cx="3060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8" name="Title 7">
            <a:extLst>
              <a:ext uri="{FF2B5EF4-FFF2-40B4-BE49-F238E27FC236}">
                <a16:creationId xmlns:a16="http://schemas.microsoft.com/office/drawing/2014/main" id="{94587538-1680-F754-34E4-E0F755E29EB5}"/>
              </a:ext>
            </a:extLst>
          </p:cNvPr>
          <p:cNvSpPr>
            <a:spLocks noGrp="1"/>
          </p:cNvSpPr>
          <p:nvPr>
            <p:ph type="title"/>
          </p:nvPr>
        </p:nvSpPr>
        <p:spPr>
          <a:xfrm>
            <a:off x="838200" y="365126"/>
            <a:ext cx="10515600" cy="1192960"/>
          </a:xfrm>
        </p:spPr>
        <p:txBody>
          <a:bodyPr/>
          <a:lstStyle/>
          <a:p>
            <a:r>
              <a:rPr lang="en-US" dirty="0"/>
              <a:t>REVENUE MODEL</a:t>
            </a:r>
          </a:p>
        </p:txBody>
      </p:sp>
      <p:pic>
        <p:nvPicPr>
          <p:cNvPr id="30" name="Picture Placeholder 35" descr="Check icon">
            <a:extLst>
              <a:ext uri="{FF2B5EF4-FFF2-40B4-BE49-F238E27FC236}">
                <a16:creationId xmlns:a16="http://schemas.microsoft.com/office/drawing/2014/main" id="{4172E792-2105-FE1A-2B50-DA7655E5BE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white">
          <a:xfrm>
            <a:off x="6330249" y="1827074"/>
            <a:ext cx="576000" cy="576000"/>
          </a:xfrm>
          <a:prstGeom prst="rect">
            <a:avLst/>
          </a:prstGeom>
        </p:spPr>
      </p:pic>
      <p:sp>
        <p:nvSpPr>
          <p:cNvPr id="35" name="Content Placeholder 6">
            <a:extLst>
              <a:ext uri="{FF2B5EF4-FFF2-40B4-BE49-F238E27FC236}">
                <a16:creationId xmlns:a16="http://schemas.microsoft.com/office/drawing/2014/main" id="{0CF7F9B2-1B9D-0F82-8D56-23E35369FDBB}"/>
              </a:ext>
            </a:extLst>
          </p:cNvPr>
          <p:cNvSpPr txBox="1">
            <a:spLocks/>
          </p:cNvSpPr>
          <p:nvPr/>
        </p:nvSpPr>
        <p:spPr bwMode="white">
          <a:xfrm>
            <a:off x="6982862" y="1827074"/>
            <a:ext cx="4174837" cy="456105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5080">
              <a:lnSpc>
                <a:spcPct val="120000"/>
              </a:lnSpc>
              <a:spcBef>
                <a:spcPts val="600"/>
              </a:spcBef>
            </a:pPr>
            <a:r>
              <a:rPr lang="en-US" sz="2200" b="1" i="0" dirty="0">
                <a:solidFill>
                  <a:schemeClr val="bg1"/>
                </a:solidFill>
                <a:effectLst/>
                <a:latin typeface="Google Sans"/>
              </a:rPr>
              <a:t>Value-Added Services for Universities :</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Tools for generating leads and contact details for students</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Data insights on student preferences and engagement.</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opportunities for branding and promotion on the platform.</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presentations and webinars geared toward particular student groups</a:t>
            </a:r>
          </a:p>
        </p:txBody>
      </p:sp>
    </p:spTree>
    <p:extLst>
      <p:ext uri="{BB962C8B-B14F-4D97-AF65-F5344CB8AC3E}">
        <p14:creationId xmlns:p14="http://schemas.microsoft.com/office/powerpoint/2010/main" val="336603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1414199" y="1931823"/>
            <a:ext cx="4174837" cy="4561052"/>
          </a:xfrm>
        </p:spPr>
        <p:txBody>
          <a:bodyPr>
            <a:noAutofit/>
          </a:bodyPr>
          <a:lstStyle/>
          <a:p>
            <a:pPr marR="5080">
              <a:lnSpc>
                <a:spcPct val="120000"/>
              </a:lnSpc>
              <a:spcBef>
                <a:spcPts val="600"/>
              </a:spcBef>
            </a:pPr>
            <a:r>
              <a:rPr lang="en-US" sz="2200" b="1" i="0" dirty="0">
                <a:solidFill>
                  <a:schemeClr val="bg1"/>
                </a:solidFill>
                <a:effectLst/>
                <a:latin typeface="Google Sans"/>
              </a:rPr>
              <a:t>Premium Services for Students:</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Professional one-on-one discussions with representatives from the university.</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AI-powered course recommendations and scholarship matching tools.</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application fee waivers or expedited processing of applications.</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Access to exclusive webinars and events with guest speakers.</a:t>
            </a: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838199" y="1931823"/>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929705" y="1339122"/>
            <a:ext cx="3060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8" name="Title 7">
            <a:extLst>
              <a:ext uri="{FF2B5EF4-FFF2-40B4-BE49-F238E27FC236}">
                <a16:creationId xmlns:a16="http://schemas.microsoft.com/office/drawing/2014/main" id="{94587538-1680-F754-34E4-E0F755E29EB5}"/>
              </a:ext>
            </a:extLst>
          </p:cNvPr>
          <p:cNvSpPr>
            <a:spLocks noGrp="1"/>
          </p:cNvSpPr>
          <p:nvPr>
            <p:ph type="title"/>
          </p:nvPr>
        </p:nvSpPr>
        <p:spPr>
          <a:xfrm>
            <a:off x="838200" y="365126"/>
            <a:ext cx="10515600" cy="1192960"/>
          </a:xfrm>
        </p:spPr>
        <p:txBody>
          <a:bodyPr/>
          <a:lstStyle/>
          <a:p>
            <a:r>
              <a:rPr lang="en-US" dirty="0"/>
              <a:t>REVENUE MODEL</a:t>
            </a:r>
          </a:p>
        </p:txBody>
      </p:sp>
      <p:pic>
        <p:nvPicPr>
          <p:cNvPr id="30" name="Picture Placeholder 35" descr="Check icon">
            <a:extLst>
              <a:ext uri="{FF2B5EF4-FFF2-40B4-BE49-F238E27FC236}">
                <a16:creationId xmlns:a16="http://schemas.microsoft.com/office/drawing/2014/main" id="{4172E792-2105-FE1A-2B50-DA7655E5BE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white">
          <a:xfrm>
            <a:off x="6330249" y="1827074"/>
            <a:ext cx="576000" cy="576000"/>
          </a:xfrm>
          <a:prstGeom prst="rect">
            <a:avLst/>
          </a:prstGeom>
        </p:spPr>
      </p:pic>
      <p:sp>
        <p:nvSpPr>
          <p:cNvPr id="35" name="Content Placeholder 6">
            <a:extLst>
              <a:ext uri="{FF2B5EF4-FFF2-40B4-BE49-F238E27FC236}">
                <a16:creationId xmlns:a16="http://schemas.microsoft.com/office/drawing/2014/main" id="{0CF7F9B2-1B9D-0F82-8D56-23E35369FDBB}"/>
              </a:ext>
            </a:extLst>
          </p:cNvPr>
          <p:cNvSpPr txBox="1">
            <a:spLocks/>
          </p:cNvSpPr>
          <p:nvPr/>
        </p:nvSpPr>
        <p:spPr bwMode="white">
          <a:xfrm>
            <a:off x="6982862" y="1827074"/>
            <a:ext cx="4174837" cy="456105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5080">
              <a:lnSpc>
                <a:spcPct val="120000"/>
              </a:lnSpc>
              <a:spcBef>
                <a:spcPts val="600"/>
              </a:spcBef>
            </a:pPr>
            <a:r>
              <a:rPr lang="en-US" sz="2200" b="1" i="0" dirty="0">
                <a:solidFill>
                  <a:schemeClr val="bg1"/>
                </a:solidFill>
                <a:effectLst/>
                <a:latin typeface="Google Sans"/>
              </a:rPr>
              <a:t>Advertising and Sponsorships:</a:t>
            </a:r>
          </a:p>
          <a:p>
            <a:pPr marL="285750" marR="5080" indent="-285750">
              <a:lnSpc>
                <a:spcPct val="120000"/>
              </a:lnSpc>
              <a:spcBef>
                <a:spcPts val="600"/>
              </a:spcBef>
              <a:buFont typeface="Arial" panose="020B0604020202020204" pitchFamily="34" charset="0"/>
              <a:buChar char="•"/>
            </a:pPr>
            <a:r>
              <a:rPr lang="en-US" sz="1800" i="1" dirty="0">
                <a:solidFill>
                  <a:schemeClr val="bg1"/>
                </a:solidFill>
                <a:effectLst/>
                <a:latin typeface="Google Sans"/>
              </a:rPr>
              <a:t>Targeting both universities and students,</a:t>
            </a:r>
            <a:r>
              <a:rPr lang="en-US" sz="1800" i="1" dirty="0">
                <a:solidFill>
                  <a:srgbClr val="FF0000"/>
                </a:solidFill>
                <a:effectLst/>
                <a:latin typeface="Google Sans"/>
              </a:rPr>
              <a:t> </a:t>
            </a:r>
            <a:r>
              <a:rPr lang="en-US" sz="1800" i="1" dirty="0" err="1">
                <a:solidFill>
                  <a:schemeClr val="tx2">
                    <a:lumMod val="10000"/>
                    <a:lumOff val="90000"/>
                  </a:schemeClr>
                </a:solidFill>
              </a:rPr>
              <a:t>UniCouncil</a:t>
            </a:r>
            <a:r>
              <a:rPr lang="en-US" sz="1800" i="1" dirty="0">
                <a:solidFill>
                  <a:schemeClr val="tx2">
                    <a:lumMod val="10000"/>
                    <a:lumOff val="90000"/>
                  </a:schemeClr>
                </a:solidFill>
              </a:rPr>
              <a:t> </a:t>
            </a:r>
            <a:r>
              <a:rPr lang="en-US" sz="1800" i="1" dirty="0">
                <a:solidFill>
                  <a:schemeClr val="bg1"/>
                </a:solidFill>
                <a:effectLst/>
                <a:latin typeface="Google Sans"/>
              </a:rPr>
              <a:t>may enable pertinent businesses and organizations to promote their goods and services on the network.</a:t>
            </a:r>
          </a:p>
          <a:p>
            <a:pPr marL="285750" marR="5080" indent="-285750">
              <a:lnSpc>
                <a:spcPct val="120000"/>
              </a:lnSpc>
              <a:spcBef>
                <a:spcPts val="600"/>
              </a:spcBef>
              <a:buFont typeface="Arial" panose="020B0604020202020204" pitchFamily="34" charset="0"/>
              <a:buChar char="•"/>
            </a:pPr>
            <a:r>
              <a:rPr lang="en-US" sz="1800" i="1" dirty="0">
                <a:solidFill>
                  <a:schemeClr val="bg1"/>
                </a:solidFill>
                <a:effectLst/>
                <a:latin typeface="Google Sans"/>
              </a:rPr>
              <a:t>These could be product placements in the virtual booths, sponsored webinars, or banner ads.</a:t>
            </a:r>
          </a:p>
        </p:txBody>
      </p:sp>
    </p:spTree>
    <p:extLst>
      <p:ext uri="{BB962C8B-B14F-4D97-AF65-F5344CB8AC3E}">
        <p14:creationId xmlns:p14="http://schemas.microsoft.com/office/powerpoint/2010/main" val="272168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2459705" y="1923212"/>
            <a:ext cx="4174837" cy="4561052"/>
          </a:xfrm>
        </p:spPr>
        <p:txBody>
          <a:bodyPr>
            <a:noAutofit/>
          </a:bodyPr>
          <a:lstStyle/>
          <a:p>
            <a:pPr marR="5080">
              <a:lnSpc>
                <a:spcPct val="120000"/>
              </a:lnSpc>
              <a:spcBef>
                <a:spcPts val="600"/>
              </a:spcBef>
            </a:pPr>
            <a:r>
              <a:rPr lang="en-US" sz="2800" b="1" i="0" dirty="0">
                <a:solidFill>
                  <a:schemeClr val="bg1"/>
                </a:solidFill>
                <a:effectLst/>
                <a:latin typeface="Google Sans"/>
              </a:rPr>
              <a:t>Data Monetization </a:t>
            </a:r>
            <a:r>
              <a:rPr lang="en-US" sz="2200" b="1" i="0" dirty="0">
                <a:solidFill>
                  <a:schemeClr val="bg1"/>
                </a:solidFill>
                <a:effectLst/>
                <a:latin typeface="Google Sans"/>
              </a:rPr>
              <a:t>:</a:t>
            </a:r>
          </a:p>
          <a:p>
            <a:pPr marL="342900" marR="5080" indent="-342900">
              <a:lnSpc>
                <a:spcPct val="120000"/>
              </a:lnSpc>
              <a:spcBef>
                <a:spcPts val="600"/>
              </a:spcBef>
              <a:buFont typeface="Arial" panose="020B0604020202020204" pitchFamily="34" charset="0"/>
              <a:buChar char="•"/>
            </a:pPr>
            <a:r>
              <a:rPr lang="en-US" sz="1800" i="1" dirty="0" err="1">
                <a:solidFill>
                  <a:schemeClr val="tx2">
                    <a:lumMod val="10000"/>
                    <a:lumOff val="90000"/>
                  </a:schemeClr>
                </a:solidFill>
              </a:rPr>
              <a:t>UniCouncil</a:t>
            </a:r>
            <a:r>
              <a:rPr lang="en-US" sz="1800" i="1" dirty="0">
                <a:solidFill>
                  <a:schemeClr val="tx2">
                    <a:lumMod val="10000"/>
                    <a:lumOff val="90000"/>
                  </a:schemeClr>
                </a:solidFill>
              </a:rPr>
              <a:t> </a:t>
            </a:r>
            <a:r>
              <a:rPr lang="en-US" sz="1800" i="1" dirty="0">
                <a:solidFill>
                  <a:schemeClr val="bg1"/>
                </a:solidFill>
                <a:effectLst/>
                <a:latin typeface="Google Sans"/>
              </a:rPr>
              <a:t>has the capacity to anonymize and aggregate a sizable amount of student data and university engagement in order to offer insights to academic institutions, research groups, and even media companies.</a:t>
            </a:r>
          </a:p>
          <a:p>
            <a:pPr marL="342900" marR="5080" indent="-342900">
              <a:lnSpc>
                <a:spcPct val="120000"/>
              </a:lnSpc>
              <a:spcBef>
                <a:spcPts val="600"/>
              </a:spcBef>
              <a:buFont typeface="Arial" panose="020B0604020202020204" pitchFamily="34" charset="0"/>
              <a:buChar char="•"/>
            </a:pPr>
            <a:r>
              <a:rPr lang="en-US" sz="1800" i="1" dirty="0">
                <a:solidFill>
                  <a:schemeClr val="bg1"/>
                </a:solidFill>
                <a:effectLst/>
                <a:latin typeface="Google Sans"/>
              </a:rPr>
              <a:t>Market research, trend analysis, and targeted advertising campaigns could all benefit from this data.</a:t>
            </a: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bwMode="white">
          <a:xfrm>
            <a:off x="1882505" y="1923212"/>
            <a:ext cx="576000" cy="57600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929705" y="1339122"/>
            <a:ext cx="3060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8" name="Title 7">
            <a:extLst>
              <a:ext uri="{FF2B5EF4-FFF2-40B4-BE49-F238E27FC236}">
                <a16:creationId xmlns:a16="http://schemas.microsoft.com/office/drawing/2014/main" id="{94587538-1680-F754-34E4-E0F755E29EB5}"/>
              </a:ext>
            </a:extLst>
          </p:cNvPr>
          <p:cNvSpPr>
            <a:spLocks noGrp="1"/>
          </p:cNvSpPr>
          <p:nvPr>
            <p:ph type="title"/>
          </p:nvPr>
        </p:nvSpPr>
        <p:spPr>
          <a:xfrm>
            <a:off x="838200" y="365126"/>
            <a:ext cx="10515600" cy="1192960"/>
          </a:xfrm>
        </p:spPr>
        <p:txBody>
          <a:bodyPr/>
          <a:lstStyle/>
          <a:p>
            <a:r>
              <a:rPr lang="en-US" dirty="0"/>
              <a:t>REVENUE MODEL</a:t>
            </a:r>
          </a:p>
        </p:txBody>
      </p:sp>
    </p:spTree>
    <p:extLst>
      <p:ext uri="{BB962C8B-B14F-4D97-AF65-F5344CB8AC3E}">
        <p14:creationId xmlns:p14="http://schemas.microsoft.com/office/powerpoint/2010/main" val="175585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205273" y="1400403"/>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5080" indent="0">
              <a:buFont typeface="Arial" panose="020B0604020202020204" pitchFamily="34" charset="0"/>
              <a:buNone/>
            </a:pPr>
            <a:r>
              <a:rPr lang="en-US" sz="2500" b="1" i="1" spc="70" dirty="0" err="1">
                <a:solidFill>
                  <a:schemeClr val="bg2">
                    <a:lumMod val="20000"/>
                    <a:lumOff val="80000"/>
                    <a:alpha val="75000"/>
                  </a:schemeClr>
                </a:solidFill>
                <a:cs typeface="Arial"/>
              </a:rPr>
              <a:t>UniCouncil</a:t>
            </a:r>
            <a:endParaRPr lang="en-US" sz="2500" b="1" i="1" spc="70" dirty="0">
              <a:solidFill>
                <a:schemeClr val="bg2">
                  <a:lumMod val="20000"/>
                  <a:lumOff val="80000"/>
                  <a:alpha val="75000"/>
                </a:schemeClr>
              </a:solidFill>
              <a:cs typeface="Arial"/>
            </a:endParaRPr>
          </a:p>
          <a:p>
            <a:pPr marL="0" marR="5080" indent="0">
              <a:buFont typeface="Arial" panose="020B0604020202020204" pitchFamily="34" charset="0"/>
              <a:buNone/>
            </a:pPr>
            <a:endParaRPr lang="en-US" sz="2500" b="1" i="1" spc="70"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45" dirty="0">
                <a:solidFill>
                  <a:schemeClr val="bg2">
                    <a:lumMod val="20000"/>
                    <a:lumOff val="80000"/>
                    <a:alpha val="75000"/>
                  </a:schemeClr>
                </a:solidFill>
                <a:cs typeface="Arial"/>
              </a:rPr>
              <a:t>9521217682</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838200" y="1701559"/>
            <a:ext cx="4859215" cy="1325563"/>
          </a:xfrm>
        </p:spPr>
        <p:txBody>
          <a:bodyPr>
            <a:normAutofit/>
          </a:bodyPr>
          <a:lstStyle/>
          <a:p>
            <a:r>
              <a:rPr lang="en-US" sz="5000" dirty="0">
                <a:solidFill>
                  <a:schemeClr val="bg1"/>
                </a:solidFill>
              </a:rPr>
              <a:t>THANK YOU!</a:t>
            </a:r>
            <a:endParaRPr lang="en-US" sz="5000" dirty="0"/>
          </a:p>
        </p:txBody>
      </p:sp>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13" name="Graphic 12" descr="Phone icon">
            <a:extLst>
              <a:ext uri="{FF2B5EF4-FFF2-40B4-BE49-F238E27FC236}">
                <a16:creationId xmlns:a16="http://schemas.microsoft.com/office/drawing/2014/main" id="{E1FE68E0-BC77-4B86-BF40-6A4FF5062F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4451380"/>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124</TotalTime>
  <Words>724</Words>
  <Application>Microsoft Office PowerPoint</Application>
  <PresentationFormat>Widescreen</PresentationFormat>
  <Paragraphs>59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vt:lpstr>
      <vt:lpstr>Book Antiqua</vt:lpstr>
      <vt:lpstr>Calibri</vt:lpstr>
      <vt:lpstr>Gill Sans MT</vt:lpstr>
      <vt:lpstr>Google Sans</vt:lpstr>
      <vt:lpstr>Office Theme</vt:lpstr>
      <vt:lpstr>UNICOUNCIL PITCH DECK</vt:lpstr>
      <vt:lpstr>PROBLEM STATEMENT</vt:lpstr>
      <vt:lpstr>SOLUTION</vt:lpstr>
      <vt:lpstr>TARGET MARKET</vt:lpstr>
      <vt:lpstr>INDUSTRY OUTLOOK</vt:lpstr>
      <vt:lpstr>REVENUE MODEL</vt:lpstr>
      <vt:lpstr>REVENUE MODEL</vt:lpstr>
      <vt:lpstr>REVENUE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SERVICES PITCH DECK</dc:title>
  <dc:creator>Makhan Yadav</dc:creator>
  <cp:lastModifiedBy>Sachin Kukkar</cp:lastModifiedBy>
  <cp:revision>3</cp:revision>
  <dcterms:created xsi:type="dcterms:W3CDTF">2024-01-15T09:48:51Z</dcterms:created>
  <dcterms:modified xsi:type="dcterms:W3CDTF">2024-01-21T07:51:10Z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