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7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ADA7"/>
    <a:srgbClr val="FF7C80"/>
    <a:srgbClr val="E9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03FEF-F75C-4EE6-87C7-38DA4B05A4AE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7A911-F034-40F6-8CE0-3D89FFB57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70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IITD_pptslide_jpeg-03.jp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3EADA7"/>
              </a:clrFrom>
              <a:clrTo>
                <a:srgbClr val="3EADA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7" t="69259"/>
          <a:stretch/>
        </p:blipFill>
        <p:spPr bwMode="auto"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3671"/>
            <a:ext cx="9753600" cy="187500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3240578"/>
            <a:ext cx="5791200" cy="204262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E9F7F6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0" y="6356350"/>
            <a:ext cx="2743200" cy="365125"/>
          </a:xfrm>
        </p:spPr>
        <p:txBody>
          <a:bodyPr/>
          <a:lstStyle/>
          <a:p>
            <a:fld id="{1D47BECD-9191-4DC9-953C-2E1B52D5EB9F}" type="datetime1">
              <a:rPr lang="en-US" smtClean="0"/>
              <a:t>10/12/2024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14400" y="3089628"/>
            <a:ext cx="10363200" cy="0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34784"/>
            <a:ext cx="3014164" cy="16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4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381182"/>
            <a:ext cx="10515600" cy="4798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E48E-A382-46D3-B553-2348B2FCE6C1}" type="datetime1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1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D325-AC8D-4322-9789-22F060E54C4B}" type="datetime1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24900" y="370119"/>
            <a:ext cx="0" cy="5806281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39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399" y="1381181"/>
            <a:ext cx="5112328" cy="4798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770" y="1381181"/>
            <a:ext cx="5105400" cy="4798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A6C1-94B9-4EB9-826F-B315188D6D53}" type="datetime1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47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1262291"/>
            <a:ext cx="5086928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9" y="2154891"/>
            <a:ext cx="5086928" cy="4033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0257" y="1262288"/>
            <a:ext cx="510540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0257" y="2154891"/>
            <a:ext cx="5105400" cy="4033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EEAC-0BB9-4E22-A5C6-F071B9102B19}" type="datetime1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9202-781B-4784-8729-96B14B0CF654}" type="datetime1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4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191660"/>
            <a:ext cx="393192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7092-AEBB-464E-B770-320437F9788A}" type="datetime1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A031-2A4A-4F2C-B559-0A4F74F51AAE}" type="datetime1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191660"/>
            <a:ext cx="393192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3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381181"/>
            <a:ext cx="10522526" cy="47672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8A59-6D1A-4D48-83A6-649A378B7BDF}" type="datetime1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6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381182"/>
            <a:ext cx="10515600" cy="4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7638-30E3-4923-BD4B-FB787066C92C}" type="datetime1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22E2-1D21-4913-9A8B-9AD9CD642A3F}" type="datetime1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381182"/>
            <a:ext cx="5181600" cy="4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1182"/>
            <a:ext cx="5181600" cy="4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A722-42D4-4F36-AE82-2A7ACD38D72E}" type="datetime1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381181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206880"/>
            <a:ext cx="5156200" cy="3981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81182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06880"/>
            <a:ext cx="5181601" cy="3981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D787-028B-46C6-B2C6-D7B4EE5A06D5}" type="datetime1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7330-7F9A-4A05-90A2-F5E39AE7F889}" type="datetime1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A1B0-7AF4-4D54-86A7-5A2C3EAAC56F}" type="datetime1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30CE-A76A-4D8A-ADED-5A5F879A7F78}" type="datetime1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5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0ACC-F55F-4063-A54E-609B25804E7F}" type="datetime1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 vs. Red Ocean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0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A6CA04-A4A3-4766-853E-D4617EB2A7C8}" type="datetime1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Blue vs. Red Ocean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C4B5-A1E9-4984-9CD4-22695C1F62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dirty="0">
          <a:solidFill>
            <a:srgbClr val="3EADA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chinm@iiitd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data.gov.in/resource/indira-gandhi-widow-pension-scheme-ignwps-beneficiaries-abstract-during-fy-2023-2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.in/resource/indira-gandhi-national-disability-pension-scheme-igndps-beneficiaries-abstract-during-f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.in/resource/indira-gandhi-national-old-aged-pension-scheme-ignoaps-beneficiaries-abstract-during-f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.in/resource/district-wise-service-ready-gram-panchayat-31-03-202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.in/resource/tb-laboratory-infrastructure-20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data.gov.in/resource/physical-financial-progress-pradhan-mantri-gram-sadak-yojna-pmgsy-da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data.gov.in/resource/district-wise-mgnrega-data-glan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data.gov.in/resource/physical-financial-progress-pradhan-mantri-gram-sadak-yojna-pmgsy-da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data.gov.in/resource/state-wise-telecom-pensioners-details-sampann-2904202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data.gov.in/resource/village-wise-self-help-group-shg-and-members-cou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6719"/>
            <a:ext cx="9753600" cy="2677422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Palatino Linotype" panose="02040502050505030304" pitchFamily="18" charset="0"/>
              </a:rPr>
              <a:t>Data Science Project</a:t>
            </a:r>
            <a:br>
              <a:rPr lang="en-US" sz="6600" b="1" dirty="0">
                <a:latin typeface="Palatino Linotype" panose="02040502050505030304" pitchFamily="18" charset="0"/>
              </a:rPr>
            </a:br>
            <a:r>
              <a:rPr lang="en-US" sz="4400" dirty="0">
                <a:latin typeface="Palatino Linotype" panose="02040502050505030304" pitchFamily="18" charset="0"/>
              </a:rPr>
              <a:t>Variational development in </a:t>
            </a:r>
            <a:br>
              <a:rPr lang="en-US" sz="4400" dirty="0">
                <a:latin typeface="Palatino Linotype" panose="02040502050505030304" pitchFamily="18" charset="0"/>
              </a:rPr>
            </a:br>
            <a:r>
              <a:rPr lang="en-US" sz="4400" dirty="0">
                <a:latin typeface="Palatino Linotype" panose="02040502050505030304" pitchFamily="18" charset="0"/>
              </a:rPr>
              <a:t>different zones of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Oct. 16, 2024</a:t>
            </a:r>
          </a:p>
          <a:p>
            <a:r>
              <a:rPr lang="en-US" dirty="0">
                <a:latin typeface="Palatino Linotype" panose="02040502050505030304" pitchFamily="18" charset="0"/>
              </a:rPr>
              <a:t>Sachin Motwani</a:t>
            </a:r>
          </a:p>
          <a:p>
            <a:r>
              <a:rPr lang="en-US" dirty="0">
                <a:latin typeface="Palatino Linotype" panose="02040502050505030304" pitchFamily="18" charset="0"/>
                <a:hlinkClick r:id="rId2"/>
              </a:rPr>
              <a:t>sachinm@iiitd.ac.in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898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Dataset 6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10/12/2024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>
                    <a:latin typeface="Palatino Linotype" panose="02040502050505030304" pitchFamily="18" charset="0"/>
                  </a:rPr>
                  <a:t>Indira Gandhi Widow Pension Scheme (IGNWPS) Beneficiaries Abstract during FY 2023-24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Link: </a:t>
                </a:r>
                <a:r>
                  <a:rPr lang="en-US" sz="1800" dirty="0">
                    <a:latin typeface="Palatino Linotype" panose="02040502050505030304" pitchFamily="18" charset="0"/>
                    <a:hlinkClick r:id="rId2"/>
                  </a:rPr>
                  <a:t>https://www.data.gov.in/resource/indira-gandhi-widow-pension-scheme-ignwps-beneficiaries-abstract-during-fy-2023-24</a:t>
                </a:r>
                <a:r>
                  <a:rPr lang="en-US" sz="1800" dirty="0">
                    <a:latin typeface="Palatino Linotype" panose="02040502050505030304" pitchFamily="18" charset="0"/>
                  </a:rPr>
                  <a:t> 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Shape: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11490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×15</m:t>
                    </m:r>
                  </m:oMath>
                </a14:m>
                <a:endParaRPr lang="en-US" sz="1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  <a:blipFill>
                <a:blip r:embed="rId3"/>
                <a:stretch>
                  <a:fillRect l="-348" t="-949" r="-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24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Dataset 7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10/12/2024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2964-EBCA-AE88-8FEE-E1CC1099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2892"/>
            <a:ext cx="10522526" cy="4503474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Palatino Linotype" panose="02040502050505030304" pitchFamily="18" charset="0"/>
              </a:rPr>
              <a:t>Indira Gandhi National Disability Pension Scheme (IGNDPS) Beneficiaries Abstract during FY 2023-24</a:t>
            </a:r>
          </a:p>
          <a:p>
            <a:pPr algn="just"/>
            <a:r>
              <a:rPr lang="en-US" sz="1800" dirty="0">
                <a:latin typeface="Palatino Linotype" panose="02040502050505030304" pitchFamily="18" charset="0"/>
              </a:rPr>
              <a:t>Link: </a:t>
            </a:r>
            <a:r>
              <a:rPr lang="en-IN" sz="1200" dirty="0">
                <a:hlinkClick r:id="rId2"/>
              </a:rPr>
              <a:t>https://www.data.gov.in/resource/indira-gandhi-national-disability-pension-scheme-igndps-beneficiaries-abstract-during-fy</a:t>
            </a:r>
            <a:r>
              <a:rPr lang="en-IN" sz="1200" dirty="0"/>
              <a:t> </a:t>
            </a:r>
          </a:p>
          <a:p>
            <a:pPr algn="just"/>
            <a:r>
              <a:rPr lang="en-US" sz="1800" dirty="0">
                <a:latin typeface="Palatino Linotype" panose="02040502050505030304" pitchFamily="18" charset="0"/>
              </a:rPr>
              <a:t>Shape:</a:t>
            </a:r>
          </a:p>
        </p:txBody>
      </p:sp>
    </p:spTree>
    <p:extLst>
      <p:ext uri="{BB962C8B-B14F-4D97-AF65-F5344CB8AC3E}">
        <p14:creationId xmlns:p14="http://schemas.microsoft.com/office/powerpoint/2010/main" val="33132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Dataset 8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10/12/2024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2964-EBCA-AE88-8FEE-E1CC1099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2892"/>
            <a:ext cx="10522526" cy="450347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Palatino Linotype" panose="02040502050505030304" pitchFamily="18" charset="0"/>
              </a:rPr>
              <a:t>Indira Gandhi National Old Aged Pension Scheme (IGNOAPS) Beneficiaries Abstract during FY 2023-24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Link: </a:t>
            </a:r>
            <a:r>
              <a:rPr lang="en-US" sz="1800" dirty="0">
                <a:latin typeface="Palatino Linotype" panose="02040502050505030304" pitchFamily="18" charset="0"/>
                <a:hlinkClick r:id="rId2"/>
              </a:rPr>
              <a:t>https://www.data.gov.in/resource/indira-gandhi-national-old-aged-pension-scheme-ignoaps-beneficiaries-abstract-during-fy</a:t>
            </a:r>
            <a:r>
              <a:rPr lang="en-US" sz="1800" dirty="0">
                <a:latin typeface="Palatino Linotype" panose="02040502050505030304" pitchFamily="18" charset="0"/>
              </a:rPr>
              <a:t>  </a:t>
            </a:r>
            <a:endParaRPr lang="en-IN" sz="1800" dirty="0">
              <a:latin typeface="Palatino Linotype" panose="02040502050505030304" pitchFamily="18" charset="0"/>
            </a:endParaRPr>
          </a:p>
          <a:p>
            <a:pPr algn="just"/>
            <a:r>
              <a:rPr lang="en-US" sz="1800" dirty="0">
                <a:latin typeface="Palatino Linotype" panose="02040502050505030304" pitchFamily="18" charset="0"/>
              </a:rPr>
              <a:t>Shape:</a:t>
            </a:r>
          </a:p>
        </p:txBody>
      </p:sp>
    </p:spTree>
    <p:extLst>
      <p:ext uri="{BB962C8B-B14F-4D97-AF65-F5344CB8AC3E}">
        <p14:creationId xmlns:p14="http://schemas.microsoft.com/office/powerpoint/2010/main" val="308522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Dataset 9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10/12/2024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2964-EBCA-AE88-8FEE-E1CC1099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2892"/>
            <a:ext cx="10522526" cy="4503474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Palatino Linotype" panose="02040502050505030304" pitchFamily="18" charset="0"/>
              </a:rPr>
              <a:t>BharatNet</a:t>
            </a:r>
            <a:r>
              <a:rPr lang="en-US" sz="1800" dirty="0">
                <a:latin typeface="Palatino Linotype" panose="02040502050505030304" pitchFamily="18" charset="0"/>
              </a:rPr>
              <a:t> Service Ready Gram Panchayat as on 31-03-2024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Link: </a:t>
            </a:r>
            <a:r>
              <a:rPr lang="en-US" sz="1800" dirty="0">
                <a:latin typeface="Palatino Linotype" panose="02040502050505030304" pitchFamily="18" charset="0"/>
                <a:hlinkClick r:id="rId2"/>
              </a:rPr>
              <a:t>https://www.data.gov.in/resource/district-wise-service-ready-gram-panchayat-31-03-2024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Shape:</a:t>
            </a:r>
          </a:p>
        </p:txBody>
      </p:sp>
    </p:spTree>
    <p:extLst>
      <p:ext uri="{BB962C8B-B14F-4D97-AF65-F5344CB8AC3E}">
        <p14:creationId xmlns:p14="http://schemas.microsoft.com/office/powerpoint/2010/main" val="64551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Dataset 10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10/12/2024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2964-EBCA-AE88-8FEE-E1CC1099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2892"/>
            <a:ext cx="10522526" cy="4503474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Palatino Linotype" panose="02040502050505030304" pitchFamily="18" charset="0"/>
              </a:rPr>
              <a:t>TB Laboratory Infrastructure, 2022</a:t>
            </a:r>
            <a:endParaRPr lang="en-US" sz="1800" dirty="0">
              <a:latin typeface="Palatino Linotype" panose="02040502050505030304" pitchFamily="18" charset="0"/>
            </a:endParaRPr>
          </a:p>
          <a:p>
            <a:r>
              <a:rPr lang="en-US" sz="1800" dirty="0">
                <a:latin typeface="Palatino Linotype" panose="02040502050505030304" pitchFamily="18" charset="0"/>
              </a:rPr>
              <a:t>Link</a:t>
            </a:r>
            <a:r>
              <a:rPr lang="en-US" sz="1800">
                <a:latin typeface="Palatino Linotype" panose="02040502050505030304" pitchFamily="18" charset="0"/>
              </a:rPr>
              <a:t>: </a:t>
            </a:r>
            <a:r>
              <a:rPr lang="en-US" sz="1800">
                <a:latin typeface="Palatino Linotype" panose="02040502050505030304" pitchFamily="18" charset="0"/>
                <a:hlinkClick r:id="rId2"/>
              </a:rPr>
              <a:t>https://www.data.gov.in/resource/tb-laboratory-infrastructure-2022</a:t>
            </a:r>
            <a:r>
              <a:rPr lang="en-US" sz="1800">
                <a:latin typeface="Palatino Linotype" panose="02040502050505030304" pitchFamily="18" charset="0"/>
              </a:rPr>
              <a:t> </a:t>
            </a:r>
            <a:endParaRPr lang="en-US" sz="1800" dirty="0">
              <a:latin typeface="Palatino Linotype" panose="02040502050505030304" pitchFamily="18" charset="0"/>
            </a:endParaRPr>
          </a:p>
          <a:p>
            <a:r>
              <a:rPr lang="en-US" sz="1800" dirty="0">
                <a:latin typeface="Palatino Linotype" panose="02040502050505030304" pitchFamily="18" charset="0"/>
              </a:rPr>
              <a:t>Shape:</a:t>
            </a:r>
          </a:p>
        </p:txBody>
      </p:sp>
    </p:spTree>
    <p:extLst>
      <p:ext uri="{BB962C8B-B14F-4D97-AF65-F5344CB8AC3E}">
        <p14:creationId xmlns:p14="http://schemas.microsoft.com/office/powerpoint/2010/main" val="345187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Hypothesis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10/12/2024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2964-EBCA-AE88-8FEE-E1CC1099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2892"/>
            <a:ext cx="10522526" cy="3371359"/>
          </a:xfrm>
        </p:spPr>
        <p:txBody>
          <a:bodyPr>
            <a:normAutofit/>
          </a:bodyPr>
          <a:lstStyle/>
          <a:p>
            <a:pPr algn="just"/>
            <a:r>
              <a:rPr lang="en-IN" sz="1800" b="1" dirty="0">
                <a:latin typeface="Palatino Linotype" panose="02040502050505030304" pitchFamily="18" charset="0"/>
              </a:rPr>
              <a:t>Null Hypothesis</a:t>
            </a:r>
            <a:r>
              <a:rPr lang="en-IN" sz="1800" dirty="0">
                <a:latin typeface="Palatino Linotype" panose="02040502050505030304" pitchFamily="18" charset="0"/>
              </a:rPr>
              <a:t>: Central government schemes are </a:t>
            </a:r>
            <a:r>
              <a:rPr lang="en-IN" sz="1800" b="1" dirty="0">
                <a:latin typeface="Palatino Linotype" panose="02040502050505030304" pitchFamily="18" charset="0"/>
              </a:rPr>
              <a:t>equally</a:t>
            </a:r>
            <a:r>
              <a:rPr lang="en-IN" sz="1800" dirty="0">
                <a:latin typeface="Palatino Linotype" panose="02040502050505030304" pitchFamily="18" charset="0"/>
              </a:rPr>
              <a:t> impactful in all zones of India</a:t>
            </a:r>
          </a:p>
          <a:p>
            <a:pPr algn="just"/>
            <a:r>
              <a:rPr lang="en-IN" sz="1800" b="1" dirty="0">
                <a:latin typeface="Palatino Linotype" panose="02040502050505030304" pitchFamily="18" charset="0"/>
              </a:rPr>
              <a:t>Alternate Hypothesis</a:t>
            </a:r>
            <a:r>
              <a:rPr lang="en-IN" sz="1800" dirty="0">
                <a:latin typeface="Palatino Linotype" panose="02040502050505030304" pitchFamily="18" charset="0"/>
              </a:rPr>
              <a:t>: Central government schemes are </a:t>
            </a:r>
            <a:r>
              <a:rPr lang="en-IN" sz="1800" b="1" dirty="0">
                <a:latin typeface="Palatino Linotype" panose="02040502050505030304" pitchFamily="18" charset="0"/>
              </a:rPr>
              <a:t>NOT equally</a:t>
            </a:r>
            <a:r>
              <a:rPr lang="en-IN" sz="1800" dirty="0">
                <a:latin typeface="Palatino Linotype" panose="02040502050505030304" pitchFamily="18" charset="0"/>
              </a:rPr>
              <a:t> impactful in all zones of India</a:t>
            </a:r>
          </a:p>
          <a:p>
            <a:pPr algn="just"/>
            <a:endParaRPr lang="en-US" sz="1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76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Zones of India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10/12/2024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2964-EBCA-AE88-8FEE-E1CC1099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2892"/>
            <a:ext cx="5980610" cy="4503474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Palatino Linotype" panose="02040502050505030304" pitchFamily="18" charset="0"/>
              </a:rPr>
              <a:t>India is divided into zones for various administrative, geographical, and developmental purposes</a:t>
            </a:r>
          </a:p>
          <a:p>
            <a:pPr algn="just"/>
            <a:r>
              <a:rPr lang="en-US" sz="1800" dirty="0">
                <a:latin typeface="Palatino Linotype" panose="02040502050505030304" pitchFamily="18" charset="0"/>
              </a:rPr>
              <a:t>Facilitate easier governance, efficient resource management, and regional cooperation</a:t>
            </a:r>
          </a:p>
          <a:p>
            <a:pPr algn="just"/>
            <a:r>
              <a:rPr lang="en-US" sz="1800" dirty="0">
                <a:latin typeface="Palatino Linotype" panose="02040502050505030304" pitchFamily="18" charset="0"/>
              </a:rPr>
              <a:t>Also helps in organizing national activities such as elections, infrastructure projects, and development schemes. </a:t>
            </a:r>
          </a:p>
          <a:p>
            <a:pPr lvl="1" algn="just"/>
            <a:r>
              <a:rPr lang="en-IN" sz="1800" dirty="0">
                <a:latin typeface="Palatino Linotype" panose="02040502050505030304" pitchFamily="18" charset="0"/>
              </a:rPr>
              <a:t>Northern Zone</a:t>
            </a:r>
          </a:p>
          <a:p>
            <a:pPr lvl="1" algn="just"/>
            <a:r>
              <a:rPr lang="en-IN" sz="1800" dirty="0">
                <a:latin typeface="Palatino Linotype" panose="02040502050505030304" pitchFamily="18" charset="0"/>
              </a:rPr>
              <a:t>Central Zone</a:t>
            </a:r>
          </a:p>
          <a:p>
            <a:pPr lvl="1" algn="just"/>
            <a:r>
              <a:rPr lang="en-IN" sz="1800" dirty="0">
                <a:latin typeface="Palatino Linotype" panose="02040502050505030304" pitchFamily="18" charset="0"/>
              </a:rPr>
              <a:t>Eastern Zone</a:t>
            </a:r>
          </a:p>
          <a:p>
            <a:pPr lvl="1" algn="just"/>
            <a:r>
              <a:rPr lang="en-IN" sz="1800" dirty="0">
                <a:latin typeface="Palatino Linotype" panose="02040502050505030304" pitchFamily="18" charset="0"/>
              </a:rPr>
              <a:t>Western Zone</a:t>
            </a:r>
          </a:p>
          <a:p>
            <a:pPr lvl="1" algn="just"/>
            <a:r>
              <a:rPr lang="en-IN" sz="1800" dirty="0">
                <a:latin typeface="Palatino Linotype" panose="02040502050505030304" pitchFamily="18" charset="0"/>
              </a:rPr>
              <a:t>Southern Zone</a:t>
            </a:r>
          </a:p>
          <a:p>
            <a:pPr lvl="1" algn="just"/>
            <a:r>
              <a:rPr lang="en-IN" sz="1800" dirty="0">
                <a:latin typeface="Palatino Linotype" panose="02040502050505030304" pitchFamily="18" charset="0"/>
              </a:rPr>
              <a:t>North Eastern Zone</a:t>
            </a:r>
          </a:p>
          <a:p>
            <a:pPr algn="just"/>
            <a:endParaRPr lang="en-IN" sz="1800" dirty="0">
              <a:latin typeface="Palatino Linotype" panose="02040502050505030304" pitchFamily="18" charset="0"/>
            </a:endParaRPr>
          </a:p>
          <a:p>
            <a:pPr algn="just"/>
            <a:endParaRPr lang="en-US" sz="18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9FE6A-4CF5-EBCB-D393-7151A129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651" y="452845"/>
            <a:ext cx="4767423" cy="56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3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Dataset 1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10/12/2024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Physical &amp; Financial Progress of Pradhan Mantri Gram </a:t>
                </a:r>
                <a:r>
                  <a:rPr lang="en-US" sz="1800" dirty="0" err="1">
                    <a:latin typeface="Palatino Linotype" panose="02040502050505030304" pitchFamily="18" charset="0"/>
                  </a:rPr>
                  <a:t>Sadak</a:t>
                </a:r>
                <a:r>
                  <a:rPr 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sz="1800" dirty="0" err="1">
                    <a:latin typeface="Palatino Linotype" panose="02040502050505030304" pitchFamily="18" charset="0"/>
                  </a:rPr>
                  <a:t>Yojna</a:t>
                </a:r>
                <a:r>
                  <a:rPr lang="en-US" sz="1800" dirty="0">
                    <a:latin typeface="Palatino Linotype" panose="02040502050505030304" pitchFamily="18" charset="0"/>
                  </a:rPr>
                  <a:t> (PMGSY)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Link: </a:t>
                </a:r>
                <a:r>
                  <a:rPr lang="en-IN" sz="1200" dirty="0">
                    <a:hlinkClick r:id="rId2"/>
                  </a:rPr>
                  <a:t>https://www.data.gov.in/resource/physical-financial-progress-pradhan-mantri-gram-sadak-yojna-pmgsy-date</a:t>
                </a:r>
                <a:endParaRPr lang="en-US" sz="1800" dirty="0">
                  <a:latin typeface="Palatino Linotype" panose="02040502050505030304" pitchFamily="18" charset="0"/>
                </a:endParaRP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Shape: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224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×14</m:t>
                    </m:r>
                  </m:oMath>
                </a14:m>
                <a:endParaRPr lang="en-US" sz="18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  <a:blipFill>
                <a:blip r:embed="rId3"/>
                <a:stretch>
                  <a:fillRect l="-348" t="-13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09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04A3E-BE47-94D7-8122-6B881BE4A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B549-C9E2-2322-9942-524A273B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Dataset 1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C2B66-665B-CC61-8709-5B2C4276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10/12/2024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09E0-9122-53BE-B789-57DB9146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32B0-5F1D-60C1-F404-3E84D4F6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0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Dataset 2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10/12/2024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District-wise MGNREGA Data at a Glance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Mahatma Gandhi National Rural Employment Guarantee Act (MNREGA)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Link: </a:t>
                </a:r>
                <a:r>
                  <a:rPr lang="en-IN" sz="1200" dirty="0">
                    <a:hlinkClick r:id="rId2"/>
                  </a:rPr>
                  <a:t>https://www.data.gov.in/resource/district-wise-mgnrega-data-glance</a:t>
                </a:r>
                <a:endParaRPr lang="en-IN" sz="1200" dirty="0"/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Shape: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880 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×36</m:t>
                    </m:r>
                  </m:oMath>
                </a14:m>
                <a:endParaRPr lang="en-US" sz="1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  <a:blipFill>
                <a:blip r:embed="rId3"/>
                <a:stretch>
                  <a:fillRect l="-348" t="-13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15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Dataset 3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10/12/2024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Physical &amp; Financial Progress of Pradhan Mantri Gram </a:t>
                </a:r>
                <a:r>
                  <a:rPr lang="en-US" sz="1800" dirty="0" err="1">
                    <a:latin typeface="Palatino Linotype" panose="02040502050505030304" pitchFamily="18" charset="0"/>
                  </a:rPr>
                  <a:t>Sadak</a:t>
                </a:r>
                <a:r>
                  <a:rPr 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sz="1800" dirty="0" err="1">
                    <a:latin typeface="Palatino Linotype" panose="02040502050505030304" pitchFamily="18" charset="0"/>
                  </a:rPr>
                  <a:t>Yojna</a:t>
                </a:r>
                <a:r>
                  <a:rPr lang="en-US" sz="1800" dirty="0">
                    <a:latin typeface="Palatino Linotype" panose="02040502050505030304" pitchFamily="18" charset="0"/>
                  </a:rPr>
                  <a:t> (PMGSY) as on date 28/08/2024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Link: </a:t>
                </a:r>
                <a:r>
                  <a:rPr lang="en-IN" sz="1200" dirty="0">
                    <a:hlinkClick r:id="rId2"/>
                  </a:rPr>
                  <a:t>https://www.data.gov.in/resource/physical-financial-progress-pradhan-mantri-gram-sadak-yojna-pmgsy-date</a:t>
                </a:r>
                <a:r>
                  <a:rPr lang="en-IN" sz="1200" dirty="0"/>
                  <a:t> 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Shape: 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245 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×14</m:t>
                    </m:r>
                  </m:oMath>
                </a14:m>
                <a:endParaRPr lang="en-US" sz="1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  <a:blipFill>
                <a:blip r:embed="rId3"/>
                <a:stretch>
                  <a:fillRect l="-348" t="-1355" r="-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90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Dataset 4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10/12/2024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State-wise Telecom pensioners’ details on SAMPANN (as of 29/04/2024)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SAMPANN is an online pension payment software, catering 4.30 lakhs telecom pensioners of Department of Telecommunication, Ministry of Communications. This catalog provides State wise Telecom pensioner data onboarded on SAMPANN.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Link: </a:t>
                </a:r>
                <a:r>
                  <a:rPr lang="en-IN" sz="1200" dirty="0">
                    <a:hlinkClick r:id="rId2"/>
                  </a:rPr>
                  <a:t>https://www.data.gov.in/resource/state-wise-telecom-pensioners-details-sampann-29042024</a:t>
                </a:r>
                <a:r>
                  <a:rPr lang="en-IN" sz="1200" dirty="0"/>
                  <a:t> 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Shape: 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8 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</m:t>
                    </m:r>
                  </m:oMath>
                </a14:m>
                <a:endParaRPr lang="en-US" sz="1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  <a:blipFill>
                <a:blip r:embed="rId3"/>
                <a:stretch>
                  <a:fillRect l="-348" t="-1355" r="-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69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C5C-548A-724D-008B-FBD6FD7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Dataset 5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3C4E-FB6C-9D7C-3E3C-41239C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151-898D-433E-A483-768D1A8CE57D}" type="datetime1">
              <a:rPr lang="en-US" smtClean="0">
                <a:latin typeface="Palatino Linotype" panose="02040502050505030304" pitchFamily="18" charset="0"/>
              </a:rPr>
              <a:t>10/12/2024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CDC7-443D-9F65-A64E-DD1F704C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A25-9337-C8E5-A5D9-FDB0157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>
                    <a:latin typeface="Palatino Linotype" panose="02040502050505030304" pitchFamily="18" charset="0"/>
                  </a:rPr>
                  <a:t>Village-wise Self Help Group (SHG) and Members Count</a:t>
                </a:r>
              </a:p>
              <a:p>
                <a:r>
                  <a:rPr lang="en-US" sz="1600" dirty="0">
                    <a:latin typeface="Palatino Linotype" panose="02040502050505030304" pitchFamily="18" charset="0"/>
                  </a:rPr>
                  <a:t>2023-2024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Link: </a:t>
                </a:r>
                <a:r>
                  <a:rPr lang="en-IN" sz="1200" dirty="0">
                    <a:hlinkClick r:id="rId2"/>
                  </a:rPr>
                  <a:t>https://www.data.gov.in/resource/village-wise-self-help-group-shg-and-members-count</a:t>
                </a:r>
                <a:r>
                  <a:rPr lang="en-IN" sz="1200" dirty="0"/>
                  <a:t> </a:t>
                </a:r>
              </a:p>
              <a:p>
                <a:pPr algn="just"/>
                <a:r>
                  <a:rPr lang="en-US" sz="1800" dirty="0">
                    <a:latin typeface="Palatino Linotype" panose="02040502050505030304" pitchFamily="18" charset="0"/>
                  </a:rPr>
                  <a:t>Shape: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209969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×22</m:t>
                    </m:r>
                  </m:oMath>
                </a14:m>
                <a:endParaRPr lang="en-US" sz="1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2964-EBCA-AE88-8FEE-E1CC10991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2892"/>
                <a:ext cx="10522526" cy="4503474"/>
              </a:xfrm>
              <a:blipFill>
                <a:blip r:embed="rId3"/>
                <a:stretch>
                  <a:fillRect l="-348" t="-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98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Copy of IIITD-Template-Stylish-Widescreen</Template>
  <TotalTime>3780</TotalTime>
  <Words>543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Palatino Linotype</vt:lpstr>
      <vt:lpstr>Segoe UI</vt:lpstr>
      <vt:lpstr>Wingdings 2</vt:lpstr>
      <vt:lpstr>Office Theme</vt:lpstr>
      <vt:lpstr>Data Science Project Variational development in  different zones of India</vt:lpstr>
      <vt:lpstr>Hypothesis</vt:lpstr>
      <vt:lpstr>Zones of India</vt:lpstr>
      <vt:lpstr>Dataset 1</vt:lpstr>
      <vt:lpstr>Dataset 1</vt:lpstr>
      <vt:lpstr>Dataset 2</vt:lpstr>
      <vt:lpstr>Dataset 3</vt:lpstr>
      <vt:lpstr>Dataset 4</vt:lpstr>
      <vt:lpstr>Dataset 5</vt:lpstr>
      <vt:lpstr>Dataset 6</vt:lpstr>
      <vt:lpstr>Dataset 7</vt:lpstr>
      <vt:lpstr>Dataset 8</vt:lpstr>
      <vt:lpstr>Dataset 9</vt:lpstr>
      <vt:lpstr>Dataset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Motwani</dc:creator>
  <cp:lastModifiedBy>Sachin Motwani</cp:lastModifiedBy>
  <cp:revision>8</cp:revision>
  <dcterms:created xsi:type="dcterms:W3CDTF">2024-08-19T14:24:49Z</dcterms:created>
  <dcterms:modified xsi:type="dcterms:W3CDTF">2024-10-12T18:51:49Z</dcterms:modified>
</cp:coreProperties>
</file>