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8" r:id="rId7"/>
    <p:sldId id="269" r:id="rId8"/>
    <p:sldId id="270" r:id="rId9"/>
    <p:sldId id="271" r:id="rId10"/>
    <p:sldId id="27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DA7"/>
    <a:srgbClr val="FF7C80"/>
    <a:srgbClr val="E9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3FEF-F75C-4EE6-87C7-38DA4B05A4AE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A911-F034-40F6-8CE0-3D89FFB57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0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1D47BECD-9191-4DC9-953C-2E1B52D5EB9F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E48E-A382-46D3-B553-2348B2FCE6C1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325-AC8D-4322-9789-22F060E54C4B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A6C1-94B9-4EB9-826F-B315188D6D53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EEAC-0BB9-4E22-A5C6-F071B9102B19}" type="datetime1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9202-781B-4784-8729-96B14B0CF654}" type="datetime1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7092-AEBB-464E-B770-320437F9788A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A031-2A4A-4F2C-B559-0A4F74F51AAE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8A59-6D1A-4D48-83A6-649A378B7BDF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638-30E3-4923-BD4B-FB787066C92C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22E2-1D21-4913-9A8B-9AD9CD642A3F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A722-42D4-4F36-AE82-2A7ACD38D72E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D787-028B-46C6-B2C6-D7B4EE5A06D5}" type="datetime1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7330-7F9A-4A05-90A2-F5E39AE7F889}" type="datetime1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A1B0-7AF4-4D54-86A7-5A2C3EAAC56F}" type="datetime1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30CE-A76A-4D8A-ADED-5A5F879A7F78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ACC-F55F-4063-A54E-609B25804E7F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A6CA04-A4A3-4766-853E-D4617EB2A7C8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chinm@iiitd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hyperlink" Target="https://www.data.gov.in/resource/tb-laboratory-infrastructure-20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ata.gov.in/resource/state-wise-telecom-pensioners-details-sampann-2904202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ata.gov.in/resource/village-wise-self-help-group-shg-and-members-cou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ata.gov.in/resource/physical-financial-progress-pradhan-mantri-gram-sadak-yojna-pmgsy-d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ata.gov.in/resource/district-wise-mgnrega-data-gla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ata.gov.in/resource/indira-gandhi-widow-pension-scheme-ignwps-beneficiaries-abstract-during-fy-2023-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indira-gandhi-national-disability-pension-scheme-igndps-beneficiaries-abstract-during-f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indira-gandhi-national-old-aged-pension-scheme-ignoaps-beneficiaries-abstract-during-f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hyperlink" Target="https://www.data.gov.in/resource/district-wise-service-ready-gram-panchayat-31-03-20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719"/>
            <a:ext cx="9753600" cy="2677422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Palatino Linotype" panose="02040502050505030304" pitchFamily="18" charset="0"/>
              </a:rPr>
              <a:t>Data Science Project</a:t>
            </a:r>
            <a:br>
              <a:rPr lang="en-US" sz="6600" b="1" dirty="0">
                <a:latin typeface="Palatino Linotype" panose="02040502050505030304" pitchFamily="18" charset="0"/>
              </a:rPr>
            </a:br>
            <a:r>
              <a:rPr lang="en-US" sz="4400" dirty="0">
                <a:latin typeface="Palatino Linotype" panose="02040502050505030304" pitchFamily="18" charset="0"/>
              </a:rPr>
              <a:t>Variational development in </a:t>
            </a:r>
            <a:br>
              <a:rPr lang="en-US" sz="4400" dirty="0">
                <a:latin typeface="Palatino Linotype" panose="02040502050505030304" pitchFamily="18" charset="0"/>
              </a:rPr>
            </a:br>
            <a:r>
              <a:rPr lang="en-US" sz="4400" dirty="0">
                <a:latin typeface="Palatino Linotype" panose="02040502050505030304" pitchFamily="18" charset="0"/>
              </a:rPr>
              <a:t>different zones of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Oct. 16, 2024</a:t>
            </a:r>
          </a:p>
          <a:p>
            <a:r>
              <a:rPr lang="en-US" dirty="0">
                <a:latin typeface="Palatino Linotype" panose="02040502050505030304" pitchFamily="18" charset="0"/>
              </a:rPr>
              <a:t>Sachin Motwani</a:t>
            </a:r>
          </a:p>
          <a:p>
            <a:r>
              <a:rPr lang="en-US" dirty="0">
                <a:latin typeface="Palatino Linotype" panose="02040502050505030304" pitchFamily="18" charset="0"/>
                <a:hlinkClick r:id="rId2"/>
              </a:rPr>
              <a:t>sachinm@iiitd.ac.in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10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Palatino Linotype" panose="02040502050505030304" pitchFamily="18" charset="0"/>
              </a:rPr>
              <a:t>TB Laboratory Infrastructure, 2022</a:t>
            </a: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US" sz="1800" dirty="0">
                <a:latin typeface="Palatino Linotype" panose="02040502050505030304" pitchFamily="18" charset="0"/>
                <a:hlinkClick r:id="rId2"/>
              </a:rPr>
              <a:t>https://www.data.gov.in/resource/tb-laboratory-infrastructure-2022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Shape:  97 x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2CC8-7548-E0A9-FDE7-12D1CA92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43" y="4705004"/>
            <a:ext cx="1787236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4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State-wise Telecom pensioners’ details on SAMPANN (as of 29/04/2024)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SAMPANN is an online pension payment software, catering 4.30 lakhs telecom pensioners of Department of Telecommunication, Ministry of Communications. This catalog provides State wise Telecom pensioner data onboarded on SAMPANN.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https://www.data.gov.in/resource/state-wise-telecom-pensioners-details-sampann-29042024</a:t>
                </a:r>
                <a:r>
                  <a:rPr lang="en-IN" sz="1200" dirty="0"/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 r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69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5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Palatino Linotype" panose="02040502050505030304" pitchFamily="18" charset="0"/>
                  </a:rPr>
                  <a:t>Village-wise Self Help Group (SHG) and Members Count</a:t>
                </a:r>
              </a:p>
              <a:p>
                <a:r>
                  <a:rPr lang="en-US" sz="1600" dirty="0">
                    <a:latin typeface="Palatino Linotype" panose="02040502050505030304" pitchFamily="18" charset="0"/>
                  </a:rPr>
                  <a:t>2023-2024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https://www.data.gov.in/resource/village-wise-self-help-group-shg-and-members-count</a:t>
                </a:r>
                <a:r>
                  <a:rPr lang="en-IN" sz="1200" dirty="0"/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209969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×22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Hypothesis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3371359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latin typeface="Palatino Linotype" panose="02040502050505030304" pitchFamily="18" charset="0"/>
              </a:rPr>
              <a:t>Null Hypothesis</a:t>
            </a:r>
            <a:r>
              <a:rPr lang="en-IN" sz="1800" dirty="0">
                <a:latin typeface="Palatino Linotype" panose="02040502050505030304" pitchFamily="18" charset="0"/>
              </a:rPr>
              <a:t>: Central government schemes are </a:t>
            </a:r>
            <a:r>
              <a:rPr lang="en-IN" sz="1800" b="1" dirty="0">
                <a:latin typeface="Palatino Linotype" panose="02040502050505030304" pitchFamily="18" charset="0"/>
              </a:rPr>
              <a:t>equally</a:t>
            </a:r>
            <a:r>
              <a:rPr lang="en-IN" sz="1800" dirty="0">
                <a:latin typeface="Palatino Linotype" panose="02040502050505030304" pitchFamily="18" charset="0"/>
              </a:rPr>
              <a:t> impactful in all zones of India</a:t>
            </a:r>
          </a:p>
          <a:p>
            <a:pPr algn="just"/>
            <a:r>
              <a:rPr lang="en-IN" sz="1800" b="1" dirty="0">
                <a:latin typeface="Palatino Linotype" panose="02040502050505030304" pitchFamily="18" charset="0"/>
              </a:rPr>
              <a:t>Alternate Hypothesis</a:t>
            </a:r>
            <a:r>
              <a:rPr lang="en-IN" sz="1800" dirty="0">
                <a:latin typeface="Palatino Linotype" panose="02040502050505030304" pitchFamily="18" charset="0"/>
              </a:rPr>
              <a:t>: Central government schemes are </a:t>
            </a:r>
            <a:r>
              <a:rPr lang="en-IN" sz="1800" b="1" dirty="0">
                <a:latin typeface="Palatino Linotype" panose="02040502050505030304" pitchFamily="18" charset="0"/>
              </a:rPr>
              <a:t>NOT equally</a:t>
            </a:r>
            <a:r>
              <a:rPr lang="en-IN" sz="1800" dirty="0">
                <a:latin typeface="Palatino Linotype" panose="02040502050505030304" pitchFamily="18" charset="0"/>
              </a:rPr>
              <a:t> impactful in all zones of India</a:t>
            </a:r>
          </a:p>
          <a:p>
            <a:pPr algn="just"/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6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Zones of India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5980610" cy="450347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India is divided into zones for various administrative, geographical, and developmental purposes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Facilitate easier governance, efficient resource management, and regional cooperation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Also helps in organizing national activities such as elections, infrastructure projects, and development schemes. 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Northern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Central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Eastern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Western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Southern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North Eastern Zone</a:t>
            </a:r>
          </a:p>
          <a:p>
            <a:pPr algn="just"/>
            <a:endParaRPr lang="en-IN" sz="1800" dirty="0">
              <a:latin typeface="Palatino Linotype" panose="02040502050505030304" pitchFamily="18" charset="0"/>
            </a:endParaRPr>
          </a:p>
          <a:p>
            <a:pPr algn="just"/>
            <a:endParaRPr lang="en-US" sz="18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9FE6A-4CF5-EBCB-D393-7151A129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51" y="452845"/>
            <a:ext cx="4767423" cy="56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1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Physical &amp; Financial Progress of Pradhan Mantri Gram </a:t>
                </a:r>
                <a:r>
                  <a:rPr lang="en-US" sz="1800" dirty="0" err="1">
                    <a:latin typeface="Palatino Linotype" panose="02040502050505030304" pitchFamily="18" charset="0"/>
                  </a:rPr>
                  <a:t>Sadak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sz="1800" dirty="0" err="1">
                    <a:latin typeface="Palatino Linotype" panose="02040502050505030304" pitchFamily="18" charset="0"/>
                  </a:rPr>
                  <a:t>Yojna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(PMGSY)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https://www.data.gov.in/resource/physical-financial-progress-pradhan-mantri-gram-sadak-yojna-pmgsy-date</a:t>
                </a:r>
                <a:endParaRPr lang="en-US" sz="1800" dirty="0">
                  <a:latin typeface="Palatino Linotype" panose="02040502050505030304" pitchFamily="18" charset="0"/>
                </a:endParaRP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2245 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×14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5A176F-C2E3-F2CB-6E4B-80BCC37AE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643" y="4705004"/>
            <a:ext cx="1787236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2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District-wise MGNREGA Data at a Glance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Mahatma Gandhi National Rural Employment Guarantee Act (MNREGA)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https://www.data.gov.in/resource/district-wise-mgnrega-data-glance</a:t>
                </a:r>
                <a:endParaRPr lang="en-IN" sz="1200" dirty="0"/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880 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×36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1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6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Palatino Linotype" panose="02040502050505030304" pitchFamily="18" charset="0"/>
                  </a:rPr>
                  <a:t>Indira Gandhi Widow Pension Scheme (IGNWPS) Beneficiaries Abstract during FY 2023-24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US" sz="1800" dirty="0">
                    <a:latin typeface="Palatino Linotype" panose="02040502050505030304" pitchFamily="18" charset="0"/>
                    <a:hlinkClick r:id="rId2"/>
                  </a:rPr>
                  <a:t>https://www.data.gov.in/resource/indira-gandhi-widow-pension-scheme-ignwps-beneficiaries-abstract-during-fy-2023-24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11490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949" r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24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7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Indira Gandhi National Disability Pension Scheme (IGNDPS) Beneficiaries Abstract during FY 2023-24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IN" sz="1200" dirty="0">
                <a:hlinkClick r:id="rId2"/>
              </a:rPr>
              <a:t>https://www.data.gov.in/resource/indira-gandhi-national-disability-pension-scheme-igndps-beneficiaries-abstract-during-fy</a:t>
            </a:r>
            <a:r>
              <a:rPr lang="en-IN" sz="1200" dirty="0"/>
              <a:t> 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Shape: 11438 x 15</a:t>
            </a:r>
          </a:p>
        </p:txBody>
      </p:sp>
    </p:spTree>
    <p:extLst>
      <p:ext uri="{BB962C8B-B14F-4D97-AF65-F5344CB8AC3E}">
        <p14:creationId xmlns:p14="http://schemas.microsoft.com/office/powerpoint/2010/main" val="3313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8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Palatino Linotype" panose="02040502050505030304" pitchFamily="18" charset="0"/>
              </a:rPr>
              <a:t>Indira Gandhi National Old Aged Pension Scheme (IGNOAPS) Beneficiaries Abstract during FY 2023-24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US" sz="1800" dirty="0">
                <a:latin typeface="Palatino Linotype" panose="02040502050505030304" pitchFamily="18" charset="0"/>
                <a:hlinkClick r:id="rId2"/>
              </a:rPr>
              <a:t>https://www.data.gov.in/resource/indira-gandhi-national-old-aged-pension-scheme-ignoaps-beneficiaries-abstract-during-fy</a:t>
            </a:r>
            <a:r>
              <a:rPr lang="en-US" sz="1800" dirty="0">
                <a:latin typeface="Palatino Linotype" panose="02040502050505030304" pitchFamily="18" charset="0"/>
              </a:rPr>
              <a:t>  </a:t>
            </a:r>
            <a:endParaRPr lang="en-IN" sz="1800" dirty="0">
              <a:latin typeface="Palatino Linotype" panose="02040502050505030304" pitchFamily="18" charset="0"/>
            </a:endParaRP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Shape: 11622 x 15</a:t>
            </a:r>
          </a:p>
        </p:txBody>
      </p:sp>
    </p:spTree>
    <p:extLst>
      <p:ext uri="{BB962C8B-B14F-4D97-AF65-F5344CB8AC3E}">
        <p14:creationId xmlns:p14="http://schemas.microsoft.com/office/powerpoint/2010/main" val="308522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9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11/3/2024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Palatino Linotype" panose="02040502050505030304" pitchFamily="18" charset="0"/>
              </a:rPr>
              <a:t>BharatNet</a:t>
            </a:r>
            <a:r>
              <a:rPr lang="en-US" sz="1800" dirty="0">
                <a:latin typeface="Palatino Linotype" panose="02040502050505030304" pitchFamily="18" charset="0"/>
              </a:rPr>
              <a:t> Service Ready Gram Panchayat as on 31-03-2024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US" sz="1800" dirty="0">
                <a:latin typeface="Palatino Linotype" panose="02040502050505030304" pitchFamily="18" charset="0"/>
                <a:hlinkClick r:id="rId2"/>
              </a:rPr>
              <a:t>https://www.data.gov.in/resource/district-wise-service-ready-gram-panchayat-31-03-2024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Shape: 716 x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D1533-B723-3C9F-F764-5522CAA3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43" y="4705004"/>
            <a:ext cx="1787236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IIITD-Template-Stylish-Widescreen</Template>
  <TotalTime>4125</TotalTime>
  <Words>504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Palatino Linotype</vt:lpstr>
      <vt:lpstr>Segoe UI</vt:lpstr>
      <vt:lpstr>Wingdings 2</vt:lpstr>
      <vt:lpstr>Office Theme</vt:lpstr>
      <vt:lpstr>Data Science Project Variational development in  different zones of India</vt:lpstr>
      <vt:lpstr>Hypothesis</vt:lpstr>
      <vt:lpstr>Zones of India</vt:lpstr>
      <vt:lpstr>Dataset 1</vt:lpstr>
      <vt:lpstr>Dataset 2</vt:lpstr>
      <vt:lpstr>Dataset 6</vt:lpstr>
      <vt:lpstr>Dataset 7</vt:lpstr>
      <vt:lpstr>Dataset 8</vt:lpstr>
      <vt:lpstr>Dataset 9</vt:lpstr>
      <vt:lpstr>Dataset 10</vt:lpstr>
      <vt:lpstr>Dataset 4</vt:lpstr>
      <vt:lpstr>Dataset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Motwani</dc:creator>
  <cp:lastModifiedBy>Sachin Motwani</cp:lastModifiedBy>
  <cp:revision>12</cp:revision>
  <dcterms:created xsi:type="dcterms:W3CDTF">2024-08-19T14:24:49Z</dcterms:created>
  <dcterms:modified xsi:type="dcterms:W3CDTF">2024-11-02T20:45:19Z</dcterms:modified>
</cp:coreProperties>
</file>