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530" r:id="rId5"/>
    <p:sldId id="531" r:id="rId6"/>
    <p:sldId id="548" r:id="rId7"/>
    <p:sldId id="533" r:id="rId8"/>
    <p:sldId id="534" r:id="rId9"/>
    <p:sldId id="535" r:id="rId10"/>
    <p:sldId id="536" r:id="rId11"/>
    <p:sldId id="537" r:id="rId12"/>
    <p:sldId id="546" r:id="rId13"/>
    <p:sldId id="545" r:id="rId14"/>
    <p:sldId id="538" r:id="rId15"/>
    <p:sldId id="540" r:id="rId16"/>
    <p:sldId id="541" r:id="rId17"/>
    <p:sldId id="543" r:id="rId18"/>
    <p:sldId id="5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FF"/>
    <a:srgbClr val="8822EE"/>
    <a:srgbClr val="F01688"/>
    <a:srgbClr val="2F21F3"/>
    <a:srgbClr val="FEB52B"/>
    <a:srgbClr val="F01689"/>
    <a:srgbClr val="6F22E3"/>
    <a:srgbClr val="E218A3"/>
    <a:srgbClr val="BA2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7F971-0C6B-4D40-AE57-1F9B06DED86E}" type="doc">
      <dgm:prSet loTypeId="urn:microsoft.com/office/officeart/2005/8/layout/process4" loCatId="process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5EF071-AAE8-4151-BD36-DF26AADDACC9}">
      <dgm:prSet/>
      <dgm:spPr/>
      <dgm:t>
        <a:bodyPr/>
        <a:lstStyle/>
        <a:p>
          <a:r>
            <a:rPr lang="en-IN" b="1" u="sng" dirty="0"/>
            <a:t>What is Flask?</a:t>
          </a:r>
          <a:endParaRPr lang="en-US" dirty="0"/>
        </a:p>
      </dgm:t>
    </dgm:pt>
    <dgm:pt modelId="{0AF8A386-FF9E-487A-A3F4-FA83CB0ABAC8}" type="parTrans" cxnId="{CAE990D1-1C5B-4B27-8B07-4BF100D04F6D}">
      <dgm:prSet/>
      <dgm:spPr/>
      <dgm:t>
        <a:bodyPr/>
        <a:lstStyle/>
        <a:p>
          <a:endParaRPr lang="en-US"/>
        </a:p>
      </dgm:t>
    </dgm:pt>
    <dgm:pt modelId="{7882EDCE-EB6C-464E-83C3-F13B9A9A6F4C}" type="sibTrans" cxnId="{CAE990D1-1C5B-4B27-8B07-4BF100D04F6D}">
      <dgm:prSet/>
      <dgm:spPr/>
      <dgm:t>
        <a:bodyPr/>
        <a:lstStyle/>
        <a:p>
          <a:endParaRPr lang="en-US"/>
        </a:p>
      </dgm:t>
    </dgm:pt>
    <dgm:pt modelId="{14F8650D-F15A-4E42-8E31-3714140A7F5E}">
      <dgm:prSet/>
      <dgm:spPr/>
      <dgm:t>
        <a:bodyPr/>
        <a:lstStyle/>
        <a:p>
          <a:r>
            <a:rPr lang="en-US" dirty="0"/>
            <a:t>Flask is a </a:t>
          </a:r>
          <a:r>
            <a:rPr lang="en-US" b="1" dirty="0"/>
            <a:t>lightweight Python web framework</a:t>
          </a:r>
          <a:r>
            <a:rPr lang="en-US" dirty="0"/>
            <a:t> used to build web applications quickly and easily.</a:t>
          </a:r>
        </a:p>
      </dgm:t>
    </dgm:pt>
    <dgm:pt modelId="{43C2A1B9-33C8-4BA1-B389-6EE0073428B4}" type="parTrans" cxnId="{40AE5DE5-9ACE-44D6-9DAD-68CFF5668527}">
      <dgm:prSet/>
      <dgm:spPr/>
      <dgm:t>
        <a:bodyPr/>
        <a:lstStyle/>
        <a:p>
          <a:endParaRPr lang="en-US"/>
        </a:p>
      </dgm:t>
    </dgm:pt>
    <dgm:pt modelId="{AE89F35E-643D-4D9A-AB79-546DA90DD191}" type="sibTrans" cxnId="{40AE5DE5-9ACE-44D6-9DAD-68CFF5668527}">
      <dgm:prSet/>
      <dgm:spPr/>
      <dgm:t>
        <a:bodyPr/>
        <a:lstStyle/>
        <a:p>
          <a:endParaRPr lang="en-US"/>
        </a:p>
      </dgm:t>
    </dgm:pt>
    <dgm:pt modelId="{2F9603E5-6B86-4E4E-8C31-E52A171AC0D1}">
      <dgm:prSet/>
      <dgm:spPr/>
      <dgm:t>
        <a:bodyPr/>
        <a:lstStyle/>
        <a:p>
          <a:r>
            <a:rPr lang="en-US"/>
            <a:t>Helps us deploy our ML model with a simple web interface.</a:t>
          </a:r>
        </a:p>
      </dgm:t>
    </dgm:pt>
    <dgm:pt modelId="{095669A6-5C10-48E4-8E44-35EF908BDC99}" type="parTrans" cxnId="{F0243A42-E576-43B0-B2F2-FD248B741A94}">
      <dgm:prSet/>
      <dgm:spPr/>
      <dgm:t>
        <a:bodyPr/>
        <a:lstStyle/>
        <a:p>
          <a:endParaRPr lang="en-US"/>
        </a:p>
      </dgm:t>
    </dgm:pt>
    <dgm:pt modelId="{9EF4B41B-E51D-4BED-9C13-4410AF889E2A}" type="sibTrans" cxnId="{F0243A42-E576-43B0-B2F2-FD248B741A94}">
      <dgm:prSet/>
      <dgm:spPr/>
      <dgm:t>
        <a:bodyPr/>
        <a:lstStyle/>
        <a:p>
          <a:endParaRPr lang="en-US"/>
        </a:p>
      </dgm:t>
    </dgm:pt>
    <dgm:pt modelId="{5965D50C-DD75-4B51-9468-D024C48C551A}" type="pres">
      <dgm:prSet presAssocID="{8007F971-0C6B-4D40-AE57-1F9B06DED86E}" presName="Name0" presStyleCnt="0">
        <dgm:presLayoutVars>
          <dgm:dir/>
          <dgm:animLvl val="lvl"/>
          <dgm:resizeHandles val="exact"/>
        </dgm:presLayoutVars>
      </dgm:prSet>
      <dgm:spPr/>
    </dgm:pt>
    <dgm:pt modelId="{E694A8FD-BC96-4818-BBB0-9B202E97C3D3}" type="pres">
      <dgm:prSet presAssocID="{C85EF071-AAE8-4151-BD36-DF26AADDACC9}" presName="boxAndChildren" presStyleCnt="0"/>
      <dgm:spPr/>
    </dgm:pt>
    <dgm:pt modelId="{5EA0185D-55A5-48E8-8D6F-92DD00AFB48C}" type="pres">
      <dgm:prSet presAssocID="{C85EF071-AAE8-4151-BD36-DF26AADDACC9}" presName="parentTextBox" presStyleLbl="node1" presStyleIdx="0" presStyleCnt="1"/>
      <dgm:spPr/>
    </dgm:pt>
    <dgm:pt modelId="{A394CEFD-A95F-4EF3-A91E-80167FA8C169}" type="pres">
      <dgm:prSet presAssocID="{C85EF071-AAE8-4151-BD36-DF26AADDACC9}" presName="entireBox" presStyleLbl="node1" presStyleIdx="0" presStyleCnt="1"/>
      <dgm:spPr/>
    </dgm:pt>
    <dgm:pt modelId="{5551224B-3643-40E1-8F5D-AB54975C29ED}" type="pres">
      <dgm:prSet presAssocID="{C85EF071-AAE8-4151-BD36-DF26AADDACC9}" presName="descendantBox" presStyleCnt="0"/>
      <dgm:spPr/>
    </dgm:pt>
    <dgm:pt modelId="{7881CCB6-DDE4-45CD-9A33-AE108913D522}" type="pres">
      <dgm:prSet presAssocID="{14F8650D-F15A-4E42-8E31-3714140A7F5E}" presName="childTextBox" presStyleLbl="fgAccFollowNode1" presStyleIdx="0" presStyleCnt="2">
        <dgm:presLayoutVars>
          <dgm:bulletEnabled val="1"/>
        </dgm:presLayoutVars>
      </dgm:prSet>
      <dgm:spPr/>
    </dgm:pt>
    <dgm:pt modelId="{68B932F8-6D48-460E-A480-7BC21FA11DB5}" type="pres">
      <dgm:prSet presAssocID="{2F9603E5-6B86-4E4E-8C31-E52A171AC0D1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3CC78834-64E1-4B1A-8338-316560EF15ED}" type="presOf" srcId="{8007F971-0C6B-4D40-AE57-1F9B06DED86E}" destId="{5965D50C-DD75-4B51-9468-D024C48C551A}" srcOrd="0" destOrd="0" presId="urn:microsoft.com/office/officeart/2005/8/layout/process4"/>
    <dgm:cxn modelId="{F0243A42-E576-43B0-B2F2-FD248B741A94}" srcId="{C85EF071-AAE8-4151-BD36-DF26AADDACC9}" destId="{2F9603E5-6B86-4E4E-8C31-E52A171AC0D1}" srcOrd="1" destOrd="0" parTransId="{095669A6-5C10-48E4-8E44-35EF908BDC99}" sibTransId="{9EF4B41B-E51D-4BED-9C13-4410AF889E2A}"/>
    <dgm:cxn modelId="{3630A743-6F2F-4F3D-AFDB-4C418122EC38}" type="presOf" srcId="{14F8650D-F15A-4E42-8E31-3714140A7F5E}" destId="{7881CCB6-DDE4-45CD-9A33-AE108913D522}" srcOrd="0" destOrd="0" presId="urn:microsoft.com/office/officeart/2005/8/layout/process4"/>
    <dgm:cxn modelId="{4C6A756E-79A6-4266-BC07-23F33987E6C0}" type="presOf" srcId="{C85EF071-AAE8-4151-BD36-DF26AADDACC9}" destId="{5EA0185D-55A5-48E8-8D6F-92DD00AFB48C}" srcOrd="0" destOrd="0" presId="urn:microsoft.com/office/officeart/2005/8/layout/process4"/>
    <dgm:cxn modelId="{525FCDA7-116A-4ECD-9D41-5786B256901A}" type="presOf" srcId="{C85EF071-AAE8-4151-BD36-DF26AADDACC9}" destId="{A394CEFD-A95F-4EF3-A91E-80167FA8C169}" srcOrd="1" destOrd="0" presId="urn:microsoft.com/office/officeart/2005/8/layout/process4"/>
    <dgm:cxn modelId="{EC1F89B5-695A-4F9E-89BC-E45B1D628635}" type="presOf" srcId="{2F9603E5-6B86-4E4E-8C31-E52A171AC0D1}" destId="{68B932F8-6D48-460E-A480-7BC21FA11DB5}" srcOrd="0" destOrd="0" presId="urn:microsoft.com/office/officeart/2005/8/layout/process4"/>
    <dgm:cxn modelId="{CAE990D1-1C5B-4B27-8B07-4BF100D04F6D}" srcId="{8007F971-0C6B-4D40-AE57-1F9B06DED86E}" destId="{C85EF071-AAE8-4151-BD36-DF26AADDACC9}" srcOrd="0" destOrd="0" parTransId="{0AF8A386-FF9E-487A-A3F4-FA83CB0ABAC8}" sibTransId="{7882EDCE-EB6C-464E-83C3-F13B9A9A6F4C}"/>
    <dgm:cxn modelId="{40AE5DE5-9ACE-44D6-9DAD-68CFF5668527}" srcId="{C85EF071-AAE8-4151-BD36-DF26AADDACC9}" destId="{14F8650D-F15A-4E42-8E31-3714140A7F5E}" srcOrd="0" destOrd="0" parTransId="{43C2A1B9-33C8-4BA1-B389-6EE0073428B4}" sibTransId="{AE89F35E-643D-4D9A-AB79-546DA90DD191}"/>
    <dgm:cxn modelId="{E0455C9E-F8F7-4987-AC92-B28E2FEF3838}" type="presParOf" srcId="{5965D50C-DD75-4B51-9468-D024C48C551A}" destId="{E694A8FD-BC96-4818-BBB0-9B202E97C3D3}" srcOrd="0" destOrd="0" presId="urn:microsoft.com/office/officeart/2005/8/layout/process4"/>
    <dgm:cxn modelId="{77FC234A-6B32-4370-8C79-F9AB0EDFC0DA}" type="presParOf" srcId="{E694A8FD-BC96-4818-BBB0-9B202E97C3D3}" destId="{5EA0185D-55A5-48E8-8D6F-92DD00AFB48C}" srcOrd="0" destOrd="0" presId="urn:microsoft.com/office/officeart/2005/8/layout/process4"/>
    <dgm:cxn modelId="{27B138F5-7DCC-44C0-A842-F326A0B14A25}" type="presParOf" srcId="{E694A8FD-BC96-4818-BBB0-9B202E97C3D3}" destId="{A394CEFD-A95F-4EF3-A91E-80167FA8C169}" srcOrd="1" destOrd="0" presId="urn:microsoft.com/office/officeart/2005/8/layout/process4"/>
    <dgm:cxn modelId="{994AA608-A694-4C90-8D75-553C07EB9E0D}" type="presParOf" srcId="{E694A8FD-BC96-4818-BBB0-9B202E97C3D3}" destId="{5551224B-3643-40E1-8F5D-AB54975C29ED}" srcOrd="2" destOrd="0" presId="urn:microsoft.com/office/officeart/2005/8/layout/process4"/>
    <dgm:cxn modelId="{528B78D4-3D07-44DE-A4D6-56604C6A326D}" type="presParOf" srcId="{5551224B-3643-40E1-8F5D-AB54975C29ED}" destId="{7881CCB6-DDE4-45CD-9A33-AE108913D522}" srcOrd="0" destOrd="0" presId="urn:microsoft.com/office/officeart/2005/8/layout/process4"/>
    <dgm:cxn modelId="{45A2CE93-1DB4-46D3-B65C-A325D8CDE3C1}" type="presParOf" srcId="{5551224B-3643-40E1-8F5D-AB54975C29ED}" destId="{68B932F8-6D48-460E-A480-7BC21FA11DB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DD52E-C565-4011-AF54-1F10A915384F}" type="doc">
      <dgm:prSet loTypeId="urn:microsoft.com/office/officeart/2018/2/layout/IconLabelList" loCatId="icon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FD8EE69-7A15-429D-9971-DD70D1E6CC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bg1"/>
              </a:solidFill>
            </a:rPr>
            <a:t>Integrate Deep Learning Models</a:t>
          </a:r>
          <a:endParaRPr lang="en-US" b="1" dirty="0">
            <a:solidFill>
              <a:schemeClr val="bg1"/>
            </a:solidFill>
          </a:endParaRPr>
        </a:p>
      </dgm:t>
    </dgm:pt>
    <dgm:pt modelId="{FBF64599-4A78-4962-A40D-73742A221C4C}" type="parTrans" cxnId="{FAD731A7-82B7-4FC7-AEC0-08B70A33DB2D}">
      <dgm:prSet/>
      <dgm:spPr/>
      <dgm:t>
        <a:bodyPr/>
        <a:lstStyle/>
        <a:p>
          <a:endParaRPr lang="en-US"/>
        </a:p>
      </dgm:t>
    </dgm:pt>
    <dgm:pt modelId="{748CC3D6-0613-4568-834A-2F6CEA6F05CC}" type="sibTrans" cxnId="{FAD731A7-82B7-4FC7-AEC0-08B70A33DB2D}">
      <dgm:prSet/>
      <dgm:spPr/>
      <dgm:t>
        <a:bodyPr/>
        <a:lstStyle/>
        <a:p>
          <a:endParaRPr lang="en-US"/>
        </a:p>
      </dgm:t>
    </dgm:pt>
    <dgm:pt modelId="{555B2004-2D7A-4624-B9B5-58F7B632EE7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bg1"/>
              </a:solidFill>
            </a:rPr>
            <a:t>Real-Time News Detection</a:t>
          </a:r>
          <a:endParaRPr lang="en-US" dirty="0">
            <a:solidFill>
              <a:schemeClr val="bg1"/>
            </a:solidFill>
          </a:endParaRPr>
        </a:p>
      </dgm:t>
    </dgm:pt>
    <dgm:pt modelId="{E6A7EE00-B8B1-4E4C-8525-6588310E99A9}" type="parTrans" cxnId="{92E70697-9406-4418-AB85-1CBE1069A6D2}">
      <dgm:prSet/>
      <dgm:spPr/>
      <dgm:t>
        <a:bodyPr/>
        <a:lstStyle/>
        <a:p>
          <a:endParaRPr lang="en-US"/>
        </a:p>
      </dgm:t>
    </dgm:pt>
    <dgm:pt modelId="{086A3FC1-45D1-4F1E-9530-4F1044D4EE4B}" type="sibTrans" cxnId="{92E70697-9406-4418-AB85-1CBE1069A6D2}">
      <dgm:prSet/>
      <dgm:spPr/>
      <dgm:t>
        <a:bodyPr/>
        <a:lstStyle/>
        <a:p>
          <a:endParaRPr lang="en-US"/>
        </a:p>
      </dgm:t>
    </dgm:pt>
    <dgm:pt modelId="{9DE563B5-DC9A-4552-92EF-A88D1ADB70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bg1"/>
              </a:solidFill>
            </a:rPr>
            <a:t>Multilingual Fake News Detection</a:t>
          </a:r>
          <a:endParaRPr lang="en-US" dirty="0">
            <a:solidFill>
              <a:schemeClr val="bg1"/>
            </a:solidFill>
          </a:endParaRPr>
        </a:p>
      </dgm:t>
    </dgm:pt>
    <dgm:pt modelId="{6E843DB4-57D8-4A2B-9D91-984E9101ABFD}" type="parTrans" cxnId="{71F72617-141A-4D9A-8F28-1B0491015904}">
      <dgm:prSet/>
      <dgm:spPr/>
      <dgm:t>
        <a:bodyPr/>
        <a:lstStyle/>
        <a:p>
          <a:endParaRPr lang="en-US"/>
        </a:p>
      </dgm:t>
    </dgm:pt>
    <dgm:pt modelId="{10DF5E3E-D07F-4BAA-9A81-30992ED53FED}" type="sibTrans" cxnId="{71F72617-141A-4D9A-8F28-1B0491015904}">
      <dgm:prSet/>
      <dgm:spPr/>
      <dgm:t>
        <a:bodyPr/>
        <a:lstStyle/>
        <a:p>
          <a:endParaRPr lang="en-US"/>
        </a:p>
      </dgm:t>
    </dgm:pt>
    <dgm:pt modelId="{C58D1C39-2C14-4AF4-903A-315CAA7908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solidFill>
                <a:schemeClr val="bg1"/>
              </a:solidFill>
            </a:rPr>
            <a:t>Browser Extension or Mobile App</a:t>
          </a:r>
          <a:endParaRPr lang="en-US" dirty="0">
            <a:solidFill>
              <a:schemeClr val="bg1"/>
            </a:solidFill>
          </a:endParaRPr>
        </a:p>
      </dgm:t>
    </dgm:pt>
    <dgm:pt modelId="{ED909754-7A6D-4567-8853-17132ECD38B2}" type="parTrans" cxnId="{4C54882E-6CD1-4936-9E81-14C9C7B9EC76}">
      <dgm:prSet/>
      <dgm:spPr/>
      <dgm:t>
        <a:bodyPr/>
        <a:lstStyle/>
        <a:p>
          <a:endParaRPr lang="en-US"/>
        </a:p>
      </dgm:t>
    </dgm:pt>
    <dgm:pt modelId="{1FC54C89-3289-4F07-9047-0337BAB83743}" type="sibTrans" cxnId="{4C54882E-6CD1-4936-9E81-14C9C7B9EC76}">
      <dgm:prSet/>
      <dgm:spPr/>
      <dgm:t>
        <a:bodyPr/>
        <a:lstStyle/>
        <a:p>
          <a:endParaRPr lang="en-US"/>
        </a:p>
      </dgm:t>
    </dgm:pt>
    <dgm:pt modelId="{8A8F5E2B-E8C7-44F9-BABD-F707C3965397}" type="pres">
      <dgm:prSet presAssocID="{263DD52E-C565-4011-AF54-1F10A915384F}" presName="root" presStyleCnt="0">
        <dgm:presLayoutVars>
          <dgm:dir/>
          <dgm:resizeHandles val="exact"/>
        </dgm:presLayoutVars>
      </dgm:prSet>
      <dgm:spPr/>
    </dgm:pt>
    <dgm:pt modelId="{66E7CD14-E9B9-4E4F-942F-9C60ED080F86}" type="pres">
      <dgm:prSet presAssocID="{2FD8EE69-7A15-429D-9971-DD70D1E6CC7F}" presName="compNode" presStyleCnt="0"/>
      <dgm:spPr/>
    </dgm:pt>
    <dgm:pt modelId="{AE386E59-5A8F-490C-95E1-592134B4C765}" type="pres">
      <dgm:prSet presAssocID="{2FD8EE69-7A15-429D-9971-DD70D1E6CC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6E563B-C919-4534-8792-4ACE3A76641C}" type="pres">
      <dgm:prSet presAssocID="{2FD8EE69-7A15-429D-9971-DD70D1E6CC7F}" presName="spaceRect" presStyleCnt="0"/>
      <dgm:spPr/>
    </dgm:pt>
    <dgm:pt modelId="{E4D33030-2720-44C4-9599-A633A9832B36}" type="pres">
      <dgm:prSet presAssocID="{2FD8EE69-7A15-429D-9971-DD70D1E6CC7F}" presName="textRect" presStyleLbl="revTx" presStyleIdx="0" presStyleCnt="4">
        <dgm:presLayoutVars>
          <dgm:chMax val="1"/>
          <dgm:chPref val="1"/>
        </dgm:presLayoutVars>
      </dgm:prSet>
      <dgm:spPr/>
    </dgm:pt>
    <dgm:pt modelId="{BF22C58B-A174-4DC2-9874-BF622B8916C3}" type="pres">
      <dgm:prSet presAssocID="{748CC3D6-0613-4568-834A-2F6CEA6F05CC}" presName="sibTrans" presStyleCnt="0"/>
      <dgm:spPr/>
    </dgm:pt>
    <dgm:pt modelId="{12BD6B66-4110-4C66-A0C4-032A6A41D407}" type="pres">
      <dgm:prSet presAssocID="{555B2004-2D7A-4624-B9B5-58F7B632EE74}" presName="compNode" presStyleCnt="0"/>
      <dgm:spPr/>
    </dgm:pt>
    <dgm:pt modelId="{D673BB03-BD3F-4274-B663-270D27F0A3B1}" type="pres">
      <dgm:prSet presAssocID="{555B2004-2D7A-4624-B9B5-58F7B632EE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3FAAB1C-BBE4-4AAD-BBCF-6C07EC7A5C58}" type="pres">
      <dgm:prSet presAssocID="{555B2004-2D7A-4624-B9B5-58F7B632EE74}" presName="spaceRect" presStyleCnt="0"/>
      <dgm:spPr/>
    </dgm:pt>
    <dgm:pt modelId="{0C20974E-6154-4C25-8F2E-C165DD02373A}" type="pres">
      <dgm:prSet presAssocID="{555B2004-2D7A-4624-B9B5-58F7B632EE74}" presName="textRect" presStyleLbl="revTx" presStyleIdx="1" presStyleCnt="4">
        <dgm:presLayoutVars>
          <dgm:chMax val="1"/>
          <dgm:chPref val="1"/>
        </dgm:presLayoutVars>
      </dgm:prSet>
      <dgm:spPr/>
    </dgm:pt>
    <dgm:pt modelId="{0A3BC3B4-4EDD-47BC-88B3-6966C96AB3B7}" type="pres">
      <dgm:prSet presAssocID="{086A3FC1-45D1-4F1E-9530-4F1044D4EE4B}" presName="sibTrans" presStyleCnt="0"/>
      <dgm:spPr/>
    </dgm:pt>
    <dgm:pt modelId="{5133E764-445D-4304-BAC5-BFD2989F546A}" type="pres">
      <dgm:prSet presAssocID="{9DE563B5-DC9A-4552-92EF-A88D1ADB70ED}" presName="compNode" presStyleCnt="0"/>
      <dgm:spPr/>
    </dgm:pt>
    <dgm:pt modelId="{3A325935-028E-40FF-ACB3-CB94E326D7A6}" type="pres">
      <dgm:prSet presAssocID="{9DE563B5-DC9A-4552-92EF-A88D1ADB70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E6D7219-9009-4EBA-BBE3-6F15E2AB5527}" type="pres">
      <dgm:prSet presAssocID="{9DE563B5-DC9A-4552-92EF-A88D1ADB70ED}" presName="spaceRect" presStyleCnt="0"/>
      <dgm:spPr/>
    </dgm:pt>
    <dgm:pt modelId="{4CE08FFA-29A9-4C5C-9B05-4ED9A2D9A142}" type="pres">
      <dgm:prSet presAssocID="{9DE563B5-DC9A-4552-92EF-A88D1ADB70ED}" presName="textRect" presStyleLbl="revTx" presStyleIdx="2" presStyleCnt="4">
        <dgm:presLayoutVars>
          <dgm:chMax val="1"/>
          <dgm:chPref val="1"/>
        </dgm:presLayoutVars>
      </dgm:prSet>
      <dgm:spPr/>
    </dgm:pt>
    <dgm:pt modelId="{AD8ECAB5-D4F4-4FC1-A05C-5535A4D9B4E8}" type="pres">
      <dgm:prSet presAssocID="{10DF5E3E-D07F-4BAA-9A81-30992ED53FED}" presName="sibTrans" presStyleCnt="0"/>
      <dgm:spPr/>
    </dgm:pt>
    <dgm:pt modelId="{C1E43E46-18E2-44F8-BFA3-9CD6FB1B5B9F}" type="pres">
      <dgm:prSet presAssocID="{C58D1C39-2C14-4AF4-903A-315CAA7908D6}" presName="compNode" presStyleCnt="0"/>
      <dgm:spPr/>
    </dgm:pt>
    <dgm:pt modelId="{0B0F7426-483E-47B9-8B19-9FFE8D486D64}" type="pres">
      <dgm:prSet presAssocID="{C58D1C39-2C14-4AF4-903A-315CAA790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29F3869E-B718-4D3E-9AA4-9386440EE6A2}" type="pres">
      <dgm:prSet presAssocID="{C58D1C39-2C14-4AF4-903A-315CAA7908D6}" presName="spaceRect" presStyleCnt="0"/>
      <dgm:spPr/>
    </dgm:pt>
    <dgm:pt modelId="{5D7877BA-F111-461B-9C4F-2951AFA0B61D}" type="pres">
      <dgm:prSet presAssocID="{C58D1C39-2C14-4AF4-903A-315CAA790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7B9506-CD75-4AA6-98EF-0D633AC7C075}" type="presOf" srcId="{2FD8EE69-7A15-429D-9971-DD70D1E6CC7F}" destId="{E4D33030-2720-44C4-9599-A633A9832B36}" srcOrd="0" destOrd="0" presId="urn:microsoft.com/office/officeart/2018/2/layout/IconLabelList"/>
    <dgm:cxn modelId="{71F72617-141A-4D9A-8F28-1B0491015904}" srcId="{263DD52E-C565-4011-AF54-1F10A915384F}" destId="{9DE563B5-DC9A-4552-92EF-A88D1ADB70ED}" srcOrd="2" destOrd="0" parTransId="{6E843DB4-57D8-4A2B-9D91-984E9101ABFD}" sibTransId="{10DF5E3E-D07F-4BAA-9A81-30992ED53FED}"/>
    <dgm:cxn modelId="{4C54882E-6CD1-4936-9E81-14C9C7B9EC76}" srcId="{263DD52E-C565-4011-AF54-1F10A915384F}" destId="{C58D1C39-2C14-4AF4-903A-315CAA7908D6}" srcOrd="3" destOrd="0" parTransId="{ED909754-7A6D-4567-8853-17132ECD38B2}" sibTransId="{1FC54C89-3289-4F07-9047-0337BAB83743}"/>
    <dgm:cxn modelId="{555DBB6B-7897-463C-B96C-E9331CB8A5AB}" type="presOf" srcId="{9DE563B5-DC9A-4552-92EF-A88D1ADB70ED}" destId="{4CE08FFA-29A9-4C5C-9B05-4ED9A2D9A142}" srcOrd="0" destOrd="0" presId="urn:microsoft.com/office/officeart/2018/2/layout/IconLabelList"/>
    <dgm:cxn modelId="{34E5B78C-D62A-4B92-8703-A7B7A6051EA5}" type="presOf" srcId="{C58D1C39-2C14-4AF4-903A-315CAA7908D6}" destId="{5D7877BA-F111-461B-9C4F-2951AFA0B61D}" srcOrd="0" destOrd="0" presId="urn:microsoft.com/office/officeart/2018/2/layout/IconLabelList"/>
    <dgm:cxn modelId="{92E70697-9406-4418-AB85-1CBE1069A6D2}" srcId="{263DD52E-C565-4011-AF54-1F10A915384F}" destId="{555B2004-2D7A-4624-B9B5-58F7B632EE74}" srcOrd="1" destOrd="0" parTransId="{E6A7EE00-B8B1-4E4C-8525-6588310E99A9}" sibTransId="{086A3FC1-45D1-4F1E-9530-4F1044D4EE4B}"/>
    <dgm:cxn modelId="{FAD731A7-82B7-4FC7-AEC0-08B70A33DB2D}" srcId="{263DD52E-C565-4011-AF54-1F10A915384F}" destId="{2FD8EE69-7A15-429D-9971-DD70D1E6CC7F}" srcOrd="0" destOrd="0" parTransId="{FBF64599-4A78-4962-A40D-73742A221C4C}" sibTransId="{748CC3D6-0613-4568-834A-2F6CEA6F05CC}"/>
    <dgm:cxn modelId="{3A51A6E7-6D05-4B61-A6E1-EFEC51FD8427}" type="presOf" srcId="{555B2004-2D7A-4624-B9B5-58F7B632EE74}" destId="{0C20974E-6154-4C25-8F2E-C165DD02373A}" srcOrd="0" destOrd="0" presId="urn:microsoft.com/office/officeart/2018/2/layout/IconLabelList"/>
    <dgm:cxn modelId="{EF810FEB-B2EC-41D5-B55C-84B4491A7279}" type="presOf" srcId="{263DD52E-C565-4011-AF54-1F10A915384F}" destId="{8A8F5E2B-E8C7-44F9-BABD-F707C3965397}" srcOrd="0" destOrd="0" presId="urn:microsoft.com/office/officeart/2018/2/layout/IconLabelList"/>
    <dgm:cxn modelId="{BA63C7EA-2096-44C2-A93D-9E7C618CA463}" type="presParOf" srcId="{8A8F5E2B-E8C7-44F9-BABD-F707C3965397}" destId="{66E7CD14-E9B9-4E4F-942F-9C60ED080F86}" srcOrd="0" destOrd="0" presId="urn:microsoft.com/office/officeart/2018/2/layout/IconLabelList"/>
    <dgm:cxn modelId="{9B370804-20D5-4DC1-BC24-06713EBEF6F7}" type="presParOf" srcId="{66E7CD14-E9B9-4E4F-942F-9C60ED080F86}" destId="{AE386E59-5A8F-490C-95E1-592134B4C765}" srcOrd="0" destOrd="0" presId="urn:microsoft.com/office/officeart/2018/2/layout/IconLabelList"/>
    <dgm:cxn modelId="{6A57540E-B373-4157-839A-9A740BE0EEF4}" type="presParOf" srcId="{66E7CD14-E9B9-4E4F-942F-9C60ED080F86}" destId="{7D6E563B-C919-4534-8792-4ACE3A76641C}" srcOrd="1" destOrd="0" presId="urn:microsoft.com/office/officeart/2018/2/layout/IconLabelList"/>
    <dgm:cxn modelId="{F86F64AC-5A4B-4D58-BC89-9E14682A9254}" type="presParOf" srcId="{66E7CD14-E9B9-4E4F-942F-9C60ED080F86}" destId="{E4D33030-2720-44C4-9599-A633A9832B36}" srcOrd="2" destOrd="0" presId="urn:microsoft.com/office/officeart/2018/2/layout/IconLabelList"/>
    <dgm:cxn modelId="{54F0F3F9-40FC-4A97-B247-8ECD1E86BF66}" type="presParOf" srcId="{8A8F5E2B-E8C7-44F9-BABD-F707C3965397}" destId="{BF22C58B-A174-4DC2-9874-BF622B8916C3}" srcOrd="1" destOrd="0" presId="urn:microsoft.com/office/officeart/2018/2/layout/IconLabelList"/>
    <dgm:cxn modelId="{0843EBDB-D929-49B0-ADF5-B3C2D1331EDC}" type="presParOf" srcId="{8A8F5E2B-E8C7-44F9-BABD-F707C3965397}" destId="{12BD6B66-4110-4C66-A0C4-032A6A41D407}" srcOrd="2" destOrd="0" presId="urn:microsoft.com/office/officeart/2018/2/layout/IconLabelList"/>
    <dgm:cxn modelId="{0887CD57-74DA-4F55-BD0C-0F6B1A1A228F}" type="presParOf" srcId="{12BD6B66-4110-4C66-A0C4-032A6A41D407}" destId="{D673BB03-BD3F-4274-B663-270D27F0A3B1}" srcOrd="0" destOrd="0" presId="urn:microsoft.com/office/officeart/2018/2/layout/IconLabelList"/>
    <dgm:cxn modelId="{F08357B2-48A8-4773-98F2-7AE38255C9A1}" type="presParOf" srcId="{12BD6B66-4110-4C66-A0C4-032A6A41D407}" destId="{83FAAB1C-BBE4-4AAD-BBCF-6C07EC7A5C58}" srcOrd="1" destOrd="0" presId="urn:microsoft.com/office/officeart/2018/2/layout/IconLabelList"/>
    <dgm:cxn modelId="{08BF893B-0F30-4E49-81F2-E34EC66C39B4}" type="presParOf" srcId="{12BD6B66-4110-4C66-A0C4-032A6A41D407}" destId="{0C20974E-6154-4C25-8F2E-C165DD02373A}" srcOrd="2" destOrd="0" presId="urn:microsoft.com/office/officeart/2018/2/layout/IconLabelList"/>
    <dgm:cxn modelId="{3D0CC424-B6C4-4CC1-A5D3-8FE6C024821A}" type="presParOf" srcId="{8A8F5E2B-E8C7-44F9-BABD-F707C3965397}" destId="{0A3BC3B4-4EDD-47BC-88B3-6966C96AB3B7}" srcOrd="3" destOrd="0" presId="urn:microsoft.com/office/officeart/2018/2/layout/IconLabelList"/>
    <dgm:cxn modelId="{4113DD86-4515-439E-993F-CF0326FE149E}" type="presParOf" srcId="{8A8F5E2B-E8C7-44F9-BABD-F707C3965397}" destId="{5133E764-445D-4304-BAC5-BFD2989F546A}" srcOrd="4" destOrd="0" presId="urn:microsoft.com/office/officeart/2018/2/layout/IconLabelList"/>
    <dgm:cxn modelId="{970D97EC-3AFF-4815-B355-0855695B9198}" type="presParOf" srcId="{5133E764-445D-4304-BAC5-BFD2989F546A}" destId="{3A325935-028E-40FF-ACB3-CB94E326D7A6}" srcOrd="0" destOrd="0" presId="urn:microsoft.com/office/officeart/2018/2/layout/IconLabelList"/>
    <dgm:cxn modelId="{7A213548-26DD-4BDB-AAB1-4C45D03E15A2}" type="presParOf" srcId="{5133E764-445D-4304-BAC5-BFD2989F546A}" destId="{5E6D7219-9009-4EBA-BBE3-6F15E2AB5527}" srcOrd="1" destOrd="0" presId="urn:microsoft.com/office/officeart/2018/2/layout/IconLabelList"/>
    <dgm:cxn modelId="{4B3CD3B4-3674-47CC-B24D-E3828B8DD980}" type="presParOf" srcId="{5133E764-445D-4304-BAC5-BFD2989F546A}" destId="{4CE08FFA-29A9-4C5C-9B05-4ED9A2D9A142}" srcOrd="2" destOrd="0" presId="urn:microsoft.com/office/officeart/2018/2/layout/IconLabelList"/>
    <dgm:cxn modelId="{8E0A231E-7508-46D6-B7BB-200C1E7508F2}" type="presParOf" srcId="{8A8F5E2B-E8C7-44F9-BABD-F707C3965397}" destId="{AD8ECAB5-D4F4-4FC1-A05C-5535A4D9B4E8}" srcOrd="5" destOrd="0" presId="urn:microsoft.com/office/officeart/2018/2/layout/IconLabelList"/>
    <dgm:cxn modelId="{71F8A2BC-DE92-4223-892D-968F0009732E}" type="presParOf" srcId="{8A8F5E2B-E8C7-44F9-BABD-F707C3965397}" destId="{C1E43E46-18E2-44F8-BFA3-9CD6FB1B5B9F}" srcOrd="6" destOrd="0" presId="urn:microsoft.com/office/officeart/2018/2/layout/IconLabelList"/>
    <dgm:cxn modelId="{E41B5803-67A4-48C2-AFA5-536D6E4DFC91}" type="presParOf" srcId="{C1E43E46-18E2-44F8-BFA3-9CD6FB1B5B9F}" destId="{0B0F7426-483E-47B9-8B19-9FFE8D486D64}" srcOrd="0" destOrd="0" presId="urn:microsoft.com/office/officeart/2018/2/layout/IconLabelList"/>
    <dgm:cxn modelId="{C59C16F1-2481-45D3-B389-8AD1AD144FF9}" type="presParOf" srcId="{C1E43E46-18E2-44F8-BFA3-9CD6FB1B5B9F}" destId="{29F3869E-B718-4D3E-9AA4-9386440EE6A2}" srcOrd="1" destOrd="0" presId="urn:microsoft.com/office/officeart/2018/2/layout/IconLabelList"/>
    <dgm:cxn modelId="{AC9B0D20-0DE8-422C-AA06-773480EC551E}" type="presParOf" srcId="{C1E43E46-18E2-44F8-BFA3-9CD6FB1B5B9F}" destId="{5D7877BA-F111-461B-9C4F-2951AFA0B6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CEFD-A95F-4EF3-A91E-80167FA8C169}">
      <dsp:nvSpPr>
        <dsp:cNvPr id="0" name=""/>
        <dsp:cNvSpPr/>
      </dsp:nvSpPr>
      <dsp:spPr>
        <a:xfrm>
          <a:off x="0" y="0"/>
          <a:ext cx="5181600" cy="435133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b="1" u="sng" kern="1200" dirty="0"/>
            <a:t>What is Flask?</a:t>
          </a:r>
          <a:endParaRPr lang="en-US" sz="5800" kern="1200" dirty="0"/>
        </a:p>
      </dsp:txBody>
      <dsp:txXfrm>
        <a:off x="0" y="0"/>
        <a:ext cx="5181600" cy="2349722"/>
      </dsp:txXfrm>
    </dsp:sp>
    <dsp:sp modelId="{7881CCB6-DDE4-45CD-9A33-AE108913D522}">
      <dsp:nvSpPr>
        <dsp:cNvPr id="0" name=""/>
        <dsp:cNvSpPr/>
      </dsp:nvSpPr>
      <dsp:spPr>
        <a:xfrm>
          <a:off x="0" y="2262695"/>
          <a:ext cx="2590800" cy="20016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Flask is a </a:t>
          </a:r>
          <a:r>
            <a:rPr lang="en-US" sz="2100" b="1" kern="1200" dirty="0"/>
            <a:t>lightweight Python web framework</a:t>
          </a:r>
          <a:r>
            <a:rPr lang="en-US" sz="2100" kern="1200" dirty="0"/>
            <a:t> used to build web applications quickly and easily.</a:t>
          </a:r>
        </a:p>
      </dsp:txBody>
      <dsp:txXfrm>
        <a:off x="0" y="2262695"/>
        <a:ext cx="2590800" cy="2001615"/>
      </dsp:txXfrm>
    </dsp:sp>
    <dsp:sp modelId="{68B932F8-6D48-460E-A480-7BC21FA11DB5}">
      <dsp:nvSpPr>
        <dsp:cNvPr id="0" name=""/>
        <dsp:cNvSpPr/>
      </dsp:nvSpPr>
      <dsp:spPr>
        <a:xfrm>
          <a:off x="2590800" y="2262695"/>
          <a:ext cx="2590800" cy="2001615"/>
        </a:xfrm>
        <a:prstGeom prst="rect">
          <a:avLst/>
        </a:prstGeom>
        <a:solidFill>
          <a:schemeClr val="accent5">
            <a:tint val="40000"/>
            <a:alpha val="90000"/>
            <a:hueOff val="3530249"/>
            <a:satOff val="-6581"/>
            <a:lumOff val="-17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Helps us deploy our ML model with a simple web interface.</a:t>
          </a:r>
        </a:p>
      </dsp:txBody>
      <dsp:txXfrm>
        <a:off x="2590800" y="2262695"/>
        <a:ext cx="2590800" cy="2001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86E59-5A8F-490C-95E1-592134B4C765}">
      <dsp:nvSpPr>
        <dsp:cNvPr id="0" name=""/>
        <dsp:cNvSpPr/>
      </dsp:nvSpPr>
      <dsp:spPr>
        <a:xfrm>
          <a:off x="1058898" y="803318"/>
          <a:ext cx="929991" cy="929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D33030-2720-44C4-9599-A633A9832B36}">
      <dsp:nvSpPr>
        <dsp:cNvPr id="0" name=""/>
        <dsp:cNvSpPr/>
      </dsp:nvSpPr>
      <dsp:spPr>
        <a:xfrm>
          <a:off x="490570" y="2024553"/>
          <a:ext cx="20666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chemeClr val="bg1"/>
              </a:solidFill>
            </a:rPr>
            <a:t>Integrate Deep Learning Models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490570" y="2024553"/>
        <a:ext cx="2066647" cy="720000"/>
      </dsp:txXfrm>
    </dsp:sp>
    <dsp:sp modelId="{D673BB03-BD3F-4274-B663-270D27F0A3B1}">
      <dsp:nvSpPr>
        <dsp:cNvPr id="0" name=""/>
        <dsp:cNvSpPr/>
      </dsp:nvSpPr>
      <dsp:spPr>
        <a:xfrm>
          <a:off x="3487208" y="803318"/>
          <a:ext cx="929991" cy="929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20974E-6154-4C25-8F2E-C165DD02373A}">
      <dsp:nvSpPr>
        <dsp:cNvPr id="0" name=""/>
        <dsp:cNvSpPr/>
      </dsp:nvSpPr>
      <dsp:spPr>
        <a:xfrm>
          <a:off x="2918880" y="2024553"/>
          <a:ext cx="20666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chemeClr val="bg1"/>
              </a:solidFill>
            </a:rPr>
            <a:t>Real-Time News Detection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918880" y="2024553"/>
        <a:ext cx="2066647" cy="720000"/>
      </dsp:txXfrm>
    </dsp:sp>
    <dsp:sp modelId="{3A325935-028E-40FF-ACB3-CB94E326D7A6}">
      <dsp:nvSpPr>
        <dsp:cNvPr id="0" name=""/>
        <dsp:cNvSpPr/>
      </dsp:nvSpPr>
      <dsp:spPr>
        <a:xfrm>
          <a:off x="5915519" y="803318"/>
          <a:ext cx="929991" cy="929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E08FFA-29A9-4C5C-9B05-4ED9A2D9A142}">
      <dsp:nvSpPr>
        <dsp:cNvPr id="0" name=""/>
        <dsp:cNvSpPr/>
      </dsp:nvSpPr>
      <dsp:spPr>
        <a:xfrm>
          <a:off x="5347191" y="2024553"/>
          <a:ext cx="20666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chemeClr val="bg1"/>
              </a:solidFill>
            </a:rPr>
            <a:t>Multilingual Fake News Detection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5347191" y="2024553"/>
        <a:ext cx="2066647" cy="720000"/>
      </dsp:txXfrm>
    </dsp:sp>
    <dsp:sp modelId="{0B0F7426-483E-47B9-8B19-9FFE8D486D64}">
      <dsp:nvSpPr>
        <dsp:cNvPr id="0" name=""/>
        <dsp:cNvSpPr/>
      </dsp:nvSpPr>
      <dsp:spPr>
        <a:xfrm>
          <a:off x="8343830" y="803318"/>
          <a:ext cx="929991" cy="929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7877BA-F111-461B-9C4F-2951AFA0B61D}">
      <dsp:nvSpPr>
        <dsp:cNvPr id="0" name=""/>
        <dsp:cNvSpPr/>
      </dsp:nvSpPr>
      <dsp:spPr>
        <a:xfrm>
          <a:off x="7775502" y="2024553"/>
          <a:ext cx="20666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chemeClr val="bg1"/>
              </a:solidFill>
            </a:rPr>
            <a:t>Browser Extension or Mobile App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7775502" y="2024553"/>
        <a:ext cx="206664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evopedia.org/flask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ap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84261"/>
            <a:ext cx="7735824" cy="1634242"/>
          </a:xfrm>
        </p:spPr>
        <p:txBody>
          <a:bodyPr anchor="b">
            <a:normAutofit/>
          </a:bodyPr>
          <a:lstStyle/>
          <a:p>
            <a:r>
              <a:rPr lang="en-US" sz="3400" b="1" u="sng" dirty="0"/>
              <a:t>Fake News Detection Using Machine Learning</a:t>
            </a:r>
            <a:endParaRPr lang="en-US" sz="34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SACHIN MAURYA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O23MCA110402</a:t>
            </a:r>
          </a:p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CHANDIGARH  UNIVERSITY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7653" y="570344"/>
            <a:ext cx="7735824" cy="1069848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4F796ADA-1DFE-6A93-14AA-7C5CE06E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7653" y="1640192"/>
            <a:ext cx="7735824" cy="4027078"/>
          </a:xfrm>
        </p:spPr>
        <p:txBody>
          <a:bodyPr/>
          <a:lstStyle/>
          <a:p>
            <a:pPr algn="just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Achieved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Passive Aggressive Classifier achieved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~93%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test dataset.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high performance in distinguishing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news.</a:t>
            </a: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gives a detailed view of model predictions.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Interpretation: Most fake and real news are correctly classified.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Slide Number Placeholder 138" hidden="1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4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IN" u="sng" dirty="0"/>
              <a:t>Flask Web Application</a:t>
            </a:r>
            <a:endParaRPr lang="en-US" u="sng" dirty="0"/>
          </a:p>
        </p:txBody>
      </p:sp>
      <p:pic>
        <p:nvPicPr>
          <p:cNvPr id="17" name="Content Placeholder 16" descr="A black background with a black square">
            <a:extLst>
              <a:ext uri="{FF2B5EF4-FFF2-40B4-BE49-F238E27FC236}">
                <a16:creationId xmlns:a16="http://schemas.microsoft.com/office/drawing/2014/main" id="{2D8511CD-FF0A-33A8-87A0-0A381A9D22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477729"/>
            <a:ext cx="5181600" cy="2568014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08DDDFE6-5AA0-B28E-AD00-0EE362FDB1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7128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411480"/>
            <a:ext cx="8878824" cy="1069848"/>
          </a:xfrm>
        </p:spPr>
        <p:txBody>
          <a:bodyPr anchor="b"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E03EB220-0C04-AB65-0626-D626396A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049041"/>
            <a:ext cx="3621024" cy="821977"/>
          </a:xfrm>
        </p:spPr>
        <p:txBody>
          <a:bodyPr/>
          <a:lstStyle/>
          <a:p>
            <a:r>
              <a:rPr lang="en-IN" b="1" u="sng" dirty="0"/>
              <a:t>Text Cleaning &amp; Preprocessing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994021"/>
            <a:ext cx="3621024" cy="2578608"/>
          </a:xfrm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consistent formatting (e.g.,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 conversion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or noisy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text fields.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52BF7E2C-D5C5-9EFD-EFCA-C8189AB36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049041"/>
            <a:ext cx="3621024" cy="493776"/>
          </a:xfrm>
        </p:spPr>
        <p:txBody>
          <a:bodyPr/>
          <a:lstStyle/>
          <a:p>
            <a:r>
              <a:rPr lang="en-US" sz="2400" b="1" u="sng" dirty="0"/>
              <a:t>Selecting a Suitable ML Algorithm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994021"/>
            <a:ext cx="3621024" cy="3072482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multiple models: 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en-US" sz="4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Aggressive Classifier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(~93%)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training time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Suitability for binary text classification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500" dirty="0"/>
          </a:p>
          <a:p>
            <a:pPr marL="0" indent="0">
              <a:buNone/>
            </a:pPr>
            <a:endParaRPr lang="en-US" sz="1500" b="1" u="sng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build="p"/>
      <p:bldP spid="3" grpId="0" build="p"/>
      <p:bldP spid="40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CA379-5C0D-5E21-B070-E880A01BB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72" name="Content Placeholder 60">
            <a:extLst>
              <a:ext uri="{FF2B5EF4-FFF2-40B4-BE49-F238E27FC236}">
                <a16:creationId xmlns:a16="http://schemas.microsoft.com/office/drawing/2014/main" id="{F6E949E4-9B9A-D5A2-3B13-B308291E0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443047"/>
              </p:ext>
            </p:extLst>
          </p:nvPr>
        </p:nvGraphicFramePr>
        <p:xfrm>
          <a:off x="1014984" y="2212848"/>
          <a:ext cx="10332720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6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Graphic spid="7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604" y="515997"/>
            <a:ext cx="7735824" cy="1069848"/>
          </a:xfrm>
        </p:spPr>
        <p:txBody>
          <a:bodyPr/>
          <a:lstStyle/>
          <a:p>
            <a:r>
              <a:rPr lang="en-US" sz="4000" b="1" u="sng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SUMMARY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1585844"/>
            <a:ext cx="7735824" cy="4323343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labeled dataset of real and fake news articles.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data cleaning, TF-IDF vectorization, and trained a Passive Aggressive Classifier.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~93% on test data.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model using Flask, with a simple web interface.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a news article and instantly check if it’s Fake or Real.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9452" y="3334807"/>
            <a:ext cx="4709160" cy="239572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Sachin Maurya​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sachinmaurya76508@gmail.com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25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400" b="1" u="sng" spc="600" dirty="0">
                <a:ln w="28575">
                  <a:noFill/>
                  <a:prstDash val="solid"/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4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425" y="1246239"/>
            <a:ext cx="6422136" cy="45870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5F3D-B3A6-BB6B-5814-180CDB46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CF7-EEBB-29E2-4217-AE90B531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746" y="411480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u="sng" spc="600" dirty="0">
                <a:ln w="28575">
                  <a:noFill/>
                  <a:prstDash val="solid"/>
                </a:ln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13537-3DF9-E1BD-CB60-B8E8E7BB6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2237-396D-5299-CD65-89095246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746" y="1626944"/>
            <a:ext cx="6422136" cy="4251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Web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614319"/>
            <a:ext cx="7735824" cy="1069848"/>
          </a:xfrm>
        </p:spPr>
        <p:txBody>
          <a:bodyPr/>
          <a:lstStyle/>
          <a:p>
            <a:r>
              <a:rPr lang="en-US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1799303"/>
            <a:ext cx="7735824" cy="4011562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 misleading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as news.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created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public opinion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clicks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confusion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Fake News Detection Important?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 via social media.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cause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manipulation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trust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journalism and media.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literacy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well-informed society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IN" u="sng" dirty="0"/>
              <a:t>Problem</a:t>
            </a:r>
            <a:r>
              <a:rPr lang="en-IN" dirty="0"/>
              <a:t> </a:t>
            </a:r>
            <a:r>
              <a:rPr lang="en-IN" u="sng" dirty="0"/>
              <a:t>Statement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56544" cy="3405137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u="sng" dirty="0"/>
              <a:t>Rise of Social Media Platforms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Platforms like </a:t>
            </a:r>
            <a:r>
              <a:rPr lang="en-US" sz="1900" b="1" dirty="0"/>
              <a:t>Facebook, Twitter, WhatsApp</a:t>
            </a:r>
            <a:r>
              <a:rPr lang="en-US" sz="1900" dirty="0"/>
              <a:t> have made it </a:t>
            </a:r>
            <a:r>
              <a:rPr lang="en-US" sz="1900" b="1" dirty="0"/>
              <a:t>easy to share news instantly</a:t>
            </a:r>
            <a:r>
              <a:rPr lang="en-US" sz="19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Anyone can post anything — without verification.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Fake news spreads </a:t>
            </a:r>
            <a:r>
              <a:rPr lang="en-US" sz="1900" b="1" dirty="0"/>
              <a:t>faster than real news</a:t>
            </a:r>
            <a:r>
              <a:rPr lang="en-US" sz="1900" dirty="0"/>
              <a:t> due to sensational content</a:t>
            </a:r>
            <a:endParaRPr lang="en-US" sz="1900" b="1" u="sng" dirty="0"/>
          </a:p>
          <a:p>
            <a:r>
              <a:rPr lang="en-US" sz="1900" b="1" u="sng" dirty="0"/>
              <a:t>Difficulty in Identifying Fake vs Real News Manually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Huge </a:t>
            </a:r>
            <a:r>
              <a:rPr lang="en-US" sz="1900" b="1" dirty="0"/>
              <a:t>volume of information</a:t>
            </a:r>
            <a:r>
              <a:rPr lang="en-US" sz="1900" dirty="0"/>
              <a:t> every minute.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b="1" dirty="0"/>
              <a:t>Time-consuming</a:t>
            </a:r>
            <a:r>
              <a:rPr lang="en-US" sz="1900" dirty="0"/>
              <a:t> and </a:t>
            </a:r>
            <a:r>
              <a:rPr lang="en-US" sz="1900" b="1" dirty="0"/>
              <a:t>impractical</a:t>
            </a:r>
            <a:r>
              <a:rPr lang="en-US" sz="1900" dirty="0"/>
              <a:t> to fact-check every piece manually.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Often, fake news is written in a </a:t>
            </a:r>
            <a:r>
              <a:rPr lang="en-US" sz="1900" b="1" dirty="0"/>
              <a:t>convincing and emotional tone</a:t>
            </a:r>
            <a:r>
              <a:rPr lang="en-US" sz="19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3" name="Content Placeholder 12" descr="A hand holding a cell phone">
            <a:extLst>
              <a:ext uri="{FF2B5EF4-FFF2-40B4-BE49-F238E27FC236}">
                <a16:creationId xmlns:a16="http://schemas.microsoft.com/office/drawing/2014/main" id="{4207B822-7541-DCE8-88D0-498B95778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6664" y="1746965"/>
            <a:ext cx="5451612" cy="36389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AC84F4E-E205-224C-5822-F32F230D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253" y="32004"/>
            <a:ext cx="10881360" cy="1069848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4000" b="1" u="sng" spc="600" dirty="0">
              <a:ln w="28575">
                <a:noFill/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27FD42-CE50-04C1-DE23-6FAF8665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257300"/>
            <a:ext cx="10332720" cy="51397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Fake News Articles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Classification Model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Flask-Based Web Application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and Preprocess Large Datasets Efficiently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Prediction Capability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and Reliability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Visual Feedback to the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1505" y="-123444"/>
            <a:ext cx="9994392" cy="1069848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4000" b="1" u="sng" spc="600" dirty="0">
              <a:ln w="28575">
                <a:noFill/>
                <a:prstDash val="solid"/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556DD0-7406-0C58-2D0F-D3146AC0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45" y="1042808"/>
            <a:ext cx="10332720" cy="4923651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Preprocessing?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raw text data into a clean and usable format so that the machine learning model can learn effectively.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Title + Text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Null Values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Lowercase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 (Optional but Useful)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71" y="322666"/>
            <a:ext cx="7763256" cy="1600200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65" y="1143885"/>
            <a:ext cx="8078478" cy="5129096"/>
          </a:xfrm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Feature Extraction?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data into numerical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ML models can understand and process it.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text is not directly usable by machine learning algorithms.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Used: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– Inverse Document Frequency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important a word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 document in a collection.</a:t>
            </a: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weight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&amp; meaningful 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668" y="-164994"/>
            <a:ext cx="9921240" cy="1481328"/>
          </a:xfrm>
        </p:spPr>
        <p:txBody>
          <a:bodyPr anchor="b">
            <a:norm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68" y="1316334"/>
            <a:ext cx="7068312" cy="47010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Chosen: Passive Aggressive Classifier</a:t>
            </a:r>
          </a:p>
          <a:p>
            <a:pPr algn="just">
              <a:lnSpc>
                <a:spcPct val="100000"/>
              </a:lnSpc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Passive Aggressive Classifier</a:t>
            </a:r>
            <a:r>
              <a:rPr lang="en-IN" sz="2800" u="sng" dirty="0"/>
              <a:t>?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 designed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text 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"Passive" when correct, "Aggressive" when wrong — updates only on mistakes.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like Fake vs Real News.</a:t>
            </a:r>
          </a:p>
          <a:p>
            <a:pPr algn="just">
              <a:lnSpc>
                <a:spcPct val="100000"/>
              </a:lnSpc>
            </a:pPr>
            <a:r>
              <a:rPr lang="en-IN" sz="2000" b="1" u="sng" dirty="0"/>
              <a:t>Dataset split into:</a:t>
            </a:r>
            <a:endParaRPr lang="en-US" sz="2000" b="1" u="sng" dirty="0"/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 data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Testing data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training data and evaluated on test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122</TotalTime>
  <Words>689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Segoe UI Light</vt:lpstr>
      <vt:lpstr>Times New Roman</vt:lpstr>
      <vt:lpstr>Tw Cen MT</vt:lpstr>
      <vt:lpstr>Wingdings</vt:lpstr>
      <vt:lpstr>Office Theme</vt:lpstr>
      <vt:lpstr>Fake News Detection Using Machine Learning</vt:lpstr>
      <vt:lpstr>CONTENTS</vt:lpstr>
      <vt:lpstr>CONTENTS</vt:lpstr>
      <vt:lpstr>INTRODUCTION</vt:lpstr>
      <vt:lpstr>Problem Statement</vt:lpstr>
      <vt:lpstr>Project Objectives</vt:lpstr>
      <vt:lpstr>Data Preprocessing</vt:lpstr>
      <vt:lpstr>Feature Extraction </vt:lpstr>
      <vt:lpstr>Model Selection</vt:lpstr>
      <vt:lpstr>Model Evaluation</vt:lpstr>
      <vt:lpstr>Flask Web Application</vt:lpstr>
      <vt:lpstr>Challenges Faced</vt:lpstr>
      <vt:lpstr>Future Enhancements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MAURYA</dc:creator>
  <cp:lastModifiedBy>SACHIN MAURYA</cp:lastModifiedBy>
  <cp:revision>16</cp:revision>
  <dcterms:created xsi:type="dcterms:W3CDTF">2025-05-26T06:16:34Z</dcterms:created>
  <dcterms:modified xsi:type="dcterms:W3CDTF">2025-05-26T11:47:00Z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