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2" r:id="rId17"/>
    <p:sldId id="274" r:id="rId18"/>
    <p:sldId id="276" r:id="rId19"/>
    <p:sldId id="278"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66" d="100"/>
          <a:sy n="66" d="100"/>
        </p:scale>
        <p:origin x="-90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25-Feb-20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25-Feb-20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25-Feb-20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Desktop/1-Project%204%20Customer%20Churn/Dataset/customer_churn.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098C9A-2CFF-4DE7-B91A-332078970F9E}"/>
              </a:ext>
            </a:extLst>
          </p:cNvPr>
          <p:cNvSpPr>
            <a:spLocks noGrp="1"/>
          </p:cNvSpPr>
          <p:nvPr>
            <p:ph type="ctrTitle"/>
          </p:nvPr>
        </p:nvSpPr>
        <p:spPr/>
        <p:txBody>
          <a:bodyPr anchor="ctr"/>
          <a:lstStyle/>
          <a:p>
            <a:r>
              <a:rPr lang="en-US" cap="none" dirty="0"/>
              <a:t>Customer Churn Analysis</a:t>
            </a:r>
            <a:endParaRPr lang="en-US" dirty="0"/>
          </a:p>
        </p:txBody>
      </p:sp>
      <p:sp>
        <p:nvSpPr>
          <p:cNvPr id="3" name="Subtitle 2">
            <a:extLst>
              <a:ext uri="{FF2B5EF4-FFF2-40B4-BE49-F238E27FC236}">
                <a16:creationId xmlns:a16="http://schemas.microsoft.com/office/drawing/2014/main" xmlns="" id="{B7E4DB9F-1C40-4CA7-AD14-C2596E7E1220}"/>
              </a:ext>
            </a:extLst>
          </p:cNvPr>
          <p:cNvSpPr>
            <a:spLocks noGrp="1"/>
          </p:cNvSpPr>
          <p:nvPr>
            <p:ph type="subTitle" idx="1"/>
          </p:nvPr>
        </p:nvSpPr>
        <p:spPr/>
        <p:txBody>
          <a:bodyPr/>
          <a:lstStyle/>
          <a:p>
            <a:pPr algn="r"/>
            <a:r>
              <a:rPr lang="en-US" dirty="0"/>
              <a:t>Ishani &amp; sachin</a:t>
            </a:r>
          </a:p>
        </p:txBody>
      </p:sp>
    </p:spTree>
    <p:extLst>
      <p:ext uri="{BB962C8B-B14F-4D97-AF65-F5344CB8AC3E}">
        <p14:creationId xmlns:p14="http://schemas.microsoft.com/office/powerpoint/2010/main" xmlns="" val="3774917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FeedForward</a:t>
            </a:r>
            <a:r>
              <a:rPr lang="en-US" dirty="0" smtClean="0"/>
              <a:t> Neural Network:</a:t>
            </a:r>
          </a:p>
          <a:p>
            <a:pPr>
              <a:buFont typeface="Wingdings" pitchFamily="2" charset="2"/>
              <a:buChar char="Ø"/>
            </a:pPr>
            <a:r>
              <a:rPr lang="en-US" dirty="0" smtClean="0"/>
              <a:t>Each unit is connected only to that of the next layer</a:t>
            </a:r>
          </a:p>
          <a:p>
            <a:pPr>
              <a:buFont typeface="Wingdings" pitchFamily="2" charset="2"/>
              <a:buChar char="Ø"/>
            </a:pPr>
            <a:r>
              <a:rPr lang="en-US" dirty="0" smtClean="0"/>
              <a:t>The processing proceeds smoothly from the input unit to output.</a:t>
            </a:r>
          </a:p>
          <a:p>
            <a:pPr>
              <a:buFont typeface="Wingdings" pitchFamily="2" charset="2"/>
              <a:buChar char="Ø"/>
            </a:pPr>
            <a:r>
              <a:rPr lang="en-US" dirty="0" smtClean="0"/>
              <a:t>They have no internal state.</a:t>
            </a:r>
          </a:p>
          <a:p>
            <a:r>
              <a:rPr lang="en-US" dirty="0" smtClean="0"/>
              <a:t>Here, we got an accuracy of: 74%. Were we have had given three hidden layer each of size of 15 neurons , max iteration was given as 100 and the activation which we used was </a:t>
            </a:r>
            <a:r>
              <a:rPr lang="en-US" dirty="0" err="1" smtClean="0"/>
              <a:t>relu</a:t>
            </a:r>
            <a:r>
              <a:rPr lang="en-US" dirty="0" smtClean="0"/>
              <a:t>.</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US" dirty="0"/>
          </a:p>
        </p:txBody>
      </p:sp>
      <p:sp>
        <p:nvSpPr>
          <p:cNvPr id="3" name="Content Placeholder 2"/>
          <p:cNvSpPr>
            <a:spLocks noGrp="1"/>
          </p:cNvSpPr>
          <p:nvPr>
            <p:ph idx="1"/>
          </p:nvPr>
        </p:nvSpPr>
        <p:spPr/>
        <p:txBody>
          <a:bodyPr/>
          <a:lstStyle/>
          <a:p>
            <a:r>
              <a:rPr lang="en-US" dirty="0" smtClean="0"/>
              <a:t>KNN(K-Nearest Neighbor) is a powerful classification algorithm used in pattern reorganization</a:t>
            </a:r>
          </a:p>
          <a:p>
            <a:r>
              <a:rPr lang="en-US" dirty="0" smtClean="0"/>
              <a:t>KNN stores all the available cases and classifies new cases based on the similarity (based on distance).</a:t>
            </a:r>
          </a:p>
          <a:p>
            <a:r>
              <a:rPr lang="en-US" dirty="0" smtClean="0"/>
              <a:t>It is lazy Algorithm because it doesn't learn a discriminative function from the training data but “memorizes” the training dataset instead.</a:t>
            </a:r>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object is classified on the basis of its nearest neighbor  based on the distance measured(</a:t>
            </a:r>
            <a:r>
              <a:rPr lang="en-US" dirty="0" err="1" smtClean="0"/>
              <a:t>Euclidean,Manhattan,minkowski</a:t>
            </a:r>
            <a:r>
              <a:rPr lang="en-US" dirty="0" smtClean="0"/>
              <a:t>).</a:t>
            </a:r>
          </a:p>
          <a:p>
            <a:r>
              <a:rPr lang="en-US" dirty="0" smtClean="0"/>
              <a:t>The object is assigned to its most common class amongst its k nearest neighbor.</a:t>
            </a:r>
          </a:p>
          <a:p>
            <a:r>
              <a:rPr lang="en-US" dirty="0" smtClean="0"/>
              <a:t>How to choose the value of K?</a:t>
            </a:r>
          </a:p>
          <a:p>
            <a:pPr>
              <a:buFont typeface="Wingdings" pitchFamily="2" charset="2"/>
              <a:buChar char="Ø"/>
            </a:pPr>
            <a:r>
              <a:rPr lang="en-US" dirty="0" smtClean="0"/>
              <a:t>If the value of K is small it is sensitive to noise points</a:t>
            </a:r>
          </a:p>
          <a:p>
            <a:pPr>
              <a:buFont typeface="Wingdings" pitchFamily="2" charset="2"/>
              <a:buChar char="Ø"/>
            </a:pPr>
            <a:r>
              <a:rPr lang="en-US" dirty="0" smtClean="0"/>
              <a:t>The large value of K works but it would than also consider some of the data points of the other class.</a:t>
            </a:r>
          </a:p>
          <a:p>
            <a:pPr>
              <a:buFont typeface="Wingdings" pitchFamily="2" charset="2"/>
              <a:buChar char="Ø"/>
            </a:pPr>
            <a:r>
              <a:rPr lang="en-US" dirty="0" smtClean="0"/>
              <a:t>So basically K is chosen as </a:t>
            </a:r>
            <a:r>
              <a:rPr lang="en-US" dirty="0" err="1" smtClean="0"/>
              <a:t>sqrt</a:t>
            </a:r>
            <a:r>
              <a:rPr lang="en-US" dirty="0" smtClean="0"/>
              <a:t>. of number of observation.</a:t>
            </a:r>
          </a:p>
          <a:p>
            <a:pPr>
              <a:buFont typeface="Wingdings" pitchFamily="2" charset="2"/>
              <a:buChar char="Ø"/>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applied KNN to our data set by taking the value of K as the </a:t>
            </a:r>
            <a:r>
              <a:rPr lang="en-US" dirty="0" err="1" smtClean="0"/>
              <a:t>sqrt</a:t>
            </a:r>
            <a:r>
              <a:rPr lang="en-US" dirty="0" smtClean="0"/>
              <a:t>. Of number of observation and got an accuracy of 74.34%</a:t>
            </a:r>
          </a:p>
          <a:p>
            <a:r>
              <a:rPr lang="en-US" dirty="0" smtClean="0"/>
              <a:t>Than we tried selecting the different value of K by running the For loop for the numbers between 1-30 and found that the value of K should be equal to 15 but that too was giving very low accuracy.</a:t>
            </a:r>
          </a:p>
          <a:p>
            <a:r>
              <a:rPr lang="en-US" dirty="0" smtClean="0"/>
              <a:t>The main disadvantage of KNN is it takes long time to run an algorithm.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sp>
        <p:nvSpPr>
          <p:cNvPr id="3" name="Content Placeholder 2"/>
          <p:cNvSpPr>
            <a:spLocks noGrp="1"/>
          </p:cNvSpPr>
          <p:nvPr>
            <p:ph idx="1"/>
          </p:nvPr>
        </p:nvSpPr>
        <p:spPr/>
        <p:txBody>
          <a:bodyPr/>
          <a:lstStyle/>
          <a:p>
            <a:r>
              <a:rPr lang="en-US" dirty="0" smtClean="0"/>
              <a:t>SVM (support Vector Machine) is basically supervised learning algorithm which work on both classification and regression.</a:t>
            </a:r>
          </a:p>
          <a:p>
            <a:r>
              <a:rPr lang="en-US" dirty="0" smtClean="0"/>
              <a:t>It works basically on the small datasets where the features are comparatively more than the observation.</a:t>
            </a:r>
          </a:p>
          <a:p>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6" name="Text Box 66"/>
          <p:cNvSpPr txBox="1">
            <a:spLocks noChangeArrowheads="1"/>
          </p:cNvSpPr>
          <p:nvPr/>
        </p:nvSpPr>
        <p:spPr bwMode="auto">
          <a:xfrm>
            <a:off x="1117600" y="1905001"/>
            <a:ext cx="2540000" cy="646331"/>
          </a:xfrm>
          <a:prstGeom prst="rect">
            <a:avLst/>
          </a:prstGeom>
          <a:noFill/>
          <a:ln w="12700">
            <a:noFill/>
            <a:miter lim="800000"/>
            <a:headEnd/>
            <a:tailEnd/>
          </a:ln>
          <a:effectLst/>
        </p:spPr>
        <p:txBody>
          <a:bodyPr>
            <a:spAutoFit/>
          </a:bodyPr>
          <a:lstStyle/>
          <a:p>
            <a:pPr algn="ctr"/>
            <a:r>
              <a:rPr lang="en-US"/>
              <a:t>denotes +1</a:t>
            </a:r>
          </a:p>
          <a:p>
            <a:pPr algn="ctr"/>
            <a:r>
              <a:rPr lang="en-US"/>
              <a:t>denotes -1</a:t>
            </a:r>
          </a:p>
        </p:txBody>
      </p:sp>
      <p:sp>
        <p:nvSpPr>
          <p:cNvPr id="593987" name="Oval 67"/>
          <p:cNvSpPr>
            <a:spLocks noChangeAspect="1" noChangeArrowheads="1"/>
          </p:cNvSpPr>
          <p:nvPr/>
        </p:nvSpPr>
        <p:spPr bwMode="auto">
          <a:xfrm rot="4777107">
            <a:off x="1230048" y="2046553"/>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88" name="Oval 68"/>
          <p:cNvSpPr>
            <a:spLocks noChangeAspect="1" noChangeArrowheads="1"/>
          </p:cNvSpPr>
          <p:nvPr/>
        </p:nvSpPr>
        <p:spPr bwMode="auto">
          <a:xfrm rot="5895381">
            <a:off x="1229784" y="2504017"/>
            <a:ext cx="50800"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30" name="Line 10"/>
          <p:cNvSpPr>
            <a:spLocks noChangeShapeType="1"/>
          </p:cNvSpPr>
          <p:nvPr/>
        </p:nvSpPr>
        <p:spPr bwMode="auto">
          <a:xfrm>
            <a:off x="3454400" y="2438400"/>
            <a:ext cx="0" cy="3505200"/>
          </a:xfrm>
          <a:prstGeom prst="line">
            <a:avLst/>
          </a:prstGeom>
          <a:noFill/>
          <a:ln w="38100">
            <a:solidFill>
              <a:schemeClr val="hlink"/>
            </a:solidFill>
            <a:round/>
            <a:headEnd/>
            <a:tailEnd/>
          </a:ln>
          <a:effectLst/>
        </p:spPr>
        <p:txBody>
          <a:bodyPr wrap="none" anchor="ctr">
            <a:spAutoFit/>
          </a:bodyPr>
          <a:lstStyle/>
          <a:p>
            <a:endParaRPr lang="en-US"/>
          </a:p>
        </p:txBody>
      </p:sp>
      <p:sp>
        <p:nvSpPr>
          <p:cNvPr id="593931" name="Line 11"/>
          <p:cNvSpPr>
            <a:spLocks noChangeShapeType="1"/>
          </p:cNvSpPr>
          <p:nvPr/>
        </p:nvSpPr>
        <p:spPr bwMode="auto">
          <a:xfrm flipV="1">
            <a:off x="3251200" y="5562600"/>
            <a:ext cx="4876800" cy="0"/>
          </a:xfrm>
          <a:prstGeom prst="line">
            <a:avLst/>
          </a:prstGeom>
          <a:noFill/>
          <a:ln w="38100">
            <a:solidFill>
              <a:schemeClr val="hlink"/>
            </a:solidFill>
            <a:round/>
            <a:headEnd/>
            <a:tailEnd/>
          </a:ln>
          <a:effectLst/>
        </p:spPr>
        <p:txBody>
          <a:bodyPr anchor="ctr">
            <a:spAutoFit/>
          </a:bodyPr>
          <a:lstStyle/>
          <a:p>
            <a:endParaRPr lang="en-US"/>
          </a:p>
        </p:txBody>
      </p:sp>
      <p:sp>
        <p:nvSpPr>
          <p:cNvPr id="593935" name="Oval 15"/>
          <p:cNvSpPr>
            <a:spLocks noChangeAspect="1" noChangeArrowheads="1"/>
          </p:cNvSpPr>
          <p:nvPr/>
        </p:nvSpPr>
        <p:spPr bwMode="auto">
          <a:xfrm>
            <a:off x="4957234" y="5032376"/>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37" name="Oval 17"/>
          <p:cNvSpPr>
            <a:spLocks noChangeAspect="1" noChangeArrowheads="1"/>
          </p:cNvSpPr>
          <p:nvPr/>
        </p:nvSpPr>
        <p:spPr bwMode="auto">
          <a:xfrm>
            <a:off x="3314701" y="3903664"/>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38" name="Oval 18"/>
          <p:cNvSpPr>
            <a:spLocks noChangeAspect="1" noChangeArrowheads="1"/>
          </p:cNvSpPr>
          <p:nvPr/>
        </p:nvSpPr>
        <p:spPr bwMode="auto">
          <a:xfrm>
            <a:off x="5786968" y="28146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39" name="Oval 19"/>
          <p:cNvSpPr>
            <a:spLocks noChangeAspect="1" noChangeArrowheads="1"/>
          </p:cNvSpPr>
          <p:nvPr/>
        </p:nvSpPr>
        <p:spPr bwMode="auto">
          <a:xfrm>
            <a:off x="5871634" y="3635375"/>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0" name="Oval 20"/>
          <p:cNvSpPr>
            <a:spLocks noChangeAspect="1" noChangeArrowheads="1"/>
          </p:cNvSpPr>
          <p:nvPr/>
        </p:nvSpPr>
        <p:spPr bwMode="auto">
          <a:xfrm>
            <a:off x="4546601" y="2663825"/>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41" name="Oval 21"/>
          <p:cNvSpPr>
            <a:spLocks noChangeAspect="1" noChangeArrowheads="1"/>
          </p:cNvSpPr>
          <p:nvPr/>
        </p:nvSpPr>
        <p:spPr bwMode="auto">
          <a:xfrm>
            <a:off x="5181601" y="3733801"/>
            <a:ext cx="71967"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42" name="Oval 22"/>
          <p:cNvSpPr>
            <a:spLocks noChangeAspect="1" noChangeArrowheads="1"/>
          </p:cNvSpPr>
          <p:nvPr/>
        </p:nvSpPr>
        <p:spPr bwMode="auto">
          <a:xfrm>
            <a:off x="4064001" y="3124200"/>
            <a:ext cx="80433" cy="587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43" name="Oval 23"/>
          <p:cNvSpPr>
            <a:spLocks noChangeAspect="1" noChangeArrowheads="1"/>
          </p:cNvSpPr>
          <p:nvPr/>
        </p:nvSpPr>
        <p:spPr bwMode="auto">
          <a:xfrm>
            <a:off x="6807201" y="4114800"/>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5" name="Oval 25"/>
          <p:cNvSpPr>
            <a:spLocks noChangeAspect="1" noChangeArrowheads="1"/>
          </p:cNvSpPr>
          <p:nvPr/>
        </p:nvSpPr>
        <p:spPr bwMode="auto">
          <a:xfrm rot="-1118274">
            <a:off x="5183718" y="4443414"/>
            <a:ext cx="71967"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6" name="Oval 26"/>
          <p:cNvSpPr>
            <a:spLocks noChangeAspect="1" noChangeArrowheads="1"/>
          </p:cNvSpPr>
          <p:nvPr/>
        </p:nvSpPr>
        <p:spPr bwMode="auto">
          <a:xfrm rot="-1118274">
            <a:off x="8005234" y="32289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9" name="Oval 29"/>
          <p:cNvSpPr>
            <a:spLocks noChangeAspect="1" noChangeArrowheads="1"/>
          </p:cNvSpPr>
          <p:nvPr/>
        </p:nvSpPr>
        <p:spPr bwMode="auto">
          <a:xfrm rot="-1118274">
            <a:off x="7061201" y="4545013"/>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50" name="Oval 30"/>
          <p:cNvSpPr>
            <a:spLocks noChangeAspect="1" noChangeArrowheads="1"/>
          </p:cNvSpPr>
          <p:nvPr/>
        </p:nvSpPr>
        <p:spPr bwMode="auto">
          <a:xfrm rot="-1118274">
            <a:off x="4165601" y="2667000"/>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52" name="Oval 32"/>
          <p:cNvSpPr>
            <a:spLocks noChangeAspect="1" noChangeArrowheads="1"/>
          </p:cNvSpPr>
          <p:nvPr/>
        </p:nvSpPr>
        <p:spPr bwMode="auto">
          <a:xfrm rot="-1118274">
            <a:off x="6282268" y="35845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54" name="Oval 34"/>
          <p:cNvSpPr>
            <a:spLocks noChangeAspect="1" noChangeArrowheads="1"/>
          </p:cNvSpPr>
          <p:nvPr/>
        </p:nvSpPr>
        <p:spPr bwMode="auto">
          <a:xfrm rot="-1118274">
            <a:off x="7823201" y="4495801"/>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55" name="Oval 35"/>
          <p:cNvSpPr>
            <a:spLocks noChangeAspect="1" noChangeArrowheads="1"/>
          </p:cNvSpPr>
          <p:nvPr/>
        </p:nvSpPr>
        <p:spPr bwMode="auto">
          <a:xfrm rot="-1118274">
            <a:off x="4152901" y="36401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58" name="Oval 38"/>
          <p:cNvSpPr>
            <a:spLocks noChangeAspect="1" noChangeArrowheads="1"/>
          </p:cNvSpPr>
          <p:nvPr/>
        </p:nvSpPr>
        <p:spPr bwMode="auto">
          <a:xfrm rot="5895381">
            <a:off x="5164138" y="3048530"/>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59" name="Oval 39"/>
          <p:cNvSpPr>
            <a:spLocks noChangeAspect="1" noChangeArrowheads="1"/>
          </p:cNvSpPr>
          <p:nvPr/>
        </p:nvSpPr>
        <p:spPr bwMode="auto">
          <a:xfrm rot="5895381">
            <a:off x="5524236" y="5232666"/>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62" name="Oval 42"/>
          <p:cNvSpPr>
            <a:spLocks noChangeAspect="1" noChangeArrowheads="1"/>
          </p:cNvSpPr>
          <p:nvPr/>
        </p:nvSpPr>
        <p:spPr bwMode="auto">
          <a:xfrm rot="5895381">
            <a:off x="4160838" y="4088871"/>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63" name="Oval 43"/>
          <p:cNvSpPr>
            <a:spLocks noChangeAspect="1" noChangeArrowheads="1"/>
          </p:cNvSpPr>
          <p:nvPr/>
        </p:nvSpPr>
        <p:spPr bwMode="auto">
          <a:xfrm rot="5895381">
            <a:off x="5799138" y="2384955"/>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64" name="Oval 44"/>
          <p:cNvSpPr>
            <a:spLocks noChangeAspect="1" noChangeArrowheads="1"/>
          </p:cNvSpPr>
          <p:nvPr/>
        </p:nvSpPr>
        <p:spPr bwMode="auto">
          <a:xfrm rot="5895381">
            <a:off x="7082633" y="4134116"/>
            <a:ext cx="58737"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65" name="Oval 45"/>
          <p:cNvSpPr>
            <a:spLocks noChangeAspect="1" noChangeArrowheads="1"/>
          </p:cNvSpPr>
          <p:nvPr/>
        </p:nvSpPr>
        <p:spPr bwMode="auto">
          <a:xfrm rot="5895381">
            <a:off x="5835122" y="407088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66" name="Oval 46"/>
          <p:cNvSpPr>
            <a:spLocks noChangeAspect="1" noChangeArrowheads="1"/>
          </p:cNvSpPr>
          <p:nvPr/>
        </p:nvSpPr>
        <p:spPr bwMode="auto">
          <a:xfrm rot="5895381">
            <a:off x="7500938" y="3356505"/>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67" name="Oval 47"/>
          <p:cNvSpPr>
            <a:spLocks noChangeAspect="1" noChangeArrowheads="1"/>
          </p:cNvSpPr>
          <p:nvPr/>
        </p:nvSpPr>
        <p:spPr bwMode="auto">
          <a:xfrm rot="5895381">
            <a:off x="4124856" y="2336272"/>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68" name="Oval 48"/>
          <p:cNvSpPr>
            <a:spLocks noChangeAspect="1" noChangeArrowheads="1"/>
          </p:cNvSpPr>
          <p:nvPr/>
        </p:nvSpPr>
        <p:spPr bwMode="auto">
          <a:xfrm rot="5895381">
            <a:off x="7022572" y="32644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0" name="Oval 50"/>
          <p:cNvSpPr>
            <a:spLocks noChangeAspect="1" noChangeArrowheads="1"/>
          </p:cNvSpPr>
          <p:nvPr/>
        </p:nvSpPr>
        <p:spPr bwMode="auto">
          <a:xfrm rot="5895381">
            <a:off x="6832866" y="4709849"/>
            <a:ext cx="58737"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1" name="Oval 51"/>
          <p:cNvSpPr>
            <a:spLocks noChangeAspect="1" noChangeArrowheads="1"/>
          </p:cNvSpPr>
          <p:nvPr/>
        </p:nvSpPr>
        <p:spPr bwMode="auto">
          <a:xfrm rot="4777107">
            <a:off x="4673866" y="3524516"/>
            <a:ext cx="58737"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72" name="Oval 52"/>
          <p:cNvSpPr>
            <a:spLocks noChangeAspect="1" noChangeArrowheads="1"/>
          </p:cNvSpPr>
          <p:nvPr/>
        </p:nvSpPr>
        <p:spPr bwMode="auto">
          <a:xfrm rot="4777107">
            <a:off x="6209771" y="5245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3" name="Oval 53"/>
          <p:cNvSpPr>
            <a:spLocks noChangeAspect="1" noChangeArrowheads="1"/>
          </p:cNvSpPr>
          <p:nvPr/>
        </p:nvSpPr>
        <p:spPr bwMode="auto">
          <a:xfrm rot="4777107">
            <a:off x="5803372" y="4864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5" name="Oval 55"/>
          <p:cNvSpPr>
            <a:spLocks noChangeAspect="1" noChangeArrowheads="1"/>
          </p:cNvSpPr>
          <p:nvPr/>
        </p:nvSpPr>
        <p:spPr bwMode="auto">
          <a:xfrm rot="4777107">
            <a:off x="3765815" y="3727186"/>
            <a:ext cx="58738"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76" name="Oval 56"/>
          <p:cNvSpPr>
            <a:spLocks noChangeAspect="1" noChangeArrowheads="1"/>
          </p:cNvSpPr>
          <p:nvPr/>
        </p:nvSpPr>
        <p:spPr bwMode="auto">
          <a:xfrm rot="4777107">
            <a:off x="4959351" y="2767542"/>
            <a:ext cx="50800"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78" name="Oval 58"/>
          <p:cNvSpPr>
            <a:spLocks noChangeAspect="1" noChangeArrowheads="1"/>
          </p:cNvSpPr>
          <p:nvPr/>
        </p:nvSpPr>
        <p:spPr bwMode="auto">
          <a:xfrm rot="4777107">
            <a:off x="5816601" y="4353984"/>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80" name="Oval 60"/>
          <p:cNvSpPr>
            <a:spLocks noChangeAspect="1" noChangeArrowheads="1"/>
          </p:cNvSpPr>
          <p:nvPr/>
        </p:nvSpPr>
        <p:spPr bwMode="auto">
          <a:xfrm rot="4777107">
            <a:off x="3348832" y="3072078"/>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82" name="Oval 62"/>
          <p:cNvSpPr>
            <a:spLocks noChangeAspect="1" noChangeArrowheads="1"/>
          </p:cNvSpPr>
          <p:nvPr/>
        </p:nvSpPr>
        <p:spPr bwMode="auto">
          <a:xfrm rot="4777107">
            <a:off x="5259653" y="5038991"/>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83" name="Oval 63"/>
          <p:cNvSpPr>
            <a:spLocks noChangeAspect="1" noChangeArrowheads="1"/>
          </p:cNvSpPr>
          <p:nvPr/>
        </p:nvSpPr>
        <p:spPr bwMode="auto">
          <a:xfrm rot="4777107">
            <a:off x="7080251" y="4746097"/>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91" name="Text Box 71"/>
          <p:cNvSpPr txBox="1">
            <a:spLocks noChangeArrowheads="1"/>
          </p:cNvSpPr>
          <p:nvPr/>
        </p:nvSpPr>
        <p:spPr bwMode="auto">
          <a:xfrm>
            <a:off x="8331200" y="3200401"/>
            <a:ext cx="3251200" cy="369332"/>
          </a:xfrm>
          <a:prstGeom prst="rect">
            <a:avLst/>
          </a:prstGeom>
          <a:noFill/>
          <a:ln w="12700">
            <a:noFill/>
            <a:miter lim="800000"/>
            <a:headEnd/>
            <a:tailEnd/>
          </a:ln>
          <a:effectLst/>
        </p:spPr>
        <p:txBody>
          <a:bodyPr>
            <a:spAutoFit/>
          </a:bodyPr>
          <a:lstStyle/>
          <a:p>
            <a:endParaRPr lang="en-US"/>
          </a:p>
        </p:txBody>
      </p:sp>
      <p:sp>
        <p:nvSpPr>
          <p:cNvPr id="593992" name="Text Box 72"/>
          <p:cNvSpPr txBox="1">
            <a:spLocks noChangeArrowheads="1"/>
          </p:cNvSpPr>
          <p:nvPr/>
        </p:nvSpPr>
        <p:spPr bwMode="auto">
          <a:xfrm>
            <a:off x="8534400" y="3352801"/>
            <a:ext cx="2946400" cy="646331"/>
          </a:xfrm>
          <a:prstGeom prst="rect">
            <a:avLst/>
          </a:prstGeom>
          <a:noFill/>
          <a:ln w="12700">
            <a:noFill/>
            <a:miter lim="800000"/>
            <a:headEnd/>
            <a:tailEnd/>
          </a:ln>
          <a:effectLst/>
        </p:spPr>
        <p:txBody>
          <a:bodyPr>
            <a:spAutoFit/>
          </a:bodyPr>
          <a:lstStyle/>
          <a:p>
            <a:r>
              <a:rPr lang="en-US"/>
              <a:t>How would you classify this data?</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42" name="Text Box 10"/>
          <p:cNvSpPr txBox="1">
            <a:spLocks noChangeArrowheads="1"/>
          </p:cNvSpPr>
          <p:nvPr/>
        </p:nvSpPr>
        <p:spPr bwMode="auto">
          <a:xfrm>
            <a:off x="1117600" y="1905001"/>
            <a:ext cx="2540000" cy="646331"/>
          </a:xfrm>
          <a:prstGeom prst="rect">
            <a:avLst/>
          </a:prstGeom>
          <a:noFill/>
          <a:ln w="12700">
            <a:noFill/>
            <a:miter lim="800000"/>
            <a:headEnd/>
            <a:tailEnd/>
          </a:ln>
          <a:effectLst/>
        </p:spPr>
        <p:txBody>
          <a:bodyPr>
            <a:spAutoFit/>
          </a:bodyPr>
          <a:lstStyle/>
          <a:p>
            <a:pPr algn="ctr"/>
            <a:r>
              <a:rPr lang="en-US"/>
              <a:t>denotes +1</a:t>
            </a:r>
          </a:p>
          <a:p>
            <a:pPr algn="ctr"/>
            <a:r>
              <a:rPr lang="en-US"/>
              <a:t>denotes -1</a:t>
            </a:r>
          </a:p>
        </p:txBody>
      </p:sp>
      <p:sp>
        <p:nvSpPr>
          <p:cNvPr id="684043" name="Oval 11"/>
          <p:cNvSpPr>
            <a:spLocks noChangeAspect="1" noChangeArrowheads="1"/>
          </p:cNvSpPr>
          <p:nvPr/>
        </p:nvSpPr>
        <p:spPr bwMode="auto">
          <a:xfrm rot="4777107">
            <a:off x="1230048" y="2046553"/>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44" name="Oval 12"/>
          <p:cNvSpPr>
            <a:spLocks noChangeAspect="1" noChangeArrowheads="1"/>
          </p:cNvSpPr>
          <p:nvPr/>
        </p:nvSpPr>
        <p:spPr bwMode="auto">
          <a:xfrm rot="5895381">
            <a:off x="1229784" y="2504017"/>
            <a:ext cx="50800"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45" name="Line 13"/>
          <p:cNvSpPr>
            <a:spLocks noChangeShapeType="1"/>
          </p:cNvSpPr>
          <p:nvPr/>
        </p:nvSpPr>
        <p:spPr bwMode="auto">
          <a:xfrm>
            <a:off x="3454400" y="2209800"/>
            <a:ext cx="0" cy="3505200"/>
          </a:xfrm>
          <a:prstGeom prst="line">
            <a:avLst/>
          </a:prstGeom>
          <a:noFill/>
          <a:ln w="38100">
            <a:solidFill>
              <a:schemeClr val="hlink"/>
            </a:solidFill>
            <a:round/>
            <a:headEnd/>
            <a:tailEnd/>
          </a:ln>
          <a:effectLst/>
        </p:spPr>
        <p:txBody>
          <a:bodyPr wrap="none" anchor="ctr">
            <a:spAutoFit/>
          </a:bodyPr>
          <a:lstStyle/>
          <a:p>
            <a:endParaRPr lang="en-US"/>
          </a:p>
        </p:txBody>
      </p:sp>
      <p:sp>
        <p:nvSpPr>
          <p:cNvPr id="684046" name="Line 14"/>
          <p:cNvSpPr>
            <a:spLocks noChangeShapeType="1"/>
          </p:cNvSpPr>
          <p:nvPr/>
        </p:nvSpPr>
        <p:spPr bwMode="auto">
          <a:xfrm flipV="1">
            <a:off x="3251200" y="5562600"/>
            <a:ext cx="4876800" cy="0"/>
          </a:xfrm>
          <a:prstGeom prst="line">
            <a:avLst/>
          </a:prstGeom>
          <a:noFill/>
          <a:ln w="38100">
            <a:solidFill>
              <a:schemeClr val="hlink"/>
            </a:solidFill>
            <a:round/>
            <a:headEnd/>
            <a:tailEnd/>
          </a:ln>
          <a:effectLst/>
        </p:spPr>
        <p:txBody>
          <a:bodyPr anchor="ctr">
            <a:spAutoFit/>
          </a:bodyPr>
          <a:lstStyle/>
          <a:p>
            <a:endParaRPr lang="en-US"/>
          </a:p>
        </p:txBody>
      </p:sp>
      <p:sp>
        <p:nvSpPr>
          <p:cNvPr id="684047" name="Oval 15"/>
          <p:cNvSpPr>
            <a:spLocks noChangeAspect="1" noChangeArrowheads="1"/>
          </p:cNvSpPr>
          <p:nvPr/>
        </p:nvSpPr>
        <p:spPr bwMode="auto">
          <a:xfrm>
            <a:off x="4957234" y="5032376"/>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48" name="Oval 16"/>
          <p:cNvSpPr>
            <a:spLocks noChangeAspect="1" noChangeArrowheads="1"/>
          </p:cNvSpPr>
          <p:nvPr/>
        </p:nvSpPr>
        <p:spPr bwMode="auto">
          <a:xfrm>
            <a:off x="3314701" y="3903664"/>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49" name="Oval 17"/>
          <p:cNvSpPr>
            <a:spLocks noChangeAspect="1" noChangeArrowheads="1"/>
          </p:cNvSpPr>
          <p:nvPr/>
        </p:nvSpPr>
        <p:spPr bwMode="auto">
          <a:xfrm>
            <a:off x="5786968" y="28146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50" name="Oval 18"/>
          <p:cNvSpPr>
            <a:spLocks noChangeAspect="1" noChangeArrowheads="1"/>
          </p:cNvSpPr>
          <p:nvPr/>
        </p:nvSpPr>
        <p:spPr bwMode="auto">
          <a:xfrm>
            <a:off x="5871634" y="3635375"/>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51" name="Oval 19"/>
          <p:cNvSpPr>
            <a:spLocks noChangeAspect="1" noChangeArrowheads="1"/>
          </p:cNvSpPr>
          <p:nvPr/>
        </p:nvSpPr>
        <p:spPr bwMode="auto">
          <a:xfrm>
            <a:off x="4546601" y="2663825"/>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52" name="Oval 20"/>
          <p:cNvSpPr>
            <a:spLocks noChangeAspect="1" noChangeArrowheads="1"/>
          </p:cNvSpPr>
          <p:nvPr/>
        </p:nvSpPr>
        <p:spPr bwMode="auto">
          <a:xfrm>
            <a:off x="5181601" y="3733801"/>
            <a:ext cx="71967"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53" name="Oval 21"/>
          <p:cNvSpPr>
            <a:spLocks noChangeAspect="1" noChangeArrowheads="1"/>
          </p:cNvSpPr>
          <p:nvPr/>
        </p:nvSpPr>
        <p:spPr bwMode="auto">
          <a:xfrm>
            <a:off x="4064001" y="3124200"/>
            <a:ext cx="80433" cy="587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54" name="Oval 22"/>
          <p:cNvSpPr>
            <a:spLocks noChangeAspect="1" noChangeArrowheads="1"/>
          </p:cNvSpPr>
          <p:nvPr/>
        </p:nvSpPr>
        <p:spPr bwMode="auto">
          <a:xfrm>
            <a:off x="6807201" y="4114800"/>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55" name="Oval 23"/>
          <p:cNvSpPr>
            <a:spLocks noChangeAspect="1" noChangeArrowheads="1"/>
          </p:cNvSpPr>
          <p:nvPr/>
        </p:nvSpPr>
        <p:spPr bwMode="auto">
          <a:xfrm rot="-1118274">
            <a:off x="5183718" y="4443414"/>
            <a:ext cx="71967"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56" name="Oval 24"/>
          <p:cNvSpPr>
            <a:spLocks noChangeAspect="1" noChangeArrowheads="1"/>
          </p:cNvSpPr>
          <p:nvPr/>
        </p:nvSpPr>
        <p:spPr bwMode="auto">
          <a:xfrm rot="-1118274">
            <a:off x="8005234" y="32289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57" name="Oval 25"/>
          <p:cNvSpPr>
            <a:spLocks noChangeAspect="1" noChangeArrowheads="1"/>
          </p:cNvSpPr>
          <p:nvPr/>
        </p:nvSpPr>
        <p:spPr bwMode="auto">
          <a:xfrm rot="-1118274">
            <a:off x="7061201" y="4545013"/>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58" name="Oval 26"/>
          <p:cNvSpPr>
            <a:spLocks noChangeAspect="1" noChangeArrowheads="1"/>
          </p:cNvSpPr>
          <p:nvPr/>
        </p:nvSpPr>
        <p:spPr bwMode="auto">
          <a:xfrm rot="-1118274">
            <a:off x="4165601" y="2667000"/>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59" name="Oval 27"/>
          <p:cNvSpPr>
            <a:spLocks noChangeAspect="1" noChangeArrowheads="1"/>
          </p:cNvSpPr>
          <p:nvPr/>
        </p:nvSpPr>
        <p:spPr bwMode="auto">
          <a:xfrm rot="-1118274">
            <a:off x="6282268" y="35845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60" name="Oval 28"/>
          <p:cNvSpPr>
            <a:spLocks noChangeAspect="1" noChangeArrowheads="1"/>
          </p:cNvSpPr>
          <p:nvPr/>
        </p:nvSpPr>
        <p:spPr bwMode="auto">
          <a:xfrm rot="-1118274">
            <a:off x="7823201" y="4495801"/>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61" name="Oval 29"/>
          <p:cNvSpPr>
            <a:spLocks noChangeAspect="1" noChangeArrowheads="1"/>
          </p:cNvSpPr>
          <p:nvPr/>
        </p:nvSpPr>
        <p:spPr bwMode="auto">
          <a:xfrm rot="-1118274">
            <a:off x="4152901" y="36401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62" name="Oval 30"/>
          <p:cNvSpPr>
            <a:spLocks noChangeAspect="1" noChangeArrowheads="1"/>
          </p:cNvSpPr>
          <p:nvPr/>
        </p:nvSpPr>
        <p:spPr bwMode="auto">
          <a:xfrm rot="5895381">
            <a:off x="5164138" y="3048530"/>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63" name="Oval 31"/>
          <p:cNvSpPr>
            <a:spLocks noChangeAspect="1" noChangeArrowheads="1"/>
          </p:cNvSpPr>
          <p:nvPr/>
        </p:nvSpPr>
        <p:spPr bwMode="auto">
          <a:xfrm rot="5895381">
            <a:off x="5524236" y="5232666"/>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64" name="Oval 32"/>
          <p:cNvSpPr>
            <a:spLocks noChangeAspect="1" noChangeArrowheads="1"/>
          </p:cNvSpPr>
          <p:nvPr/>
        </p:nvSpPr>
        <p:spPr bwMode="auto">
          <a:xfrm rot="5895381">
            <a:off x="4160838" y="4088871"/>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65" name="Oval 33"/>
          <p:cNvSpPr>
            <a:spLocks noChangeAspect="1" noChangeArrowheads="1"/>
          </p:cNvSpPr>
          <p:nvPr/>
        </p:nvSpPr>
        <p:spPr bwMode="auto">
          <a:xfrm rot="5895381">
            <a:off x="5799138" y="2384955"/>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66" name="Oval 34"/>
          <p:cNvSpPr>
            <a:spLocks noChangeAspect="1" noChangeArrowheads="1"/>
          </p:cNvSpPr>
          <p:nvPr/>
        </p:nvSpPr>
        <p:spPr bwMode="auto">
          <a:xfrm rot="5895381">
            <a:off x="7082633" y="4134116"/>
            <a:ext cx="58737"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67" name="Oval 35"/>
          <p:cNvSpPr>
            <a:spLocks noChangeAspect="1" noChangeArrowheads="1"/>
          </p:cNvSpPr>
          <p:nvPr/>
        </p:nvSpPr>
        <p:spPr bwMode="auto">
          <a:xfrm rot="5895381">
            <a:off x="5835122" y="407088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68" name="Oval 36"/>
          <p:cNvSpPr>
            <a:spLocks noChangeAspect="1" noChangeArrowheads="1"/>
          </p:cNvSpPr>
          <p:nvPr/>
        </p:nvSpPr>
        <p:spPr bwMode="auto">
          <a:xfrm rot="5895381">
            <a:off x="7500938" y="3356505"/>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69" name="Oval 37"/>
          <p:cNvSpPr>
            <a:spLocks noChangeAspect="1" noChangeArrowheads="1"/>
          </p:cNvSpPr>
          <p:nvPr/>
        </p:nvSpPr>
        <p:spPr bwMode="auto">
          <a:xfrm rot="5895381">
            <a:off x="4124856" y="2336272"/>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70" name="Oval 38"/>
          <p:cNvSpPr>
            <a:spLocks noChangeAspect="1" noChangeArrowheads="1"/>
          </p:cNvSpPr>
          <p:nvPr/>
        </p:nvSpPr>
        <p:spPr bwMode="auto">
          <a:xfrm rot="5895381">
            <a:off x="7022572" y="32644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71" name="Oval 39"/>
          <p:cNvSpPr>
            <a:spLocks noChangeAspect="1" noChangeArrowheads="1"/>
          </p:cNvSpPr>
          <p:nvPr/>
        </p:nvSpPr>
        <p:spPr bwMode="auto">
          <a:xfrm rot="5895381">
            <a:off x="6832866" y="4709849"/>
            <a:ext cx="58737"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72" name="Oval 40"/>
          <p:cNvSpPr>
            <a:spLocks noChangeAspect="1" noChangeArrowheads="1"/>
          </p:cNvSpPr>
          <p:nvPr/>
        </p:nvSpPr>
        <p:spPr bwMode="auto">
          <a:xfrm rot="4777107">
            <a:off x="4673866" y="3524516"/>
            <a:ext cx="58737"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73" name="Oval 41"/>
          <p:cNvSpPr>
            <a:spLocks noChangeAspect="1" noChangeArrowheads="1"/>
          </p:cNvSpPr>
          <p:nvPr/>
        </p:nvSpPr>
        <p:spPr bwMode="auto">
          <a:xfrm rot="4777107">
            <a:off x="6209771" y="5245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74" name="Oval 42"/>
          <p:cNvSpPr>
            <a:spLocks noChangeAspect="1" noChangeArrowheads="1"/>
          </p:cNvSpPr>
          <p:nvPr/>
        </p:nvSpPr>
        <p:spPr bwMode="auto">
          <a:xfrm rot="4777107">
            <a:off x="5803372" y="4864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75" name="Oval 43"/>
          <p:cNvSpPr>
            <a:spLocks noChangeAspect="1" noChangeArrowheads="1"/>
          </p:cNvSpPr>
          <p:nvPr/>
        </p:nvSpPr>
        <p:spPr bwMode="auto">
          <a:xfrm rot="4777107">
            <a:off x="3765815" y="3727186"/>
            <a:ext cx="58738"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76" name="Oval 44"/>
          <p:cNvSpPr>
            <a:spLocks noChangeAspect="1" noChangeArrowheads="1"/>
          </p:cNvSpPr>
          <p:nvPr/>
        </p:nvSpPr>
        <p:spPr bwMode="auto">
          <a:xfrm rot="4777107">
            <a:off x="4959351" y="2767542"/>
            <a:ext cx="50800"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77" name="Oval 45"/>
          <p:cNvSpPr>
            <a:spLocks noChangeAspect="1" noChangeArrowheads="1"/>
          </p:cNvSpPr>
          <p:nvPr/>
        </p:nvSpPr>
        <p:spPr bwMode="auto">
          <a:xfrm rot="4777107">
            <a:off x="5816601" y="4353984"/>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78" name="Oval 46"/>
          <p:cNvSpPr>
            <a:spLocks noChangeAspect="1" noChangeArrowheads="1"/>
          </p:cNvSpPr>
          <p:nvPr/>
        </p:nvSpPr>
        <p:spPr bwMode="auto">
          <a:xfrm rot="4777107">
            <a:off x="3348832" y="3072078"/>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84079" name="Oval 47"/>
          <p:cNvSpPr>
            <a:spLocks noChangeAspect="1" noChangeArrowheads="1"/>
          </p:cNvSpPr>
          <p:nvPr/>
        </p:nvSpPr>
        <p:spPr bwMode="auto">
          <a:xfrm rot="4777107">
            <a:off x="5259653" y="5038991"/>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80" name="Oval 48"/>
          <p:cNvSpPr>
            <a:spLocks noChangeAspect="1" noChangeArrowheads="1"/>
          </p:cNvSpPr>
          <p:nvPr/>
        </p:nvSpPr>
        <p:spPr bwMode="auto">
          <a:xfrm rot="4777107">
            <a:off x="7080251" y="4746097"/>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84082" name="Line 50"/>
          <p:cNvSpPr>
            <a:spLocks noChangeShapeType="1"/>
          </p:cNvSpPr>
          <p:nvPr/>
        </p:nvSpPr>
        <p:spPr bwMode="auto">
          <a:xfrm flipV="1">
            <a:off x="3454400" y="2209800"/>
            <a:ext cx="4165600" cy="3048000"/>
          </a:xfrm>
          <a:prstGeom prst="line">
            <a:avLst/>
          </a:prstGeom>
          <a:noFill/>
          <a:ln w="12700">
            <a:solidFill>
              <a:schemeClr val="tx1"/>
            </a:solidFill>
            <a:round/>
            <a:headEnd/>
            <a:tailEnd/>
          </a:ln>
          <a:effectLst/>
        </p:spPr>
        <p:txBody>
          <a:bodyPr anchor="ctr">
            <a:spAutoFit/>
          </a:bodyPr>
          <a:lstStyle/>
          <a:p>
            <a:endParaRPr lang="en-US"/>
          </a:p>
        </p:txBody>
      </p:sp>
      <p:sp>
        <p:nvSpPr>
          <p:cNvPr id="684083" name="Text Box 51"/>
          <p:cNvSpPr txBox="1">
            <a:spLocks noChangeArrowheads="1"/>
          </p:cNvSpPr>
          <p:nvPr/>
        </p:nvSpPr>
        <p:spPr bwMode="auto">
          <a:xfrm>
            <a:off x="8331200" y="3200401"/>
            <a:ext cx="3251200" cy="369332"/>
          </a:xfrm>
          <a:prstGeom prst="rect">
            <a:avLst/>
          </a:prstGeom>
          <a:noFill/>
          <a:ln w="12700">
            <a:noFill/>
            <a:miter lim="800000"/>
            <a:headEnd/>
            <a:tailEnd/>
          </a:ln>
          <a:effectLst/>
        </p:spPr>
        <p:txBody>
          <a:bodyPr>
            <a:spAutoFit/>
          </a:bodyPr>
          <a:lstStyle/>
          <a:p>
            <a:endParaRPr lang="en-US"/>
          </a:p>
        </p:txBody>
      </p:sp>
      <p:sp>
        <p:nvSpPr>
          <p:cNvPr id="684084" name="Text Box 52"/>
          <p:cNvSpPr txBox="1">
            <a:spLocks noChangeArrowheads="1"/>
          </p:cNvSpPr>
          <p:nvPr/>
        </p:nvSpPr>
        <p:spPr bwMode="auto">
          <a:xfrm>
            <a:off x="8534400" y="3352801"/>
            <a:ext cx="2946400" cy="646331"/>
          </a:xfrm>
          <a:prstGeom prst="rect">
            <a:avLst/>
          </a:prstGeom>
          <a:noFill/>
          <a:ln w="12700">
            <a:noFill/>
            <a:miter lim="800000"/>
            <a:headEnd/>
            <a:tailEnd/>
          </a:ln>
          <a:effectLst/>
        </p:spPr>
        <p:txBody>
          <a:bodyPr>
            <a:spAutoFit/>
          </a:bodyPr>
          <a:lstStyle/>
          <a:p>
            <a:r>
              <a:rPr lang="en-US"/>
              <a:t>How would you classify this data?</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14" name="Text Box 10"/>
          <p:cNvSpPr txBox="1">
            <a:spLocks noChangeArrowheads="1"/>
          </p:cNvSpPr>
          <p:nvPr/>
        </p:nvSpPr>
        <p:spPr bwMode="auto">
          <a:xfrm>
            <a:off x="1117600" y="1905001"/>
            <a:ext cx="2540000" cy="646331"/>
          </a:xfrm>
          <a:prstGeom prst="rect">
            <a:avLst/>
          </a:prstGeom>
          <a:noFill/>
          <a:ln w="12700">
            <a:noFill/>
            <a:miter lim="800000"/>
            <a:headEnd/>
            <a:tailEnd/>
          </a:ln>
          <a:effectLst/>
        </p:spPr>
        <p:txBody>
          <a:bodyPr>
            <a:spAutoFit/>
          </a:bodyPr>
          <a:lstStyle/>
          <a:p>
            <a:pPr algn="ctr"/>
            <a:r>
              <a:rPr lang="en-US"/>
              <a:t>denotes +1</a:t>
            </a:r>
          </a:p>
          <a:p>
            <a:pPr algn="ctr"/>
            <a:r>
              <a:rPr lang="en-US"/>
              <a:t>denotes -1</a:t>
            </a:r>
          </a:p>
        </p:txBody>
      </p:sp>
      <p:sp>
        <p:nvSpPr>
          <p:cNvPr id="635915" name="Oval 11"/>
          <p:cNvSpPr>
            <a:spLocks noChangeAspect="1" noChangeArrowheads="1"/>
          </p:cNvSpPr>
          <p:nvPr/>
        </p:nvSpPr>
        <p:spPr bwMode="auto">
          <a:xfrm rot="4777107">
            <a:off x="1230048" y="2046553"/>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16" name="Oval 12"/>
          <p:cNvSpPr>
            <a:spLocks noChangeAspect="1" noChangeArrowheads="1"/>
          </p:cNvSpPr>
          <p:nvPr/>
        </p:nvSpPr>
        <p:spPr bwMode="auto">
          <a:xfrm rot="5895381">
            <a:off x="1229784" y="2504017"/>
            <a:ext cx="50800"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17" name="Line 13"/>
          <p:cNvSpPr>
            <a:spLocks noChangeShapeType="1"/>
          </p:cNvSpPr>
          <p:nvPr/>
        </p:nvSpPr>
        <p:spPr bwMode="auto">
          <a:xfrm>
            <a:off x="3280229" y="2238829"/>
            <a:ext cx="0" cy="3505200"/>
          </a:xfrm>
          <a:prstGeom prst="line">
            <a:avLst/>
          </a:prstGeom>
          <a:noFill/>
          <a:ln w="38100">
            <a:solidFill>
              <a:schemeClr val="hlink"/>
            </a:solidFill>
            <a:round/>
            <a:headEnd/>
            <a:tailEnd/>
          </a:ln>
          <a:effectLst/>
        </p:spPr>
        <p:txBody>
          <a:bodyPr wrap="none" anchor="ctr">
            <a:spAutoFit/>
          </a:bodyPr>
          <a:lstStyle/>
          <a:p>
            <a:endParaRPr lang="en-US"/>
          </a:p>
        </p:txBody>
      </p:sp>
      <p:sp>
        <p:nvSpPr>
          <p:cNvPr id="635918" name="Line 14"/>
          <p:cNvSpPr>
            <a:spLocks noChangeShapeType="1"/>
          </p:cNvSpPr>
          <p:nvPr/>
        </p:nvSpPr>
        <p:spPr bwMode="auto">
          <a:xfrm flipV="1">
            <a:off x="3251200" y="5562600"/>
            <a:ext cx="4876800" cy="0"/>
          </a:xfrm>
          <a:prstGeom prst="line">
            <a:avLst/>
          </a:prstGeom>
          <a:noFill/>
          <a:ln w="38100">
            <a:solidFill>
              <a:schemeClr val="hlink"/>
            </a:solidFill>
            <a:round/>
            <a:headEnd/>
            <a:tailEnd/>
          </a:ln>
          <a:effectLst/>
        </p:spPr>
        <p:txBody>
          <a:bodyPr anchor="ctr">
            <a:spAutoFit/>
          </a:bodyPr>
          <a:lstStyle/>
          <a:p>
            <a:endParaRPr lang="en-US"/>
          </a:p>
        </p:txBody>
      </p:sp>
      <p:sp>
        <p:nvSpPr>
          <p:cNvPr id="635919" name="Oval 15"/>
          <p:cNvSpPr>
            <a:spLocks noChangeAspect="1" noChangeArrowheads="1"/>
          </p:cNvSpPr>
          <p:nvPr/>
        </p:nvSpPr>
        <p:spPr bwMode="auto">
          <a:xfrm>
            <a:off x="4957234" y="5032376"/>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20" name="Oval 16"/>
          <p:cNvSpPr>
            <a:spLocks noChangeAspect="1" noChangeArrowheads="1"/>
          </p:cNvSpPr>
          <p:nvPr/>
        </p:nvSpPr>
        <p:spPr bwMode="auto">
          <a:xfrm>
            <a:off x="3314701" y="3903664"/>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21" name="Oval 17"/>
          <p:cNvSpPr>
            <a:spLocks noChangeAspect="1" noChangeArrowheads="1"/>
          </p:cNvSpPr>
          <p:nvPr/>
        </p:nvSpPr>
        <p:spPr bwMode="auto">
          <a:xfrm>
            <a:off x="5786968" y="28146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22" name="Oval 18"/>
          <p:cNvSpPr>
            <a:spLocks noChangeAspect="1" noChangeArrowheads="1"/>
          </p:cNvSpPr>
          <p:nvPr/>
        </p:nvSpPr>
        <p:spPr bwMode="auto">
          <a:xfrm>
            <a:off x="5871634" y="3635375"/>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23" name="Oval 19"/>
          <p:cNvSpPr>
            <a:spLocks noChangeAspect="1" noChangeArrowheads="1"/>
          </p:cNvSpPr>
          <p:nvPr/>
        </p:nvSpPr>
        <p:spPr bwMode="auto">
          <a:xfrm>
            <a:off x="4546601" y="2663825"/>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24" name="Oval 20"/>
          <p:cNvSpPr>
            <a:spLocks noChangeAspect="1" noChangeArrowheads="1"/>
          </p:cNvSpPr>
          <p:nvPr/>
        </p:nvSpPr>
        <p:spPr bwMode="auto">
          <a:xfrm>
            <a:off x="5181601" y="3733801"/>
            <a:ext cx="71967"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25" name="Oval 21"/>
          <p:cNvSpPr>
            <a:spLocks noChangeAspect="1" noChangeArrowheads="1"/>
          </p:cNvSpPr>
          <p:nvPr/>
        </p:nvSpPr>
        <p:spPr bwMode="auto">
          <a:xfrm>
            <a:off x="4064001" y="3124200"/>
            <a:ext cx="80433" cy="587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26" name="Oval 22"/>
          <p:cNvSpPr>
            <a:spLocks noChangeAspect="1" noChangeArrowheads="1"/>
          </p:cNvSpPr>
          <p:nvPr/>
        </p:nvSpPr>
        <p:spPr bwMode="auto">
          <a:xfrm>
            <a:off x="6807201" y="4114800"/>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27" name="Oval 23"/>
          <p:cNvSpPr>
            <a:spLocks noChangeAspect="1" noChangeArrowheads="1"/>
          </p:cNvSpPr>
          <p:nvPr/>
        </p:nvSpPr>
        <p:spPr bwMode="auto">
          <a:xfrm rot="-1118274">
            <a:off x="5183718" y="4443414"/>
            <a:ext cx="71967"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28" name="Oval 24"/>
          <p:cNvSpPr>
            <a:spLocks noChangeAspect="1" noChangeArrowheads="1"/>
          </p:cNvSpPr>
          <p:nvPr/>
        </p:nvSpPr>
        <p:spPr bwMode="auto">
          <a:xfrm rot="-1118274">
            <a:off x="8005234" y="32289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29" name="Oval 25"/>
          <p:cNvSpPr>
            <a:spLocks noChangeAspect="1" noChangeArrowheads="1"/>
          </p:cNvSpPr>
          <p:nvPr/>
        </p:nvSpPr>
        <p:spPr bwMode="auto">
          <a:xfrm rot="-1118274">
            <a:off x="7061201" y="4545013"/>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30" name="Oval 26"/>
          <p:cNvSpPr>
            <a:spLocks noChangeAspect="1" noChangeArrowheads="1"/>
          </p:cNvSpPr>
          <p:nvPr/>
        </p:nvSpPr>
        <p:spPr bwMode="auto">
          <a:xfrm rot="-1118274">
            <a:off x="4165601" y="2667000"/>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31" name="Oval 27"/>
          <p:cNvSpPr>
            <a:spLocks noChangeAspect="1" noChangeArrowheads="1"/>
          </p:cNvSpPr>
          <p:nvPr/>
        </p:nvSpPr>
        <p:spPr bwMode="auto">
          <a:xfrm rot="-1118274">
            <a:off x="6282268" y="35845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32" name="Oval 28"/>
          <p:cNvSpPr>
            <a:spLocks noChangeAspect="1" noChangeArrowheads="1"/>
          </p:cNvSpPr>
          <p:nvPr/>
        </p:nvSpPr>
        <p:spPr bwMode="auto">
          <a:xfrm rot="-1118274">
            <a:off x="7823201" y="4495801"/>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33" name="Oval 29"/>
          <p:cNvSpPr>
            <a:spLocks noChangeAspect="1" noChangeArrowheads="1"/>
          </p:cNvSpPr>
          <p:nvPr/>
        </p:nvSpPr>
        <p:spPr bwMode="auto">
          <a:xfrm rot="-1118274">
            <a:off x="4152901" y="36401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34" name="Oval 30"/>
          <p:cNvSpPr>
            <a:spLocks noChangeAspect="1" noChangeArrowheads="1"/>
          </p:cNvSpPr>
          <p:nvPr/>
        </p:nvSpPr>
        <p:spPr bwMode="auto">
          <a:xfrm rot="5895381">
            <a:off x="5164138" y="3048530"/>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35" name="Oval 31"/>
          <p:cNvSpPr>
            <a:spLocks noChangeAspect="1" noChangeArrowheads="1"/>
          </p:cNvSpPr>
          <p:nvPr/>
        </p:nvSpPr>
        <p:spPr bwMode="auto">
          <a:xfrm rot="5895381">
            <a:off x="5524236" y="5232666"/>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36" name="Oval 32"/>
          <p:cNvSpPr>
            <a:spLocks noChangeAspect="1" noChangeArrowheads="1"/>
          </p:cNvSpPr>
          <p:nvPr/>
        </p:nvSpPr>
        <p:spPr bwMode="auto">
          <a:xfrm rot="5895381">
            <a:off x="4160838" y="4088871"/>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37" name="Oval 33"/>
          <p:cNvSpPr>
            <a:spLocks noChangeAspect="1" noChangeArrowheads="1"/>
          </p:cNvSpPr>
          <p:nvPr/>
        </p:nvSpPr>
        <p:spPr bwMode="auto">
          <a:xfrm rot="5895381">
            <a:off x="5799138" y="2384955"/>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38" name="Oval 34"/>
          <p:cNvSpPr>
            <a:spLocks noChangeAspect="1" noChangeArrowheads="1"/>
          </p:cNvSpPr>
          <p:nvPr/>
        </p:nvSpPr>
        <p:spPr bwMode="auto">
          <a:xfrm rot="5895381">
            <a:off x="7082633" y="4134116"/>
            <a:ext cx="58737"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39" name="Oval 35"/>
          <p:cNvSpPr>
            <a:spLocks noChangeAspect="1" noChangeArrowheads="1"/>
          </p:cNvSpPr>
          <p:nvPr/>
        </p:nvSpPr>
        <p:spPr bwMode="auto">
          <a:xfrm rot="5895381">
            <a:off x="5835122" y="407088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40" name="Oval 36"/>
          <p:cNvSpPr>
            <a:spLocks noChangeAspect="1" noChangeArrowheads="1"/>
          </p:cNvSpPr>
          <p:nvPr/>
        </p:nvSpPr>
        <p:spPr bwMode="auto">
          <a:xfrm rot="5895381">
            <a:off x="7500938" y="3356505"/>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41" name="Oval 37"/>
          <p:cNvSpPr>
            <a:spLocks noChangeAspect="1" noChangeArrowheads="1"/>
          </p:cNvSpPr>
          <p:nvPr/>
        </p:nvSpPr>
        <p:spPr bwMode="auto">
          <a:xfrm rot="5895381">
            <a:off x="4124856" y="2336272"/>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42" name="Oval 38"/>
          <p:cNvSpPr>
            <a:spLocks noChangeAspect="1" noChangeArrowheads="1"/>
          </p:cNvSpPr>
          <p:nvPr/>
        </p:nvSpPr>
        <p:spPr bwMode="auto">
          <a:xfrm rot="5895381">
            <a:off x="7022572" y="32644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43" name="Oval 39"/>
          <p:cNvSpPr>
            <a:spLocks noChangeAspect="1" noChangeArrowheads="1"/>
          </p:cNvSpPr>
          <p:nvPr/>
        </p:nvSpPr>
        <p:spPr bwMode="auto">
          <a:xfrm rot="5895381">
            <a:off x="6832866" y="4709849"/>
            <a:ext cx="58737"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44" name="Oval 40"/>
          <p:cNvSpPr>
            <a:spLocks noChangeAspect="1" noChangeArrowheads="1"/>
          </p:cNvSpPr>
          <p:nvPr/>
        </p:nvSpPr>
        <p:spPr bwMode="auto">
          <a:xfrm rot="4777107">
            <a:off x="4673866" y="3524516"/>
            <a:ext cx="58737"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45" name="Oval 41"/>
          <p:cNvSpPr>
            <a:spLocks noChangeAspect="1" noChangeArrowheads="1"/>
          </p:cNvSpPr>
          <p:nvPr/>
        </p:nvSpPr>
        <p:spPr bwMode="auto">
          <a:xfrm rot="4777107">
            <a:off x="6209771" y="5245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46" name="Oval 42"/>
          <p:cNvSpPr>
            <a:spLocks noChangeAspect="1" noChangeArrowheads="1"/>
          </p:cNvSpPr>
          <p:nvPr/>
        </p:nvSpPr>
        <p:spPr bwMode="auto">
          <a:xfrm rot="4777107">
            <a:off x="5803372" y="4864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47" name="Oval 43"/>
          <p:cNvSpPr>
            <a:spLocks noChangeAspect="1" noChangeArrowheads="1"/>
          </p:cNvSpPr>
          <p:nvPr/>
        </p:nvSpPr>
        <p:spPr bwMode="auto">
          <a:xfrm rot="4777107">
            <a:off x="3765815" y="3727186"/>
            <a:ext cx="58738"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48" name="Oval 44"/>
          <p:cNvSpPr>
            <a:spLocks noChangeAspect="1" noChangeArrowheads="1"/>
          </p:cNvSpPr>
          <p:nvPr/>
        </p:nvSpPr>
        <p:spPr bwMode="auto">
          <a:xfrm rot="4777107">
            <a:off x="4959351" y="2767542"/>
            <a:ext cx="50800"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49" name="Oval 45"/>
          <p:cNvSpPr>
            <a:spLocks noChangeAspect="1" noChangeArrowheads="1"/>
          </p:cNvSpPr>
          <p:nvPr/>
        </p:nvSpPr>
        <p:spPr bwMode="auto">
          <a:xfrm rot="4777107">
            <a:off x="5816601" y="4353984"/>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50" name="Oval 46"/>
          <p:cNvSpPr>
            <a:spLocks noChangeAspect="1" noChangeArrowheads="1"/>
          </p:cNvSpPr>
          <p:nvPr/>
        </p:nvSpPr>
        <p:spPr bwMode="auto">
          <a:xfrm rot="4777107">
            <a:off x="3348832" y="3072078"/>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5951" name="Oval 47"/>
          <p:cNvSpPr>
            <a:spLocks noChangeAspect="1" noChangeArrowheads="1"/>
          </p:cNvSpPr>
          <p:nvPr/>
        </p:nvSpPr>
        <p:spPr bwMode="auto">
          <a:xfrm rot="4777107">
            <a:off x="5259653" y="5038991"/>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52" name="Oval 48"/>
          <p:cNvSpPr>
            <a:spLocks noChangeAspect="1" noChangeArrowheads="1"/>
          </p:cNvSpPr>
          <p:nvPr/>
        </p:nvSpPr>
        <p:spPr bwMode="auto">
          <a:xfrm rot="4777107">
            <a:off x="7080251" y="4746097"/>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5954" name="Line 50"/>
          <p:cNvSpPr>
            <a:spLocks noChangeShapeType="1"/>
          </p:cNvSpPr>
          <p:nvPr/>
        </p:nvSpPr>
        <p:spPr bwMode="auto">
          <a:xfrm flipV="1">
            <a:off x="4572000" y="1676400"/>
            <a:ext cx="1930400" cy="4038600"/>
          </a:xfrm>
          <a:prstGeom prst="line">
            <a:avLst/>
          </a:prstGeom>
          <a:noFill/>
          <a:ln w="12700">
            <a:solidFill>
              <a:schemeClr val="tx1"/>
            </a:solidFill>
            <a:round/>
            <a:headEnd/>
            <a:tailEnd/>
          </a:ln>
          <a:effectLst/>
        </p:spPr>
        <p:txBody>
          <a:bodyPr anchor="ctr">
            <a:spAutoFit/>
          </a:bodyPr>
          <a:lstStyle/>
          <a:p>
            <a:endParaRPr lang="en-US"/>
          </a:p>
        </p:txBody>
      </p:sp>
      <p:sp>
        <p:nvSpPr>
          <p:cNvPr id="635955" name="Text Box 51"/>
          <p:cNvSpPr txBox="1">
            <a:spLocks noChangeArrowheads="1"/>
          </p:cNvSpPr>
          <p:nvPr/>
        </p:nvSpPr>
        <p:spPr bwMode="auto">
          <a:xfrm>
            <a:off x="8331200" y="3200401"/>
            <a:ext cx="3251200" cy="369332"/>
          </a:xfrm>
          <a:prstGeom prst="rect">
            <a:avLst/>
          </a:prstGeom>
          <a:noFill/>
          <a:ln w="12700">
            <a:noFill/>
            <a:miter lim="800000"/>
            <a:headEnd/>
            <a:tailEnd/>
          </a:ln>
          <a:effectLst/>
        </p:spPr>
        <p:txBody>
          <a:bodyPr>
            <a:spAutoFit/>
          </a:bodyPr>
          <a:lstStyle/>
          <a:p>
            <a:endParaRPr lang="en-US"/>
          </a:p>
        </p:txBody>
      </p:sp>
      <p:sp>
        <p:nvSpPr>
          <p:cNvPr id="635956" name="Text Box 52"/>
          <p:cNvSpPr txBox="1">
            <a:spLocks noChangeArrowheads="1"/>
          </p:cNvSpPr>
          <p:nvPr/>
        </p:nvSpPr>
        <p:spPr bwMode="auto">
          <a:xfrm>
            <a:off x="8534400" y="3352801"/>
            <a:ext cx="2946400" cy="646331"/>
          </a:xfrm>
          <a:prstGeom prst="rect">
            <a:avLst/>
          </a:prstGeom>
          <a:noFill/>
          <a:ln w="12700">
            <a:noFill/>
            <a:miter lim="800000"/>
            <a:headEnd/>
            <a:tailEnd/>
          </a:ln>
          <a:effectLst/>
        </p:spPr>
        <p:txBody>
          <a:bodyPr>
            <a:spAutoFit/>
          </a:bodyPr>
          <a:lstStyle/>
          <a:p>
            <a:r>
              <a:rPr lang="en-US"/>
              <a:t>How would you classify this data?</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8" name="Text Box 10"/>
          <p:cNvSpPr txBox="1">
            <a:spLocks noChangeArrowheads="1"/>
          </p:cNvSpPr>
          <p:nvPr/>
        </p:nvSpPr>
        <p:spPr bwMode="auto">
          <a:xfrm>
            <a:off x="1117600" y="1905001"/>
            <a:ext cx="2540000" cy="646331"/>
          </a:xfrm>
          <a:prstGeom prst="rect">
            <a:avLst/>
          </a:prstGeom>
          <a:noFill/>
          <a:ln w="12700">
            <a:noFill/>
            <a:miter lim="800000"/>
            <a:headEnd/>
            <a:tailEnd/>
          </a:ln>
          <a:effectLst/>
        </p:spPr>
        <p:txBody>
          <a:bodyPr>
            <a:spAutoFit/>
          </a:bodyPr>
          <a:lstStyle/>
          <a:p>
            <a:pPr algn="ctr"/>
            <a:r>
              <a:rPr lang="en-US"/>
              <a:t>denotes +1</a:t>
            </a:r>
          </a:p>
          <a:p>
            <a:pPr algn="ctr"/>
            <a:r>
              <a:rPr lang="en-US"/>
              <a:t>denotes -1</a:t>
            </a:r>
          </a:p>
        </p:txBody>
      </p:sp>
      <p:sp>
        <p:nvSpPr>
          <p:cNvPr id="636939" name="Oval 11"/>
          <p:cNvSpPr>
            <a:spLocks noChangeAspect="1" noChangeArrowheads="1"/>
          </p:cNvSpPr>
          <p:nvPr/>
        </p:nvSpPr>
        <p:spPr bwMode="auto">
          <a:xfrm rot="4777107">
            <a:off x="1230048" y="2046553"/>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40" name="Oval 12"/>
          <p:cNvSpPr>
            <a:spLocks noChangeAspect="1" noChangeArrowheads="1"/>
          </p:cNvSpPr>
          <p:nvPr/>
        </p:nvSpPr>
        <p:spPr bwMode="auto">
          <a:xfrm rot="5895381">
            <a:off x="1229784" y="2504017"/>
            <a:ext cx="50800"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41" name="Line 13"/>
          <p:cNvSpPr>
            <a:spLocks noChangeShapeType="1"/>
          </p:cNvSpPr>
          <p:nvPr/>
        </p:nvSpPr>
        <p:spPr bwMode="auto">
          <a:xfrm>
            <a:off x="3193143" y="2209800"/>
            <a:ext cx="0" cy="3505200"/>
          </a:xfrm>
          <a:prstGeom prst="line">
            <a:avLst/>
          </a:prstGeom>
          <a:noFill/>
          <a:ln w="38100">
            <a:solidFill>
              <a:schemeClr val="hlink"/>
            </a:solidFill>
            <a:round/>
            <a:headEnd/>
            <a:tailEnd/>
          </a:ln>
          <a:effectLst/>
        </p:spPr>
        <p:txBody>
          <a:bodyPr wrap="none" anchor="ctr">
            <a:spAutoFit/>
          </a:bodyPr>
          <a:lstStyle/>
          <a:p>
            <a:endParaRPr lang="en-US"/>
          </a:p>
        </p:txBody>
      </p:sp>
      <p:sp>
        <p:nvSpPr>
          <p:cNvPr id="636942" name="Line 14"/>
          <p:cNvSpPr>
            <a:spLocks noChangeShapeType="1"/>
          </p:cNvSpPr>
          <p:nvPr/>
        </p:nvSpPr>
        <p:spPr bwMode="auto">
          <a:xfrm flipV="1">
            <a:off x="3193143" y="5577115"/>
            <a:ext cx="4876800" cy="0"/>
          </a:xfrm>
          <a:prstGeom prst="line">
            <a:avLst/>
          </a:prstGeom>
          <a:noFill/>
          <a:ln w="38100">
            <a:solidFill>
              <a:schemeClr val="hlink"/>
            </a:solidFill>
            <a:round/>
            <a:headEnd/>
            <a:tailEnd/>
          </a:ln>
          <a:effectLst/>
        </p:spPr>
        <p:txBody>
          <a:bodyPr anchor="ctr">
            <a:spAutoFit/>
          </a:bodyPr>
          <a:lstStyle/>
          <a:p>
            <a:endParaRPr lang="en-US"/>
          </a:p>
        </p:txBody>
      </p:sp>
      <p:sp>
        <p:nvSpPr>
          <p:cNvPr id="636943" name="Oval 15"/>
          <p:cNvSpPr>
            <a:spLocks noChangeAspect="1" noChangeArrowheads="1"/>
          </p:cNvSpPr>
          <p:nvPr/>
        </p:nvSpPr>
        <p:spPr bwMode="auto">
          <a:xfrm>
            <a:off x="4957234" y="5032376"/>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44" name="Oval 16"/>
          <p:cNvSpPr>
            <a:spLocks noChangeAspect="1" noChangeArrowheads="1"/>
          </p:cNvSpPr>
          <p:nvPr/>
        </p:nvSpPr>
        <p:spPr bwMode="auto">
          <a:xfrm>
            <a:off x="3314701" y="3903664"/>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45" name="Oval 17"/>
          <p:cNvSpPr>
            <a:spLocks noChangeAspect="1" noChangeArrowheads="1"/>
          </p:cNvSpPr>
          <p:nvPr/>
        </p:nvSpPr>
        <p:spPr bwMode="auto">
          <a:xfrm>
            <a:off x="5786968" y="28146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46" name="Oval 18"/>
          <p:cNvSpPr>
            <a:spLocks noChangeAspect="1" noChangeArrowheads="1"/>
          </p:cNvSpPr>
          <p:nvPr/>
        </p:nvSpPr>
        <p:spPr bwMode="auto">
          <a:xfrm>
            <a:off x="5871634" y="3635375"/>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47" name="Oval 19"/>
          <p:cNvSpPr>
            <a:spLocks noChangeAspect="1" noChangeArrowheads="1"/>
          </p:cNvSpPr>
          <p:nvPr/>
        </p:nvSpPr>
        <p:spPr bwMode="auto">
          <a:xfrm>
            <a:off x="4546601" y="2663825"/>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48" name="Oval 20"/>
          <p:cNvSpPr>
            <a:spLocks noChangeAspect="1" noChangeArrowheads="1"/>
          </p:cNvSpPr>
          <p:nvPr/>
        </p:nvSpPr>
        <p:spPr bwMode="auto">
          <a:xfrm>
            <a:off x="5181601" y="3733801"/>
            <a:ext cx="71967"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49" name="Oval 21"/>
          <p:cNvSpPr>
            <a:spLocks noChangeAspect="1" noChangeArrowheads="1"/>
          </p:cNvSpPr>
          <p:nvPr/>
        </p:nvSpPr>
        <p:spPr bwMode="auto">
          <a:xfrm>
            <a:off x="4064001" y="3124200"/>
            <a:ext cx="80433" cy="587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50" name="Oval 22"/>
          <p:cNvSpPr>
            <a:spLocks noChangeAspect="1" noChangeArrowheads="1"/>
          </p:cNvSpPr>
          <p:nvPr/>
        </p:nvSpPr>
        <p:spPr bwMode="auto">
          <a:xfrm>
            <a:off x="6807201" y="4114800"/>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51" name="Oval 23"/>
          <p:cNvSpPr>
            <a:spLocks noChangeAspect="1" noChangeArrowheads="1"/>
          </p:cNvSpPr>
          <p:nvPr/>
        </p:nvSpPr>
        <p:spPr bwMode="auto">
          <a:xfrm rot="-1118274">
            <a:off x="5183718" y="4443414"/>
            <a:ext cx="71967"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52" name="Oval 24"/>
          <p:cNvSpPr>
            <a:spLocks noChangeAspect="1" noChangeArrowheads="1"/>
          </p:cNvSpPr>
          <p:nvPr/>
        </p:nvSpPr>
        <p:spPr bwMode="auto">
          <a:xfrm rot="-1118274">
            <a:off x="8005234" y="32289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53" name="Oval 25"/>
          <p:cNvSpPr>
            <a:spLocks noChangeAspect="1" noChangeArrowheads="1"/>
          </p:cNvSpPr>
          <p:nvPr/>
        </p:nvSpPr>
        <p:spPr bwMode="auto">
          <a:xfrm rot="-1118274">
            <a:off x="7061201" y="4545013"/>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54" name="Oval 26"/>
          <p:cNvSpPr>
            <a:spLocks noChangeAspect="1" noChangeArrowheads="1"/>
          </p:cNvSpPr>
          <p:nvPr/>
        </p:nvSpPr>
        <p:spPr bwMode="auto">
          <a:xfrm rot="-1118274">
            <a:off x="4165601" y="2667000"/>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55" name="Oval 27"/>
          <p:cNvSpPr>
            <a:spLocks noChangeAspect="1" noChangeArrowheads="1"/>
          </p:cNvSpPr>
          <p:nvPr/>
        </p:nvSpPr>
        <p:spPr bwMode="auto">
          <a:xfrm rot="-1118274">
            <a:off x="6282268" y="35845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56" name="Oval 28"/>
          <p:cNvSpPr>
            <a:spLocks noChangeAspect="1" noChangeArrowheads="1"/>
          </p:cNvSpPr>
          <p:nvPr/>
        </p:nvSpPr>
        <p:spPr bwMode="auto">
          <a:xfrm rot="-1118274">
            <a:off x="7823201" y="4495801"/>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57" name="Oval 29"/>
          <p:cNvSpPr>
            <a:spLocks noChangeAspect="1" noChangeArrowheads="1"/>
          </p:cNvSpPr>
          <p:nvPr/>
        </p:nvSpPr>
        <p:spPr bwMode="auto">
          <a:xfrm rot="-1118274">
            <a:off x="4152901" y="36401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58" name="Oval 30"/>
          <p:cNvSpPr>
            <a:spLocks noChangeAspect="1" noChangeArrowheads="1"/>
          </p:cNvSpPr>
          <p:nvPr/>
        </p:nvSpPr>
        <p:spPr bwMode="auto">
          <a:xfrm rot="5895381">
            <a:off x="5164138" y="3048530"/>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59" name="Oval 31"/>
          <p:cNvSpPr>
            <a:spLocks noChangeAspect="1" noChangeArrowheads="1"/>
          </p:cNvSpPr>
          <p:nvPr/>
        </p:nvSpPr>
        <p:spPr bwMode="auto">
          <a:xfrm rot="5895381">
            <a:off x="5524236" y="5232666"/>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60" name="Oval 32"/>
          <p:cNvSpPr>
            <a:spLocks noChangeAspect="1" noChangeArrowheads="1"/>
          </p:cNvSpPr>
          <p:nvPr/>
        </p:nvSpPr>
        <p:spPr bwMode="auto">
          <a:xfrm rot="5895381">
            <a:off x="4160838" y="4088871"/>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61" name="Oval 33"/>
          <p:cNvSpPr>
            <a:spLocks noChangeAspect="1" noChangeArrowheads="1"/>
          </p:cNvSpPr>
          <p:nvPr/>
        </p:nvSpPr>
        <p:spPr bwMode="auto">
          <a:xfrm rot="5895381">
            <a:off x="5799138" y="2384955"/>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62" name="Oval 34"/>
          <p:cNvSpPr>
            <a:spLocks noChangeAspect="1" noChangeArrowheads="1"/>
          </p:cNvSpPr>
          <p:nvPr/>
        </p:nvSpPr>
        <p:spPr bwMode="auto">
          <a:xfrm rot="5895381">
            <a:off x="7082633" y="4134116"/>
            <a:ext cx="58737"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63" name="Oval 35"/>
          <p:cNvSpPr>
            <a:spLocks noChangeAspect="1" noChangeArrowheads="1"/>
          </p:cNvSpPr>
          <p:nvPr/>
        </p:nvSpPr>
        <p:spPr bwMode="auto">
          <a:xfrm rot="5895381">
            <a:off x="5835122" y="407088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64" name="Oval 36"/>
          <p:cNvSpPr>
            <a:spLocks noChangeAspect="1" noChangeArrowheads="1"/>
          </p:cNvSpPr>
          <p:nvPr/>
        </p:nvSpPr>
        <p:spPr bwMode="auto">
          <a:xfrm rot="5895381">
            <a:off x="7500938" y="3356505"/>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65" name="Oval 37"/>
          <p:cNvSpPr>
            <a:spLocks noChangeAspect="1" noChangeArrowheads="1"/>
          </p:cNvSpPr>
          <p:nvPr/>
        </p:nvSpPr>
        <p:spPr bwMode="auto">
          <a:xfrm rot="5895381">
            <a:off x="4124856" y="2336272"/>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66" name="Oval 38"/>
          <p:cNvSpPr>
            <a:spLocks noChangeAspect="1" noChangeArrowheads="1"/>
          </p:cNvSpPr>
          <p:nvPr/>
        </p:nvSpPr>
        <p:spPr bwMode="auto">
          <a:xfrm rot="5895381">
            <a:off x="7022572" y="32644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67" name="Oval 39"/>
          <p:cNvSpPr>
            <a:spLocks noChangeAspect="1" noChangeArrowheads="1"/>
          </p:cNvSpPr>
          <p:nvPr/>
        </p:nvSpPr>
        <p:spPr bwMode="auto">
          <a:xfrm rot="5895381">
            <a:off x="6832866" y="4709849"/>
            <a:ext cx="58737"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68" name="Oval 40"/>
          <p:cNvSpPr>
            <a:spLocks noChangeAspect="1" noChangeArrowheads="1"/>
          </p:cNvSpPr>
          <p:nvPr/>
        </p:nvSpPr>
        <p:spPr bwMode="auto">
          <a:xfrm rot="4777107">
            <a:off x="4673866" y="3524516"/>
            <a:ext cx="58737"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69" name="Oval 41"/>
          <p:cNvSpPr>
            <a:spLocks noChangeAspect="1" noChangeArrowheads="1"/>
          </p:cNvSpPr>
          <p:nvPr/>
        </p:nvSpPr>
        <p:spPr bwMode="auto">
          <a:xfrm rot="4777107">
            <a:off x="6209771" y="5245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70" name="Oval 42"/>
          <p:cNvSpPr>
            <a:spLocks noChangeAspect="1" noChangeArrowheads="1"/>
          </p:cNvSpPr>
          <p:nvPr/>
        </p:nvSpPr>
        <p:spPr bwMode="auto">
          <a:xfrm rot="4777107">
            <a:off x="5803372" y="4864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71" name="Oval 43"/>
          <p:cNvSpPr>
            <a:spLocks noChangeAspect="1" noChangeArrowheads="1"/>
          </p:cNvSpPr>
          <p:nvPr/>
        </p:nvSpPr>
        <p:spPr bwMode="auto">
          <a:xfrm rot="4777107">
            <a:off x="3765815" y="3727186"/>
            <a:ext cx="58738"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72" name="Oval 44"/>
          <p:cNvSpPr>
            <a:spLocks noChangeAspect="1" noChangeArrowheads="1"/>
          </p:cNvSpPr>
          <p:nvPr/>
        </p:nvSpPr>
        <p:spPr bwMode="auto">
          <a:xfrm rot="4777107">
            <a:off x="4959351" y="2767542"/>
            <a:ext cx="50800"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73" name="Oval 45"/>
          <p:cNvSpPr>
            <a:spLocks noChangeAspect="1" noChangeArrowheads="1"/>
          </p:cNvSpPr>
          <p:nvPr/>
        </p:nvSpPr>
        <p:spPr bwMode="auto">
          <a:xfrm rot="4777107">
            <a:off x="5816601" y="4353984"/>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74" name="Oval 46"/>
          <p:cNvSpPr>
            <a:spLocks noChangeAspect="1" noChangeArrowheads="1"/>
          </p:cNvSpPr>
          <p:nvPr/>
        </p:nvSpPr>
        <p:spPr bwMode="auto">
          <a:xfrm rot="4777107">
            <a:off x="3348832" y="3072078"/>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36975" name="Oval 47"/>
          <p:cNvSpPr>
            <a:spLocks noChangeAspect="1" noChangeArrowheads="1"/>
          </p:cNvSpPr>
          <p:nvPr/>
        </p:nvSpPr>
        <p:spPr bwMode="auto">
          <a:xfrm rot="4777107">
            <a:off x="5259653" y="5038991"/>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76" name="Oval 48"/>
          <p:cNvSpPr>
            <a:spLocks noChangeAspect="1" noChangeArrowheads="1"/>
          </p:cNvSpPr>
          <p:nvPr/>
        </p:nvSpPr>
        <p:spPr bwMode="auto">
          <a:xfrm rot="4777107">
            <a:off x="7080251" y="4746097"/>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6978" name="Line 50"/>
          <p:cNvSpPr>
            <a:spLocks noChangeShapeType="1"/>
          </p:cNvSpPr>
          <p:nvPr/>
        </p:nvSpPr>
        <p:spPr bwMode="auto">
          <a:xfrm flipV="1">
            <a:off x="4572000" y="1676400"/>
            <a:ext cx="1930400" cy="4038600"/>
          </a:xfrm>
          <a:prstGeom prst="line">
            <a:avLst/>
          </a:prstGeom>
          <a:noFill/>
          <a:ln w="12700">
            <a:solidFill>
              <a:schemeClr val="tx1"/>
            </a:solidFill>
            <a:round/>
            <a:headEnd/>
            <a:tailEnd/>
          </a:ln>
          <a:effectLst/>
        </p:spPr>
        <p:txBody>
          <a:bodyPr anchor="ctr">
            <a:spAutoFit/>
          </a:bodyPr>
          <a:lstStyle/>
          <a:p>
            <a:endParaRPr lang="en-US"/>
          </a:p>
        </p:txBody>
      </p:sp>
      <p:sp>
        <p:nvSpPr>
          <p:cNvPr id="636979" name="Text Box 51"/>
          <p:cNvSpPr txBox="1">
            <a:spLocks noChangeArrowheads="1"/>
          </p:cNvSpPr>
          <p:nvPr/>
        </p:nvSpPr>
        <p:spPr bwMode="auto">
          <a:xfrm>
            <a:off x="8331200" y="3200401"/>
            <a:ext cx="3251200" cy="369332"/>
          </a:xfrm>
          <a:prstGeom prst="rect">
            <a:avLst/>
          </a:prstGeom>
          <a:noFill/>
          <a:ln w="12700">
            <a:noFill/>
            <a:miter lim="800000"/>
            <a:headEnd/>
            <a:tailEnd/>
          </a:ln>
          <a:effectLst/>
        </p:spPr>
        <p:txBody>
          <a:bodyPr>
            <a:spAutoFit/>
          </a:bodyPr>
          <a:lstStyle/>
          <a:p>
            <a:endParaRPr lang="en-US"/>
          </a:p>
        </p:txBody>
      </p:sp>
      <p:sp>
        <p:nvSpPr>
          <p:cNvPr id="636980" name="Text Box 52"/>
          <p:cNvSpPr txBox="1">
            <a:spLocks noChangeArrowheads="1"/>
          </p:cNvSpPr>
          <p:nvPr/>
        </p:nvSpPr>
        <p:spPr bwMode="auto">
          <a:xfrm>
            <a:off x="8534400" y="3352801"/>
            <a:ext cx="2946400" cy="923330"/>
          </a:xfrm>
          <a:prstGeom prst="rect">
            <a:avLst/>
          </a:prstGeom>
          <a:noFill/>
          <a:ln w="12700">
            <a:noFill/>
            <a:miter lim="800000"/>
            <a:headEnd/>
            <a:tailEnd/>
          </a:ln>
          <a:effectLst/>
        </p:spPr>
        <p:txBody>
          <a:bodyPr>
            <a:spAutoFit/>
          </a:bodyPr>
          <a:lstStyle/>
          <a:p>
            <a:r>
              <a:rPr lang="en-US"/>
              <a:t>Any of these would be fine..</a:t>
            </a:r>
          </a:p>
          <a:p>
            <a:endParaRPr lang="en-US"/>
          </a:p>
          <a:p>
            <a:r>
              <a:rPr lang="en-US"/>
              <a:t>..but which is best?</a:t>
            </a:r>
          </a:p>
        </p:txBody>
      </p:sp>
      <p:sp>
        <p:nvSpPr>
          <p:cNvPr id="636981" name="Line 53"/>
          <p:cNvSpPr>
            <a:spLocks noChangeShapeType="1"/>
          </p:cNvSpPr>
          <p:nvPr/>
        </p:nvSpPr>
        <p:spPr bwMode="auto">
          <a:xfrm flipV="1">
            <a:off x="3048000" y="2362200"/>
            <a:ext cx="5384800" cy="2590800"/>
          </a:xfrm>
          <a:prstGeom prst="line">
            <a:avLst/>
          </a:prstGeom>
          <a:noFill/>
          <a:ln w="12700">
            <a:solidFill>
              <a:schemeClr val="tx1"/>
            </a:solidFill>
            <a:round/>
            <a:headEnd/>
            <a:tailEnd/>
          </a:ln>
          <a:effectLst/>
        </p:spPr>
        <p:txBody>
          <a:bodyPr anchor="ctr">
            <a:spAutoFit/>
          </a:bodyPr>
          <a:lstStyle/>
          <a:p>
            <a:endParaRPr lang="en-US"/>
          </a:p>
        </p:txBody>
      </p:sp>
      <p:sp>
        <p:nvSpPr>
          <p:cNvPr id="636982" name="Line 54"/>
          <p:cNvSpPr>
            <a:spLocks noChangeShapeType="1"/>
          </p:cNvSpPr>
          <p:nvPr/>
        </p:nvSpPr>
        <p:spPr bwMode="auto">
          <a:xfrm flipV="1">
            <a:off x="3454400" y="2209800"/>
            <a:ext cx="4165600" cy="3048000"/>
          </a:xfrm>
          <a:prstGeom prst="line">
            <a:avLst/>
          </a:prstGeom>
          <a:noFill/>
          <a:ln w="12700">
            <a:solidFill>
              <a:schemeClr val="tx1"/>
            </a:solidFill>
            <a:round/>
            <a:headEnd/>
            <a:tailEnd/>
          </a:ln>
          <a:effectLst/>
        </p:spPr>
        <p:txBody>
          <a:bodyPr anchor="ctr">
            <a:spAutoFit/>
          </a:bodyPr>
          <a:lstStyle/>
          <a:p>
            <a:endParaRPr lang="en-US"/>
          </a:p>
        </p:txBody>
      </p:sp>
      <p:sp>
        <p:nvSpPr>
          <p:cNvPr id="636983" name="Line 55"/>
          <p:cNvSpPr>
            <a:spLocks noChangeShapeType="1"/>
          </p:cNvSpPr>
          <p:nvPr/>
        </p:nvSpPr>
        <p:spPr bwMode="auto">
          <a:xfrm flipV="1">
            <a:off x="2743200" y="2438400"/>
            <a:ext cx="6400800" cy="2209800"/>
          </a:xfrm>
          <a:prstGeom prst="line">
            <a:avLst/>
          </a:prstGeom>
          <a:noFill/>
          <a:ln w="12700">
            <a:solidFill>
              <a:schemeClr val="tx1"/>
            </a:solidFill>
            <a:round/>
            <a:headEnd/>
            <a:tailEnd/>
          </a:ln>
          <a:effectLst/>
        </p:spPr>
        <p:txBody>
          <a:bodyPr anchor="ctr">
            <a:spAutoFit/>
          </a:bodyPr>
          <a:lstStyle/>
          <a:p>
            <a:endParaRPr lang="en-US"/>
          </a:p>
        </p:txBody>
      </p:sp>
      <p:sp>
        <p:nvSpPr>
          <p:cNvPr id="636984" name="Line 56"/>
          <p:cNvSpPr>
            <a:spLocks noChangeShapeType="1"/>
          </p:cNvSpPr>
          <p:nvPr/>
        </p:nvSpPr>
        <p:spPr bwMode="auto">
          <a:xfrm flipV="1">
            <a:off x="3251200" y="2209800"/>
            <a:ext cx="5080000" cy="2819400"/>
          </a:xfrm>
          <a:prstGeom prst="line">
            <a:avLst/>
          </a:prstGeom>
          <a:noFill/>
          <a:ln w="12700">
            <a:solidFill>
              <a:schemeClr val="tx1"/>
            </a:solidFill>
            <a:round/>
            <a:headEnd/>
            <a:tailEnd/>
          </a:ln>
          <a:effectLst/>
        </p:spPr>
        <p:txBody>
          <a:bodyPr anchor="ctr">
            <a:spAutoFit/>
          </a:bodyPr>
          <a:lstStyle/>
          <a:p>
            <a:endParaRPr lang="en-US"/>
          </a:p>
        </p:txBody>
      </p:sp>
      <p:sp>
        <p:nvSpPr>
          <p:cNvPr id="636985" name="Line 57"/>
          <p:cNvSpPr>
            <a:spLocks noChangeShapeType="1"/>
          </p:cNvSpPr>
          <p:nvPr/>
        </p:nvSpPr>
        <p:spPr bwMode="auto">
          <a:xfrm flipV="1">
            <a:off x="3149600" y="1905000"/>
            <a:ext cx="5181600" cy="3352800"/>
          </a:xfrm>
          <a:prstGeom prst="line">
            <a:avLst/>
          </a:prstGeom>
          <a:noFill/>
          <a:ln w="12700">
            <a:solidFill>
              <a:schemeClr val="tx1"/>
            </a:solidFill>
            <a:round/>
            <a:headEnd/>
            <a:tailEnd/>
          </a:ln>
          <a:effectLst/>
        </p:spPr>
        <p:txBody>
          <a:bodyPr anchor="ctr">
            <a:spAutoFit/>
          </a:bodyPr>
          <a:lstStyle/>
          <a:p>
            <a:endParaRPr lang="en-US"/>
          </a:p>
        </p:txBody>
      </p:sp>
      <p:sp>
        <p:nvSpPr>
          <p:cNvPr id="636986" name="Line 58"/>
          <p:cNvSpPr>
            <a:spLocks noChangeShapeType="1"/>
          </p:cNvSpPr>
          <p:nvPr/>
        </p:nvSpPr>
        <p:spPr bwMode="auto">
          <a:xfrm flipV="1">
            <a:off x="3454400" y="1752600"/>
            <a:ext cx="4572000" cy="3352800"/>
          </a:xfrm>
          <a:prstGeom prst="line">
            <a:avLst/>
          </a:prstGeom>
          <a:noFill/>
          <a:ln w="12700">
            <a:solidFill>
              <a:schemeClr val="tx1"/>
            </a:solidFill>
            <a:round/>
            <a:headEnd/>
            <a:tailEnd/>
          </a:ln>
          <a:effectLst/>
        </p:spPr>
        <p:txBody>
          <a:bodyPr anchor="ctr">
            <a:spAutoFit/>
          </a:bodyPr>
          <a:lstStyle/>
          <a:p>
            <a:endParaRPr lang="en-US"/>
          </a:p>
        </p:txBody>
      </p:sp>
      <p:sp>
        <p:nvSpPr>
          <p:cNvPr id="636987" name="Line 59"/>
          <p:cNvSpPr>
            <a:spLocks noChangeShapeType="1"/>
          </p:cNvSpPr>
          <p:nvPr/>
        </p:nvSpPr>
        <p:spPr bwMode="auto">
          <a:xfrm flipV="1">
            <a:off x="3759200" y="2133600"/>
            <a:ext cx="3657600" cy="3505200"/>
          </a:xfrm>
          <a:prstGeom prst="line">
            <a:avLst/>
          </a:prstGeom>
          <a:noFill/>
          <a:ln w="12700">
            <a:solidFill>
              <a:schemeClr val="tx1"/>
            </a:solidFill>
            <a:round/>
            <a:headEnd/>
            <a:tailEnd/>
          </a:ln>
          <a:effectLst/>
        </p:spPr>
        <p:txBody>
          <a:bodyPr anchor="ctr">
            <a:spAutoFit/>
          </a:bodyPr>
          <a:lstStyle/>
          <a:p>
            <a:endParaRPr lang="en-US"/>
          </a:p>
        </p:txBody>
      </p:sp>
      <p:sp>
        <p:nvSpPr>
          <p:cNvPr id="636988" name="Line 60"/>
          <p:cNvSpPr>
            <a:spLocks noChangeShapeType="1"/>
          </p:cNvSpPr>
          <p:nvPr/>
        </p:nvSpPr>
        <p:spPr bwMode="auto">
          <a:xfrm flipV="1">
            <a:off x="3149600" y="2209800"/>
            <a:ext cx="5486400" cy="2819400"/>
          </a:xfrm>
          <a:prstGeom prst="line">
            <a:avLst/>
          </a:prstGeom>
          <a:noFill/>
          <a:ln w="12700">
            <a:solidFill>
              <a:schemeClr val="tx1"/>
            </a:solidFill>
            <a:round/>
            <a:headEnd/>
            <a:tailEnd/>
          </a:ln>
          <a:effectLst/>
        </p:spPr>
        <p:txBody>
          <a:bodyPr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rot="-4217956">
            <a:off x="2534709" y="4075642"/>
            <a:ext cx="5562600" cy="2116"/>
            <a:chOff x="2534709" y="4075642"/>
            <a:chExt cx="5562600" cy="2116"/>
          </a:xfrm>
        </p:grpSpPr>
        <p:sp>
          <p:nvSpPr>
            <p:cNvPr id="640064" name="Line 64"/>
            <p:cNvSpPr>
              <a:spLocks noChangeShapeType="1"/>
            </p:cNvSpPr>
            <p:nvPr/>
          </p:nvSpPr>
          <p:spPr bwMode="auto">
            <a:xfrm>
              <a:off x="1008" y="3888"/>
              <a:ext cx="3408" cy="0"/>
            </a:xfrm>
            <a:prstGeom prst="line">
              <a:avLst/>
            </a:prstGeom>
            <a:noFill/>
            <a:ln w="104775">
              <a:solidFill>
                <a:schemeClr val="accent2"/>
              </a:solidFill>
              <a:round/>
              <a:headEnd/>
              <a:tailEnd/>
            </a:ln>
            <a:effectLst/>
          </p:spPr>
          <p:txBody>
            <a:bodyPr>
              <a:spAutoFit/>
            </a:bodyPr>
            <a:lstStyle/>
            <a:p>
              <a:endParaRPr lang="en-US"/>
            </a:p>
          </p:txBody>
        </p:sp>
        <p:sp>
          <p:nvSpPr>
            <p:cNvPr id="640063" name="Line 63"/>
            <p:cNvSpPr>
              <a:spLocks noChangeShapeType="1"/>
            </p:cNvSpPr>
            <p:nvPr/>
          </p:nvSpPr>
          <p:spPr bwMode="auto">
            <a:xfrm>
              <a:off x="960" y="3888"/>
              <a:ext cx="3504" cy="0"/>
            </a:xfrm>
            <a:prstGeom prst="line">
              <a:avLst/>
            </a:prstGeom>
            <a:noFill/>
            <a:ln w="12700">
              <a:solidFill>
                <a:schemeClr val="tx1"/>
              </a:solidFill>
              <a:round/>
              <a:headEnd/>
              <a:tailEnd/>
            </a:ln>
            <a:effectLst/>
          </p:spPr>
          <p:txBody>
            <a:bodyPr>
              <a:spAutoFit/>
            </a:bodyPr>
            <a:lstStyle/>
            <a:p>
              <a:endParaRPr lang="en-US"/>
            </a:p>
          </p:txBody>
        </p:sp>
      </p:grpSp>
      <p:sp>
        <p:nvSpPr>
          <p:cNvPr id="640010" name="Text Box 10"/>
          <p:cNvSpPr txBox="1">
            <a:spLocks noChangeArrowheads="1"/>
          </p:cNvSpPr>
          <p:nvPr/>
        </p:nvSpPr>
        <p:spPr bwMode="auto">
          <a:xfrm>
            <a:off x="1117600" y="1905001"/>
            <a:ext cx="2540000" cy="646331"/>
          </a:xfrm>
          <a:prstGeom prst="rect">
            <a:avLst/>
          </a:prstGeom>
          <a:noFill/>
          <a:ln w="12700">
            <a:noFill/>
            <a:miter lim="800000"/>
            <a:headEnd/>
            <a:tailEnd/>
          </a:ln>
          <a:effectLst/>
        </p:spPr>
        <p:txBody>
          <a:bodyPr>
            <a:spAutoFit/>
          </a:bodyPr>
          <a:lstStyle/>
          <a:p>
            <a:pPr algn="ctr"/>
            <a:r>
              <a:rPr lang="en-US"/>
              <a:t>denotes +1</a:t>
            </a:r>
          </a:p>
          <a:p>
            <a:pPr algn="ctr"/>
            <a:r>
              <a:rPr lang="en-US"/>
              <a:t>denotes -1</a:t>
            </a:r>
          </a:p>
        </p:txBody>
      </p:sp>
      <p:sp>
        <p:nvSpPr>
          <p:cNvPr id="640011" name="Oval 11"/>
          <p:cNvSpPr>
            <a:spLocks noChangeAspect="1" noChangeArrowheads="1"/>
          </p:cNvSpPr>
          <p:nvPr/>
        </p:nvSpPr>
        <p:spPr bwMode="auto">
          <a:xfrm rot="4777107">
            <a:off x="1230048" y="2046553"/>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12" name="Oval 12"/>
          <p:cNvSpPr>
            <a:spLocks noChangeAspect="1" noChangeArrowheads="1"/>
          </p:cNvSpPr>
          <p:nvPr/>
        </p:nvSpPr>
        <p:spPr bwMode="auto">
          <a:xfrm rot="5895381">
            <a:off x="1229784" y="2504017"/>
            <a:ext cx="50800"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13" name="Line 13"/>
          <p:cNvSpPr>
            <a:spLocks noChangeShapeType="1"/>
          </p:cNvSpPr>
          <p:nvPr/>
        </p:nvSpPr>
        <p:spPr bwMode="auto">
          <a:xfrm>
            <a:off x="3193143" y="2166257"/>
            <a:ext cx="0" cy="3505200"/>
          </a:xfrm>
          <a:prstGeom prst="line">
            <a:avLst/>
          </a:prstGeom>
          <a:noFill/>
          <a:ln w="38100">
            <a:solidFill>
              <a:schemeClr val="hlink"/>
            </a:solidFill>
            <a:round/>
            <a:headEnd/>
            <a:tailEnd/>
          </a:ln>
          <a:effectLst/>
        </p:spPr>
        <p:txBody>
          <a:bodyPr wrap="none" anchor="ctr">
            <a:spAutoFit/>
          </a:bodyPr>
          <a:lstStyle/>
          <a:p>
            <a:endParaRPr lang="en-US"/>
          </a:p>
        </p:txBody>
      </p:sp>
      <p:sp>
        <p:nvSpPr>
          <p:cNvPr id="640014" name="Line 14"/>
          <p:cNvSpPr>
            <a:spLocks noChangeShapeType="1"/>
          </p:cNvSpPr>
          <p:nvPr/>
        </p:nvSpPr>
        <p:spPr bwMode="auto">
          <a:xfrm flipV="1">
            <a:off x="3251200" y="5562600"/>
            <a:ext cx="4876800" cy="0"/>
          </a:xfrm>
          <a:prstGeom prst="line">
            <a:avLst/>
          </a:prstGeom>
          <a:noFill/>
          <a:ln w="38100">
            <a:solidFill>
              <a:schemeClr val="hlink"/>
            </a:solidFill>
            <a:round/>
            <a:headEnd/>
            <a:tailEnd/>
          </a:ln>
          <a:effectLst/>
        </p:spPr>
        <p:txBody>
          <a:bodyPr anchor="ctr">
            <a:spAutoFit/>
          </a:bodyPr>
          <a:lstStyle/>
          <a:p>
            <a:endParaRPr lang="en-US"/>
          </a:p>
        </p:txBody>
      </p:sp>
      <p:sp>
        <p:nvSpPr>
          <p:cNvPr id="640015" name="Oval 15"/>
          <p:cNvSpPr>
            <a:spLocks noChangeAspect="1" noChangeArrowheads="1"/>
          </p:cNvSpPr>
          <p:nvPr/>
        </p:nvSpPr>
        <p:spPr bwMode="auto">
          <a:xfrm>
            <a:off x="4957234" y="5032376"/>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16" name="Oval 16"/>
          <p:cNvSpPr>
            <a:spLocks noChangeAspect="1" noChangeArrowheads="1"/>
          </p:cNvSpPr>
          <p:nvPr/>
        </p:nvSpPr>
        <p:spPr bwMode="auto">
          <a:xfrm>
            <a:off x="3314701" y="3903664"/>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17" name="Oval 17"/>
          <p:cNvSpPr>
            <a:spLocks noChangeAspect="1" noChangeArrowheads="1"/>
          </p:cNvSpPr>
          <p:nvPr/>
        </p:nvSpPr>
        <p:spPr bwMode="auto">
          <a:xfrm>
            <a:off x="5786968" y="28146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18" name="Oval 18"/>
          <p:cNvSpPr>
            <a:spLocks noChangeAspect="1" noChangeArrowheads="1"/>
          </p:cNvSpPr>
          <p:nvPr/>
        </p:nvSpPr>
        <p:spPr bwMode="auto">
          <a:xfrm>
            <a:off x="5871634" y="3635375"/>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19" name="Oval 19"/>
          <p:cNvSpPr>
            <a:spLocks noChangeAspect="1" noChangeArrowheads="1"/>
          </p:cNvSpPr>
          <p:nvPr/>
        </p:nvSpPr>
        <p:spPr bwMode="auto">
          <a:xfrm>
            <a:off x="4546601" y="2663825"/>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20" name="Oval 20"/>
          <p:cNvSpPr>
            <a:spLocks noChangeAspect="1" noChangeArrowheads="1"/>
          </p:cNvSpPr>
          <p:nvPr/>
        </p:nvSpPr>
        <p:spPr bwMode="auto">
          <a:xfrm>
            <a:off x="5181601" y="3733801"/>
            <a:ext cx="71967"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21" name="Oval 21"/>
          <p:cNvSpPr>
            <a:spLocks noChangeAspect="1" noChangeArrowheads="1"/>
          </p:cNvSpPr>
          <p:nvPr/>
        </p:nvSpPr>
        <p:spPr bwMode="auto">
          <a:xfrm>
            <a:off x="4064001" y="3124200"/>
            <a:ext cx="80433" cy="587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22" name="Oval 22"/>
          <p:cNvSpPr>
            <a:spLocks noChangeAspect="1" noChangeArrowheads="1"/>
          </p:cNvSpPr>
          <p:nvPr/>
        </p:nvSpPr>
        <p:spPr bwMode="auto">
          <a:xfrm>
            <a:off x="6807201" y="4114800"/>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23" name="Oval 23"/>
          <p:cNvSpPr>
            <a:spLocks noChangeAspect="1" noChangeArrowheads="1"/>
          </p:cNvSpPr>
          <p:nvPr/>
        </p:nvSpPr>
        <p:spPr bwMode="auto">
          <a:xfrm rot="-1118274">
            <a:off x="5183718" y="4443414"/>
            <a:ext cx="71967"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24" name="Oval 24"/>
          <p:cNvSpPr>
            <a:spLocks noChangeAspect="1" noChangeArrowheads="1"/>
          </p:cNvSpPr>
          <p:nvPr/>
        </p:nvSpPr>
        <p:spPr bwMode="auto">
          <a:xfrm rot="-1118274">
            <a:off x="8005234" y="32289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25" name="Oval 25"/>
          <p:cNvSpPr>
            <a:spLocks noChangeAspect="1" noChangeArrowheads="1"/>
          </p:cNvSpPr>
          <p:nvPr/>
        </p:nvSpPr>
        <p:spPr bwMode="auto">
          <a:xfrm rot="-1118274">
            <a:off x="7061201" y="4545013"/>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26" name="Oval 26"/>
          <p:cNvSpPr>
            <a:spLocks noChangeAspect="1" noChangeArrowheads="1"/>
          </p:cNvSpPr>
          <p:nvPr/>
        </p:nvSpPr>
        <p:spPr bwMode="auto">
          <a:xfrm rot="-1118274">
            <a:off x="4165601" y="2667000"/>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27" name="Oval 27"/>
          <p:cNvSpPr>
            <a:spLocks noChangeAspect="1" noChangeArrowheads="1"/>
          </p:cNvSpPr>
          <p:nvPr/>
        </p:nvSpPr>
        <p:spPr bwMode="auto">
          <a:xfrm rot="-1118274">
            <a:off x="6282268" y="35845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28" name="Oval 28"/>
          <p:cNvSpPr>
            <a:spLocks noChangeAspect="1" noChangeArrowheads="1"/>
          </p:cNvSpPr>
          <p:nvPr/>
        </p:nvSpPr>
        <p:spPr bwMode="auto">
          <a:xfrm rot="-1118274">
            <a:off x="7823201" y="4495801"/>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29" name="Oval 29"/>
          <p:cNvSpPr>
            <a:spLocks noChangeAspect="1" noChangeArrowheads="1"/>
          </p:cNvSpPr>
          <p:nvPr/>
        </p:nvSpPr>
        <p:spPr bwMode="auto">
          <a:xfrm rot="-1118274">
            <a:off x="4152901" y="36401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30" name="Oval 30"/>
          <p:cNvSpPr>
            <a:spLocks noChangeAspect="1" noChangeArrowheads="1"/>
          </p:cNvSpPr>
          <p:nvPr/>
        </p:nvSpPr>
        <p:spPr bwMode="auto">
          <a:xfrm rot="5895381">
            <a:off x="5164138" y="3048530"/>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31" name="Oval 31"/>
          <p:cNvSpPr>
            <a:spLocks noChangeAspect="1" noChangeArrowheads="1"/>
          </p:cNvSpPr>
          <p:nvPr/>
        </p:nvSpPr>
        <p:spPr bwMode="auto">
          <a:xfrm rot="5895381">
            <a:off x="5524236" y="5232666"/>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32" name="Oval 32"/>
          <p:cNvSpPr>
            <a:spLocks noChangeAspect="1" noChangeArrowheads="1"/>
          </p:cNvSpPr>
          <p:nvPr/>
        </p:nvSpPr>
        <p:spPr bwMode="auto">
          <a:xfrm rot="5895381">
            <a:off x="4160838" y="4088871"/>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33" name="Oval 33"/>
          <p:cNvSpPr>
            <a:spLocks noChangeAspect="1" noChangeArrowheads="1"/>
          </p:cNvSpPr>
          <p:nvPr/>
        </p:nvSpPr>
        <p:spPr bwMode="auto">
          <a:xfrm rot="5895381">
            <a:off x="5799138" y="2384955"/>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34" name="Oval 34"/>
          <p:cNvSpPr>
            <a:spLocks noChangeAspect="1" noChangeArrowheads="1"/>
          </p:cNvSpPr>
          <p:nvPr/>
        </p:nvSpPr>
        <p:spPr bwMode="auto">
          <a:xfrm rot="5895381">
            <a:off x="7082633" y="4134116"/>
            <a:ext cx="58737"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35" name="Oval 35"/>
          <p:cNvSpPr>
            <a:spLocks noChangeAspect="1" noChangeArrowheads="1"/>
          </p:cNvSpPr>
          <p:nvPr/>
        </p:nvSpPr>
        <p:spPr bwMode="auto">
          <a:xfrm rot="5895381">
            <a:off x="5835122" y="407088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36" name="Oval 36"/>
          <p:cNvSpPr>
            <a:spLocks noChangeAspect="1" noChangeArrowheads="1"/>
          </p:cNvSpPr>
          <p:nvPr/>
        </p:nvSpPr>
        <p:spPr bwMode="auto">
          <a:xfrm rot="5895381">
            <a:off x="7500938" y="3356505"/>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37" name="Oval 37"/>
          <p:cNvSpPr>
            <a:spLocks noChangeAspect="1" noChangeArrowheads="1"/>
          </p:cNvSpPr>
          <p:nvPr/>
        </p:nvSpPr>
        <p:spPr bwMode="auto">
          <a:xfrm rot="5895381">
            <a:off x="4124856" y="2336272"/>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38" name="Oval 38"/>
          <p:cNvSpPr>
            <a:spLocks noChangeAspect="1" noChangeArrowheads="1"/>
          </p:cNvSpPr>
          <p:nvPr/>
        </p:nvSpPr>
        <p:spPr bwMode="auto">
          <a:xfrm rot="5895381">
            <a:off x="7022572" y="32644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39" name="Oval 39"/>
          <p:cNvSpPr>
            <a:spLocks noChangeAspect="1" noChangeArrowheads="1"/>
          </p:cNvSpPr>
          <p:nvPr/>
        </p:nvSpPr>
        <p:spPr bwMode="auto">
          <a:xfrm rot="5895381">
            <a:off x="6832866" y="4709849"/>
            <a:ext cx="58737"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40" name="Oval 40"/>
          <p:cNvSpPr>
            <a:spLocks noChangeAspect="1" noChangeArrowheads="1"/>
          </p:cNvSpPr>
          <p:nvPr/>
        </p:nvSpPr>
        <p:spPr bwMode="auto">
          <a:xfrm rot="4777107">
            <a:off x="4673866" y="3524516"/>
            <a:ext cx="58737"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41" name="Oval 41"/>
          <p:cNvSpPr>
            <a:spLocks noChangeAspect="1" noChangeArrowheads="1"/>
          </p:cNvSpPr>
          <p:nvPr/>
        </p:nvSpPr>
        <p:spPr bwMode="auto">
          <a:xfrm rot="4777107">
            <a:off x="6209771" y="5245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42" name="Oval 42"/>
          <p:cNvSpPr>
            <a:spLocks noChangeAspect="1" noChangeArrowheads="1"/>
          </p:cNvSpPr>
          <p:nvPr/>
        </p:nvSpPr>
        <p:spPr bwMode="auto">
          <a:xfrm rot="4777107">
            <a:off x="5803372" y="4864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43" name="Oval 43"/>
          <p:cNvSpPr>
            <a:spLocks noChangeAspect="1" noChangeArrowheads="1"/>
          </p:cNvSpPr>
          <p:nvPr/>
        </p:nvSpPr>
        <p:spPr bwMode="auto">
          <a:xfrm rot="4777107">
            <a:off x="3765815" y="3727186"/>
            <a:ext cx="58738"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44" name="Oval 44"/>
          <p:cNvSpPr>
            <a:spLocks noChangeAspect="1" noChangeArrowheads="1"/>
          </p:cNvSpPr>
          <p:nvPr/>
        </p:nvSpPr>
        <p:spPr bwMode="auto">
          <a:xfrm rot="4777107">
            <a:off x="4959351" y="2767542"/>
            <a:ext cx="50800"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45" name="Oval 45"/>
          <p:cNvSpPr>
            <a:spLocks noChangeAspect="1" noChangeArrowheads="1"/>
          </p:cNvSpPr>
          <p:nvPr/>
        </p:nvSpPr>
        <p:spPr bwMode="auto">
          <a:xfrm rot="4777107">
            <a:off x="5816601" y="4353984"/>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46" name="Oval 46"/>
          <p:cNvSpPr>
            <a:spLocks noChangeAspect="1" noChangeArrowheads="1"/>
          </p:cNvSpPr>
          <p:nvPr/>
        </p:nvSpPr>
        <p:spPr bwMode="auto">
          <a:xfrm rot="4777107">
            <a:off x="3348832" y="3072078"/>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0047" name="Oval 47"/>
          <p:cNvSpPr>
            <a:spLocks noChangeAspect="1" noChangeArrowheads="1"/>
          </p:cNvSpPr>
          <p:nvPr/>
        </p:nvSpPr>
        <p:spPr bwMode="auto">
          <a:xfrm rot="4777107">
            <a:off x="5259653" y="5038991"/>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48" name="Oval 48"/>
          <p:cNvSpPr>
            <a:spLocks noChangeAspect="1" noChangeArrowheads="1"/>
          </p:cNvSpPr>
          <p:nvPr/>
        </p:nvSpPr>
        <p:spPr bwMode="auto">
          <a:xfrm rot="4777107">
            <a:off x="7080251" y="4746097"/>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0051" name="Text Box 51"/>
          <p:cNvSpPr txBox="1">
            <a:spLocks noChangeArrowheads="1"/>
          </p:cNvSpPr>
          <p:nvPr/>
        </p:nvSpPr>
        <p:spPr bwMode="auto">
          <a:xfrm>
            <a:off x="8331200" y="3200401"/>
            <a:ext cx="3251200" cy="369332"/>
          </a:xfrm>
          <a:prstGeom prst="rect">
            <a:avLst/>
          </a:prstGeom>
          <a:noFill/>
          <a:ln w="12700">
            <a:noFill/>
            <a:miter lim="800000"/>
            <a:headEnd/>
            <a:tailEnd/>
          </a:ln>
          <a:effectLst/>
        </p:spPr>
        <p:txBody>
          <a:bodyPr>
            <a:spAutoFit/>
          </a:bodyPr>
          <a:lstStyle/>
          <a:p>
            <a:endParaRPr lang="en-US"/>
          </a:p>
        </p:txBody>
      </p:sp>
      <p:sp>
        <p:nvSpPr>
          <p:cNvPr id="640052" name="Text Box 52"/>
          <p:cNvSpPr txBox="1">
            <a:spLocks noChangeArrowheads="1"/>
          </p:cNvSpPr>
          <p:nvPr/>
        </p:nvSpPr>
        <p:spPr bwMode="auto">
          <a:xfrm>
            <a:off x="8534400" y="2286001"/>
            <a:ext cx="3657600" cy="1938992"/>
          </a:xfrm>
          <a:prstGeom prst="rect">
            <a:avLst/>
          </a:prstGeom>
          <a:noFill/>
          <a:ln w="12700">
            <a:noFill/>
            <a:miter lim="800000"/>
            <a:headEnd/>
            <a:tailEnd/>
          </a:ln>
          <a:effectLst/>
        </p:spPr>
        <p:txBody>
          <a:bodyPr>
            <a:spAutoFit/>
          </a:bodyPr>
          <a:lstStyle/>
          <a:p>
            <a:r>
              <a:rPr lang="en-US" sz="2400"/>
              <a:t>Define the </a:t>
            </a:r>
            <a:r>
              <a:rPr lang="en-US" sz="2400">
                <a:solidFill>
                  <a:schemeClr val="hlink"/>
                </a:solidFill>
              </a:rPr>
              <a:t>margin</a:t>
            </a:r>
            <a:r>
              <a:rPr lang="en-US" sz="2400"/>
              <a:t> of a linear classifier as the width that the boundary could be increased by before hitting a datapoint.</a:t>
            </a:r>
          </a:p>
        </p:txBody>
      </p:sp>
      <p:grpSp>
        <p:nvGrpSpPr>
          <p:cNvPr id="57" name="Group 65"/>
          <p:cNvGrpSpPr>
            <a:grpSpLocks/>
          </p:cNvGrpSpPr>
          <p:nvPr/>
        </p:nvGrpSpPr>
        <p:grpSpPr bwMode="auto">
          <a:xfrm rot="15550464" flipV="1">
            <a:off x="3427596" y="3410831"/>
            <a:ext cx="3322190" cy="45719"/>
            <a:chOff x="1205707" y="4075906"/>
            <a:chExt cx="5562600" cy="1587"/>
          </a:xfrm>
        </p:grpSpPr>
        <p:sp>
          <p:nvSpPr>
            <p:cNvPr id="58" name="Line 64"/>
            <p:cNvSpPr>
              <a:spLocks noChangeShapeType="1"/>
            </p:cNvSpPr>
            <p:nvPr/>
          </p:nvSpPr>
          <p:spPr bwMode="auto">
            <a:xfrm>
              <a:off x="1008" y="3888"/>
              <a:ext cx="3408" cy="0"/>
            </a:xfrm>
            <a:prstGeom prst="line">
              <a:avLst/>
            </a:prstGeom>
            <a:noFill/>
            <a:ln w="104775">
              <a:solidFill>
                <a:schemeClr val="accent2"/>
              </a:solidFill>
              <a:round/>
              <a:headEnd/>
              <a:tailEnd/>
            </a:ln>
            <a:effectLst/>
          </p:spPr>
          <p:txBody>
            <a:bodyPr>
              <a:spAutoFit/>
            </a:bodyPr>
            <a:lstStyle/>
            <a:p>
              <a:endParaRPr lang="en-US"/>
            </a:p>
          </p:txBody>
        </p:sp>
        <p:sp>
          <p:nvSpPr>
            <p:cNvPr id="59" name="Line 63"/>
            <p:cNvSpPr>
              <a:spLocks noChangeShapeType="1"/>
            </p:cNvSpPr>
            <p:nvPr/>
          </p:nvSpPr>
          <p:spPr bwMode="auto">
            <a:xfrm>
              <a:off x="960" y="3888"/>
              <a:ext cx="3504" cy="0"/>
            </a:xfrm>
            <a:prstGeom prst="line">
              <a:avLst/>
            </a:prstGeom>
            <a:noFill/>
            <a:ln w="12700">
              <a:solidFill>
                <a:schemeClr val="tx1"/>
              </a:solidFill>
              <a:round/>
              <a:headEnd/>
              <a:tailEnd/>
            </a:ln>
            <a:effectLst/>
          </p:spPr>
          <p:txBody>
            <a:bodyPr>
              <a:spAutoFit/>
            </a:bodyPr>
            <a:lstStyle/>
            <a:p>
              <a:endParaRPr lang="en-US"/>
            </a:p>
          </p:txBody>
        </p:sp>
      </p:grpSp>
      <p:grpSp>
        <p:nvGrpSpPr>
          <p:cNvPr id="60" name="Group 65"/>
          <p:cNvGrpSpPr>
            <a:grpSpLocks/>
          </p:cNvGrpSpPr>
          <p:nvPr/>
        </p:nvGrpSpPr>
        <p:grpSpPr bwMode="auto">
          <a:xfrm rot="-4217956">
            <a:off x="1655650" y="2951049"/>
            <a:ext cx="5562600" cy="1587"/>
            <a:chOff x="1205707" y="4075906"/>
            <a:chExt cx="5562600" cy="1587"/>
          </a:xfrm>
        </p:grpSpPr>
        <p:sp>
          <p:nvSpPr>
            <p:cNvPr id="61" name="Line 64"/>
            <p:cNvSpPr>
              <a:spLocks noChangeShapeType="1"/>
            </p:cNvSpPr>
            <p:nvPr/>
          </p:nvSpPr>
          <p:spPr bwMode="auto">
            <a:xfrm>
              <a:off x="1008" y="3888"/>
              <a:ext cx="3408" cy="0"/>
            </a:xfrm>
            <a:prstGeom prst="line">
              <a:avLst/>
            </a:prstGeom>
            <a:noFill/>
            <a:ln w="104775">
              <a:solidFill>
                <a:schemeClr val="accent2"/>
              </a:solidFill>
              <a:round/>
              <a:headEnd/>
              <a:tailEnd/>
            </a:ln>
            <a:effectLst/>
          </p:spPr>
          <p:txBody>
            <a:bodyPr>
              <a:spAutoFit/>
            </a:bodyPr>
            <a:lstStyle/>
            <a:p>
              <a:endParaRPr lang="en-US"/>
            </a:p>
          </p:txBody>
        </p:sp>
        <p:sp>
          <p:nvSpPr>
            <p:cNvPr id="62" name="Line 63"/>
            <p:cNvSpPr>
              <a:spLocks noChangeShapeType="1"/>
            </p:cNvSpPr>
            <p:nvPr/>
          </p:nvSpPr>
          <p:spPr bwMode="auto">
            <a:xfrm>
              <a:off x="960" y="3888"/>
              <a:ext cx="3504" cy="0"/>
            </a:xfrm>
            <a:prstGeom prst="line">
              <a:avLst/>
            </a:prstGeom>
            <a:noFill/>
            <a:ln w="12700">
              <a:solidFill>
                <a:schemeClr val="tx1"/>
              </a:solidFill>
              <a:round/>
              <a:headEnd/>
              <a:tailEnd/>
            </a:ln>
            <a:effectLst/>
          </p:spPr>
          <p:txBody>
            <a:bodyPr>
              <a:spAutoFit/>
            </a:bodyPr>
            <a:lstStyle/>
            <a:p>
              <a:endParaRPr lang="en-US"/>
            </a:p>
          </p:txBody>
        </p:sp>
      </p:grpSp>
      <p:grpSp>
        <p:nvGrpSpPr>
          <p:cNvPr id="63" name="Group 65"/>
          <p:cNvGrpSpPr>
            <a:grpSpLocks/>
          </p:cNvGrpSpPr>
          <p:nvPr/>
        </p:nvGrpSpPr>
        <p:grpSpPr bwMode="auto">
          <a:xfrm rot="-4217956">
            <a:off x="2003719" y="3514020"/>
            <a:ext cx="4472417" cy="148521"/>
            <a:chOff x="1205707" y="4075906"/>
            <a:chExt cx="5562600" cy="1587"/>
          </a:xfrm>
        </p:grpSpPr>
        <p:sp>
          <p:nvSpPr>
            <p:cNvPr id="64" name="Line 64"/>
            <p:cNvSpPr>
              <a:spLocks noChangeShapeType="1"/>
            </p:cNvSpPr>
            <p:nvPr/>
          </p:nvSpPr>
          <p:spPr bwMode="auto">
            <a:xfrm>
              <a:off x="1008" y="3888"/>
              <a:ext cx="3408" cy="0"/>
            </a:xfrm>
            <a:prstGeom prst="line">
              <a:avLst/>
            </a:prstGeom>
            <a:noFill/>
            <a:ln w="104775">
              <a:solidFill>
                <a:schemeClr val="accent2"/>
              </a:solidFill>
              <a:round/>
              <a:headEnd/>
              <a:tailEnd/>
            </a:ln>
            <a:effectLst/>
          </p:spPr>
          <p:txBody>
            <a:bodyPr>
              <a:spAutoFit/>
            </a:bodyPr>
            <a:lstStyle/>
            <a:p>
              <a:endParaRPr lang="en-US"/>
            </a:p>
          </p:txBody>
        </p:sp>
        <p:sp>
          <p:nvSpPr>
            <p:cNvPr id="65" name="Line 63"/>
            <p:cNvSpPr>
              <a:spLocks noChangeShapeType="1"/>
            </p:cNvSpPr>
            <p:nvPr/>
          </p:nvSpPr>
          <p:spPr bwMode="auto">
            <a:xfrm>
              <a:off x="960" y="3888"/>
              <a:ext cx="3504" cy="0"/>
            </a:xfrm>
            <a:prstGeom prst="line">
              <a:avLst/>
            </a:prstGeom>
            <a:noFill/>
            <a:ln w="12700">
              <a:solidFill>
                <a:schemeClr val="tx1"/>
              </a:solidFill>
              <a:round/>
              <a:headEnd/>
              <a:tailEnd/>
            </a:ln>
            <a:effectLst/>
          </p:spPr>
          <p:txBody>
            <a:bodyPr>
              <a:spAutoFit/>
            </a:bodyPr>
            <a:lstStyle/>
            <a:p>
              <a:endParaRPr lang="en-US"/>
            </a:p>
          </p:txBody>
        </p:sp>
      </p:grpSp>
      <p:grpSp>
        <p:nvGrpSpPr>
          <p:cNvPr id="66" name="Group 65"/>
          <p:cNvGrpSpPr>
            <a:grpSpLocks/>
          </p:cNvGrpSpPr>
          <p:nvPr/>
        </p:nvGrpSpPr>
        <p:grpSpPr bwMode="auto">
          <a:xfrm rot="-4217956">
            <a:off x="2424906" y="4238440"/>
            <a:ext cx="5562600" cy="1587"/>
            <a:chOff x="1205707" y="4075906"/>
            <a:chExt cx="5562600" cy="1587"/>
          </a:xfrm>
        </p:grpSpPr>
        <p:sp>
          <p:nvSpPr>
            <p:cNvPr id="67" name="Line 64"/>
            <p:cNvSpPr>
              <a:spLocks noChangeShapeType="1"/>
            </p:cNvSpPr>
            <p:nvPr/>
          </p:nvSpPr>
          <p:spPr bwMode="auto">
            <a:xfrm>
              <a:off x="1008" y="3888"/>
              <a:ext cx="3408" cy="0"/>
            </a:xfrm>
            <a:prstGeom prst="line">
              <a:avLst/>
            </a:prstGeom>
            <a:noFill/>
            <a:ln w="104775">
              <a:solidFill>
                <a:schemeClr val="accent2"/>
              </a:solidFill>
              <a:round/>
              <a:headEnd/>
              <a:tailEnd/>
            </a:ln>
            <a:effectLst/>
          </p:spPr>
          <p:txBody>
            <a:bodyPr>
              <a:spAutoFit/>
            </a:bodyPr>
            <a:lstStyle/>
            <a:p>
              <a:endParaRPr lang="en-US"/>
            </a:p>
          </p:txBody>
        </p:sp>
        <p:sp>
          <p:nvSpPr>
            <p:cNvPr id="68" name="Line 63"/>
            <p:cNvSpPr>
              <a:spLocks noChangeShapeType="1"/>
            </p:cNvSpPr>
            <p:nvPr/>
          </p:nvSpPr>
          <p:spPr bwMode="auto">
            <a:xfrm>
              <a:off x="960" y="3888"/>
              <a:ext cx="3504" cy="0"/>
            </a:xfrm>
            <a:prstGeom prst="line">
              <a:avLst/>
            </a:prstGeom>
            <a:noFill/>
            <a:ln w="12700">
              <a:solidFill>
                <a:schemeClr val="tx1"/>
              </a:solidFill>
              <a:round/>
              <a:headEnd/>
              <a:tailEnd/>
            </a:ln>
            <a:effectLst/>
          </p:spPr>
          <p:txBody>
            <a:bodyPr>
              <a:spAutoFit/>
            </a:bodyPr>
            <a:lstStyle/>
            <a:p>
              <a:endParaRPr lang="en-US"/>
            </a:p>
          </p:txBody>
        </p:sp>
      </p:grpSp>
      <p:grpSp>
        <p:nvGrpSpPr>
          <p:cNvPr id="69" name="Group 65"/>
          <p:cNvGrpSpPr>
            <a:grpSpLocks/>
          </p:cNvGrpSpPr>
          <p:nvPr/>
        </p:nvGrpSpPr>
        <p:grpSpPr bwMode="auto">
          <a:xfrm rot="-4217956">
            <a:off x="1844336" y="4238439"/>
            <a:ext cx="5562600" cy="1587"/>
            <a:chOff x="1205707" y="4075906"/>
            <a:chExt cx="5562600" cy="1587"/>
          </a:xfrm>
        </p:grpSpPr>
        <p:sp>
          <p:nvSpPr>
            <p:cNvPr id="70" name="Line 64"/>
            <p:cNvSpPr>
              <a:spLocks noChangeShapeType="1"/>
            </p:cNvSpPr>
            <p:nvPr/>
          </p:nvSpPr>
          <p:spPr bwMode="auto">
            <a:xfrm>
              <a:off x="1008" y="3888"/>
              <a:ext cx="3408" cy="0"/>
            </a:xfrm>
            <a:prstGeom prst="line">
              <a:avLst/>
            </a:prstGeom>
            <a:noFill/>
            <a:ln w="104775">
              <a:solidFill>
                <a:schemeClr val="accent2"/>
              </a:solidFill>
              <a:round/>
              <a:headEnd/>
              <a:tailEnd/>
            </a:ln>
            <a:effectLst/>
          </p:spPr>
          <p:txBody>
            <a:bodyPr>
              <a:spAutoFit/>
            </a:bodyPr>
            <a:lstStyle/>
            <a:p>
              <a:endParaRPr lang="en-US"/>
            </a:p>
          </p:txBody>
        </p:sp>
        <p:sp>
          <p:nvSpPr>
            <p:cNvPr id="71" name="Line 63"/>
            <p:cNvSpPr>
              <a:spLocks noChangeShapeType="1"/>
            </p:cNvSpPr>
            <p:nvPr/>
          </p:nvSpPr>
          <p:spPr bwMode="auto">
            <a:xfrm>
              <a:off x="960" y="3888"/>
              <a:ext cx="3504" cy="0"/>
            </a:xfrm>
            <a:prstGeom prst="line">
              <a:avLst/>
            </a:prstGeom>
            <a:noFill/>
            <a:ln w="12700">
              <a:solidFill>
                <a:schemeClr val="tx1"/>
              </a:solidFill>
              <a:round/>
              <a:headEnd/>
              <a:tailEnd/>
            </a:ln>
            <a:effectLst/>
          </p:spPr>
          <p:txBody>
            <a:bodyPr>
              <a:spAutoFit/>
            </a:bodyPr>
            <a:lstStyle/>
            <a:p>
              <a:endParaRPr lang="en-US"/>
            </a:p>
          </p:txBody>
        </p:sp>
      </p:grpSp>
      <p:cxnSp>
        <p:nvCxnSpPr>
          <p:cNvPr id="73" name="Straight Connector 72"/>
          <p:cNvCxnSpPr/>
          <p:nvPr/>
        </p:nvCxnSpPr>
        <p:spPr>
          <a:xfrm rot="5400000">
            <a:off x="3447144" y="3084288"/>
            <a:ext cx="3570515" cy="216262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Use the dataset provided &amp; answer the following </a:t>
            </a:r>
            <a:r>
              <a:rPr lang="en-IN" dirty="0" smtClean="0"/>
              <a:t>questions</a:t>
            </a:r>
            <a:r>
              <a:rPr lang="en-IN" dirty="0" smtClean="0"/>
              <a:t>:</a:t>
            </a:r>
            <a:endParaRPr lang="en-US" dirty="0" smtClean="0"/>
          </a:p>
          <a:p>
            <a:pPr lvl="0"/>
            <a:r>
              <a:rPr lang="en-IN" dirty="0" smtClean="0"/>
              <a:t>Find out the relationship between Tenure and Monthly Charges</a:t>
            </a:r>
            <a:endParaRPr lang="en-US" dirty="0" smtClean="0"/>
          </a:p>
          <a:p>
            <a:pPr lvl="0"/>
            <a:r>
              <a:rPr lang="en-IN" dirty="0" smtClean="0"/>
              <a:t>Also find out the 3 most important factors responsible for customers to churn out</a:t>
            </a:r>
            <a:endParaRPr lang="en-US" dirty="0" smtClean="0"/>
          </a:p>
          <a:p>
            <a:pPr lvl="0"/>
            <a:r>
              <a:rPr lang="en-IN" dirty="0" smtClean="0"/>
              <a:t>Comparing multiple models, find out the best model suitable for </a:t>
            </a:r>
            <a:r>
              <a:rPr lang="en-IN" dirty="0" smtClean="0"/>
              <a:t>the employee who can churn out.</a:t>
            </a:r>
          </a:p>
          <a:p>
            <a:pPr lvl="0"/>
            <a:r>
              <a:rPr lang="en-US" dirty="0" smtClean="0"/>
              <a:t>Data </a:t>
            </a:r>
            <a:r>
              <a:rPr lang="en-US" dirty="0" err="1" smtClean="0"/>
              <a:t>features:Independent</a:t>
            </a:r>
            <a:r>
              <a:rPr lang="en-US" dirty="0" smtClean="0"/>
              <a:t> variables(</a:t>
            </a:r>
            <a:r>
              <a:rPr lang="en-US" dirty="0" err="1" smtClean="0"/>
              <a:t>customerID</a:t>
            </a:r>
            <a:r>
              <a:rPr lang="en-US" dirty="0" smtClean="0"/>
              <a:t> ,gender, </a:t>
            </a:r>
            <a:r>
              <a:rPr lang="en-US" dirty="0" err="1" smtClean="0"/>
              <a:t>SeniorCitizen</a:t>
            </a:r>
            <a:r>
              <a:rPr lang="en-US" dirty="0" smtClean="0"/>
              <a:t> </a:t>
            </a:r>
            <a:r>
              <a:rPr lang="en-US" dirty="0" smtClean="0"/>
              <a:t>,Partner </a:t>
            </a:r>
            <a:r>
              <a:rPr lang="en-US" dirty="0" smtClean="0"/>
              <a:t>Dependents </a:t>
            </a:r>
            <a:r>
              <a:rPr lang="en-US" dirty="0" smtClean="0"/>
              <a:t>tenure, </a:t>
            </a:r>
            <a:r>
              <a:rPr lang="en-US" dirty="0" err="1" smtClean="0"/>
              <a:t>PhoneService</a:t>
            </a:r>
            <a:r>
              <a:rPr lang="en-US" dirty="0" smtClean="0"/>
              <a:t> </a:t>
            </a:r>
            <a:r>
              <a:rPr lang="en-US" dirty="0" err="1" smtClean="0"/>
              <a:t>MultipleLines</a:t>
            </a:r>
            <a:r>
              <a:rPr lang="en-US" dirty="0" smtClean="0"/>
              <a:t> </a:t>
            </a:r>
            <a:r>
              <a:rPr lang="en-US" dirty="0" smtClean="0"/>
              <a:t>,</a:t>
            </a:r>
            <a:r>
              <a:rPr lang="en-US" dirty="0" err="1" smtClean="0"/>
              <a:t>InternetService</a:t>
            </a:r>
            <a:r>
              <a:rPr lang="en-US" dirty="0" smtClean="0"/>
              <a:t>, </a:t>
            </a:r>
            <a:r>
              <a:rPr lang="en-US" dirty="0" err="1" smtClean="0"/>
              <a:t>OnlineSecurity</a:t>
            </a:r>
            <a:r>
              <a:rPr lang="en-US" dirty="0" smtClean="0"/>
              <a:t>, </a:t>
            </a:r>
            <a:r>
              <a:rPr lang="en-US" dirty="0" err="1" smtClean="0"/>
              <a:t>OnlineBackup</a:t>
            </a:r>
            <a:r>
              <a:rPr lang="en-US" dirty="0" smtClean="0"/>
              <a:t>, </a:t>
            </a:r>
            <a:r>
              <a:rPr lang="en-US" dirty="0" err="1" smtClean="0"/>
              <a:t>DeviceProtection</a:t>
            </a:r>
            <a:r>
              <a:rPr lang="en-US" dirty="0" smtClean="0"/>
              <a:t> </a:t>
            </a:r>
            <a:r>
              <a:rPr lang="en-US" dirty="0" smtClean="0"/>
              <a:t>,</a:t>
            </a:r>
            <a:r>
              <a:rPr lang="en-US" dirty="0" err="1" smtClean="0"/>
              <a:t>TechSupport</a:t>
            </a:r>
            <a:r>
              <a:rPr lang="en-US" dirty="0" smtClean="0"/>
              <a:t>, </a:t>
            </a:r>
            <a:r>
              <a:rPr lang="en-US" dirty="0" err="1" smtClean="0"/>
              <a:t>StreamingTV</a:t>
            </a:r>
            <a:r>
              <a:rPr lang="en-US" dirty="0" smtClean="0"/>
              <a:t> </a:t>
            </a:r>
            <a:r>
              <a:rPr lang="en-US" dirty="0" err="1" smtClean="0"/>
              <a:t>StreamingMovies</a:t>
            </a:r>
            <a:r>
              <a:rPr lang="en-US" dirty="0" smtClean="0"/>
              <a:t>, </a:t>
            </a:r>
            <a:r>
              <a:rPr lang="en-US" dirty="0" smtClean="0"/>
              <a:t>Contract </a:t>
            </a:r>
            <a:r>
              <a:rPr lang="en-US" dirty="0" err="1" smtClean="0"/>
              <a:t>PaperlessBilling</a:t>
            </a:r>
            <a:r>
              <a:rPr lang="en-US" dirty="0" smtClean="0"/>
              <a:t>, </a:t>
            </a:r>
            <a:r>
              <a:rPr lang="en-US" dirty="0" err="1" smtClean="0"/>
              <a:t>PaymentMethod</a:t>
            </a:r>
            <a:r>
              <a:rPr lang="en-US" dirty="0" smtClean="0"/>
              <a:t> </a:t>
            </a:r>
            <a:r>
              <a:rPr lang="en-US" dirty="0" smtClean="0"/>
              <a:t>,</a:t>
            </a:r>
            <a:r>
              <a:rPr lang="en-US" dirty="0" err="1" smtClean="0"/>
              <a:t>MonthlyCharges</a:t>
            </a:r>
            <a:r>
              <a:rPr lang="en-US" dirty="0" smtClean="0"/>
              <a:t>, </a:t>
            </a:r>
            <a:r>
              <a:rPr lang="en-US" dirty="0" err="1" smtClean="0"/>
              <a:t>TotalCharges</a:t>
            </a:r>
            <a:r>
              <a:rPr lang="en-US" dirty="0" smtClean="0"/>
              <a:t> </a:t>
            </a:r>
            <a:r>
              <a:rPr lang="en-US" dirty="0" smtClean="0"/>
              <a:t>),Churn (</a:t>
            </a:r>
            <a:r>
              <a:rPr lang="en-US" smtClean="0"/>
              <a:t>dependent variable).</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77" name="Line 53"/>
          <p:cNvSpPr>
            <a:spLocks noChangeShapeType="1"/>
          </p:cNvSpPr>
          <p:nvPr/>
        </p:nvSpPr>
        <p:spPr bwMode="auto">
          <a:xfrm rot="-3472419">
            <a:off x="2554817" y="4076700"/>
            <a:ext cx="5410200" cy="0"/>
          </a:xfrm>
          <a:prstGeom prst="line">
            <a:avLst/>
          </a:prstGeom>
          <a:noFill/>
          <a:ln w="361950">
            <a:solidFill>
              <a:schemeClr val="accent2"/>
            </a:solidFill>
            <a:round/>
            <a:headEnd/>
            <a:tailEnd/>
          </a:ln>
          <a:effectLst/>
        </p:spPr>
        <p:txBody>
          <a:bodyPr>
            <a:spAutoFit/>
          </a:bodyPr>
          <a:lstStyle/>
          <a:p>
            <a:endParaRPr lang="en-US"/>
          </a:p>
        </p:txBody>
      </p:sp>
      <p:sp>
        <p:nvSpPr>
          <p:cNvPr id="641078" name="Line 54"/>
          <p:cNvSpPr>
            <a:spLocks noChangeShapeType="1"/>
          </p:cNvSpPr>
          <p:nvPr/>
        </p:nvSpPr>
        <p:spPr bwMode="auto">
          <a:xfrm rot="-3472419">
            <a:off x="2478617" y="4076700"/>
            <a:ext cx="5562600" cy="0"/>
          </a:xfrm>
          <a:prstGeom prst="line">
            <a:avLst/>
          </a:prstGeom>
          <a:noFill/>
          <a:ln w="12700">
            <a:solidFill>
              <a:schemeClr val="tx1"/>
            </a:solidFill>
            <a:round/>
            <a:headEnd/>
            <a:tailEnd/>
          </a:ln>
          <a:effectLst/>
        </p:spPr>
        <p:txBody>
          <a:bodyPr>
            <a:spAutoFit/>
          </a:bodyPr>
          <a:lstStyle/>
          <a:p>
            <a:endParaRPr lang="en-US"/>
          </a:p>
        </p:txBody>
      </p:sp>
      <p:sp>
        <p:nvSpPr>
          <p:cNvPr id="641034" name="Text Box 10"/>
          <p:cNvSpPr txBox="1">
            <a:spLocks noChangeArrowheads="1"/>
          </p:cNvSpPr>
          <p:nvPr/>
        </p:nvSpPr>
        <p:spPr bwMode="auto">
          <a:xfrm>
            <a:off x="1117600" y="1905001"/>
            <a:ext cx="2540000" cy="646331"/>
          </a:xfrm>
          <a:prstGeom prst="rect">
            <a:avLst/>
          </a:prstGeom>
          <a:noFill/>
          <a:ln w="12700">
            <a:noFill/>
            <a:miter lim="800000"/>
            <a:headEnd/>
            <a:tailEnd/>
          </a:ln>
          <a:effectLst/>
        </p:spPr>
        <p:txBody>
          <a:bodyPr>
            <a:spAutoFit/>
          </a:bodyPr>
          <a:lstStyle/>
          <a:p>
            <a:pPr algn="ctr"/>
            <a:r>
              <a:rPr lang="en-US"/>
              <a:t>denotes +1</a:t>
            </a:r>
          </a:p>
          <a:p>
            <a:pPr algn="ctr"/>
            <a:r>
              <a:rPr lang="en-US"/>
              <a:t>denotes -1</a:t>
            </a:r>
          </a:p>
        </p:txBody>
      </p:sp>
      <p:sp>
        <p:nvSpPr>
          <p:cNvPr id="641035" name="Oval 11"/>
          <p:cNvSpPr>
            <a:spLocks noChangeAspect="1" noChangeArrowheads="1"/>
          </p:cNvSpPr>
          <p:nvPr/>
        </p:nvSpPr>
        <p:spPr bwMode="auto">
          <a:xfrm rot="4777107">
            <a:off x="1230048" y="2046553"/>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36" name="Oval 12"/>
          <p:cNvSpPr>
            <a:spLocks noChangeAspect="1" noChangeArrowheads="1"/>
          </p:cNvSpPr>
          <p:nvPr/>
        </p:nvSpPr>
        <p:spPr bwMode="auto">
          <a:xfrm rot="5895381">
            <a:off x="1229784" y="2504017"/>
            <a:ext cx="50800"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37" name="Line 13"/>
          <p:cNvSpPr>
            <a:spLocks noChangeShapeType="1"/>
          </p:cNvSpPr>
          <p:nvPr/>
        </p:nvSpPr>
        <p:spPr bwMode="auto">
          <a:xfrm>
            <a:off x="3454400" y="2209800"/>
            <a:ext cx="0" cy="3505200"/>
          </a:xfrm>
          <a:prstGeom prst="line">
            <a:avLst/>
          </a:prstGeom>
          <a:noFill/>
          <a:ln w="38100">
            <a:solidFill>
              <a:schemeClr val="hlink"/>
            </a:solidFill>
            <a:round/>
            <a:headEnd/>
            <a:tailEnd/>
          </a:ln>
          <a:effectLst/>
        </p:spPr>
        <p:txBody>
          <a:bodyPr wrap="none" anchor="ctr">
            <a:spAutoFit/>
          </a:bodyPr>
          <a:lstStyle/>
          <a:p>
            <a:endParaRPr lang="en-US"/>
          </a:p>
        </p:txBody>
      </p:sp>
      <p:sp>
        <p:nvSpPr>
          <p:cNvPr id="641038" name="Line 14"/>
          <p:cNvSpPr>
            <a:spLocks noChangeShapeType="1"/>
          </p:cNvSpPr>
          <p:nvPr/>
        </p:nvSpPr>
        <p:spPr bwMode="auto">
          <a:xfrm flipV="1">
            <a:off x="3251200" y="5562600"/>
            <a:ext cx="4876800" cy="0"/>
          </a:xfrm>
          <a:prstGeom prst="line">
            <a:avLst/>
          </a:prstGeom>
          <a:noFill/>
          <a:ln w="38100">
            <a:solidFill>
              <a:schemeClr val="hlink"/>
            </a:solidFill>
            <a:round/>
            <a:headEnd/>
            <a:tailEnd/>
          </a:ln>
          <a:effectLst/>
        </p:spPr>
        <p:txBody>
          <a:bodyPr anchor="ctr">
            <a:spAutoFit/>
          </a:bodyPr>
          <a:lstStyle/>
          <a:p>
            <a:endParaRPr lang="en-US"/>
          </a:p>
        </p:txBody>
      </p:sp>
      <p:sp>
        <p:nvSpPr>
          <p:cNvPr id="641039" name="Oval 15"/>
          <p:cNvSpPr>
            <a:spLocks noChangeAspect="1" noChangeArrowheads="1"/>
          </p:cNvSpPr>
          <p:nvPr/>
        </p:nvSpPr>
        <p:spPr bwMode="auto">
          <a:xfrm>
            <a:off x="4957234" y="5032376"/>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40" name="Oval 16"/>
          <p:cNvSpPr>
            <a:spLocks noChangeAspect="1" noChangeArrowheads="1"/>
          </p:cNvSpPr>
          <p:nvPr/>
        </p:nvSpPr>
        <p:spPr bwMode="auto">
          <a:xfrm>
            <a:off x="3314701" y="3903664"/>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41" name="Oval 17"/>
          <p:cNvSpPr>
            <a:spLocks noChangeAspect="1" noChangeArrowheads="1"/>
          </p:cNvSpPr>
          <p:nvPr/>
        </p:nvSpPr>
        <p:spPr bwMode="auto">
          <a:xfrm>
            <a:off x="5786968" y="28146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42" name="Oval 18"/>
          <p:cNvSpPr>
            <a:spLocks noChangeAspect="1" noChangeArrowheads="1"/>
          </p:cNvSpPr>
          <p:nvPr/>
        </p:nvSpPr>
        <p:spPr bwMode="auto">
          <a:xfrm>
            <a:off x="5871634" y="3635375"/>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43" name="Oval 19"/>
          <p:cNvSpPr>
            <a:spLocks noChangeAspect="1" noChangeArrowheads="1"/>
          </p:cNvSpPr>
          <p:nvPr/>
        </p:nvSpPr>
        <p:spPr bwMode="auto">
          <a:xfrm>
            <a:off x="4546601" y="2663825"/>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44" name="Oval 20"/>
          <p:cNvSpPr>
            <a:spLocks noChangeAspect="1" noChangeArrowheads="1"/>
          </p:cNvSpPr>
          <p:nvPr/>
        </p:nvSpPr>
        <p:spPr bwMode="auto">
          <a:xfrm>
            <a:off x="5181601" y="3733801"/>
            <a:ext cx="71967"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45" name="Oval 21"/>
          <p:cNvSpPr>
            <a:spLocks noChangeAspect="1" noChangeArrowheads="1"/>
          </p:cNvSpPr>
          <p:nvPr/>
        </p:nvSpPr>
        <p:spPr bwMode="auto">
          <a:xfrm>
            <a:off x="4064001" y="3124200"/>
            <a:ext cx="80433" cy="587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46" name="Oval 22"/>
          <p:cNvSpPr>
            <a:spLocks noChangeAspect="1" noChangeArrowheads="1"/>
          </p:cNvSpPr>
          <p:nvPr/>
        </p:nvSpPr>
        <p:spPr bwMode="auto">
          <a:xfrm>
            <a:off x="6807201" y="4114800"/>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47" name="Oval 23"/>
          <p:cNvSpPr>
            <a:spLocks noChangeAspect="1" noChangeArrowheads="1"/>
          </p:cNvSpPr>
          <p:nvPr/>
        </p:nvSpPr>
        <p:spPr bwMode="auto">
          <a:xfrm rot="-1118274">
            <a:off x="5183718" y="4443414"/>
            <a:ext cx="71967"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48" name="Oval 24"/>
          <p:cNvSpPr>
            <a:spLocks noChangeAspect="1" noChangeArrowheads="1"/>
          </p:cNvSpPr>
          <p:nvPr/>
        </p:nvSpPr>
        <p:spPr bwMode="auto">
          <a:xfrm rot="-1118274">
            <a:off x="8005234" y="32289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49" name="Oval 25"/>
          <p:cNvSpPr>
            <a:spLocks noChangeAspect="1" noChangeArrowheads="1"/>
          </p:cNvSpPr>
          <p:nvPr/>
        </p:nvSpPr>
        <p:spPr bwMode="auto">
          <a:xfrm rot="-1118274">
            <a:off x="7061201" y="4545013"/>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50" name="Oval 26"/>
          <p:cNvSpPr>
            <a:spLocks noChangeAspect="1" noChangeArrowheads="1"/>
          </p:cNvSpPr>
          <p:nvPr/>
        </p:nvSpPr>
        <p:spPr bwMode="auto">
          <a:xfrm rot="-1118274">
            <a:off x="4165601" y="2667000"/>
            <a:ext cx="80433"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51" name="Oval 27"/>
          <p:cNvSpPr>
            <a:spLocks noChangeAspect="1" noChangeArrowheads="1"/>
          </p:cNvSpPr>
          <p:nvPr/>
        </p:nvSpPr>
        <p:spPr bwMode="auto">
          <a:xfrm rot="-1118274">
            <a:off x="6282268" y="3584575"/>
            <a:ext cx="80433"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52" name="Oval 28"/>
          <p:cNvSpPr>
            <a:spLocks noChangeAspect="1" noChangeArrowheads="1"/>
          </p:cNvSpPr>
          <p:nvPr/>
        </p:nvSpPr>
        <p:spPr bwMode="auto">
          <a:xfrm rot="-1118274">
            <a:off x="7823201" y="4495801"/>
            <a:ext cx="80433"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53" name="Oval 29"/>
          <p:cNvSpPr>
            <a:spLocks noChangeAspect="1" noChangeArrowheads="1"/>
          </p:cNvSpPr>
          <p:nvPr/>
        </p:nvSpPr>
        <p:spPr bwMode="auto">
          <a:xfrm rot="-1118274">
            <a:off x="4152901" y="3640139"/>
            <a:ext cx="80433"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54" name="Oval 30"/>
          <p:cNvSpPr>
            <a:spLocks noChangeAspect="1" noChangeArrowheads="1"/>
          </p:cNvSpPr>
          <p:nvPr/>
        </p:nvSpPr>
        <p:spPr bwMode="auto">
          <a:xfrm rot="5895381">
            <a:off x="5164138" y="3048530"/>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55" name="Oval 31"/>
          <p:cNvSpPr>
            <a:spLocks noChangeAspect="1" noChangeArrowheads="1"/>
          </p:cNvSpPr>
          <p:nvPr/>
        </p:nvSpPr>
        <p:spPr bwMode="auto">
          <a:xfrm rot="5895381">
            <a:off x="5524236" y="5232666"/>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56" name="Oval 32"/>
          <p:cNvSpPr>
            <a:spLocks noChangeAspect="1" noChangeArrowheads="1"/>
          </p:cNvSpPr>
          <p:nvPr/>
        </p:nvSpPr>
        <p:spPr bwMode="auto">
          <a:xfrm rot="5895381">
            <a:off x="4160838" y="4088871"/>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57" name="Oval 33"/>
          <p:cNvSpPr>
            <a:spLocks noChangeAspect="1" noChangeArrowheads="1"/>
          </p:cNvSpPr>
          <p:nvPr/>
        </p:nvSpPr>
        <p:spPr bwMode="auto">
          <a:xfrm rot="5895381">
            <a:off x="5799138" y="2384955"/>
            <a:ext cx="47625"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58" name="Oval 34"/>
          <p:cNvSpPr>
            <a:spLocks noChangeAspect="1" noChangeArrowheads="1"/>
          </p:cNvSpPr>
          <p:nvPr/>
        </p:nvSpPr>
        <p:spPr bwMode="auto">
          <a:xfrm rot="5895381">
            <a:off x="7082633" y="4134116"/>
            <a:ext cx="58737"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59" name="Oval 35"/>
          <p:cNvSpPr>
            <a:spLocks noChangeAspect="1" noChangeArrowheads="1"/>
          </p:cNvSpPr>
          <p:nvPr/>
        </p:nvSpPr>
        <p:spPr bwMode="auto">
          <a:xfrm rot="5895381">
            <a:off x="5835122" y="407088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60" name="Oval 36"/>
          <p:cNvSpPr>
            <a:spLocks noChangeAspect="1" noChangeArrowheads="1"/>
          </p:cNvSpPr>
          <p:nvPr/>
        </p:nvSpPr>
        <p:spPr bwMode="auto">
          <a:xfrm rot="5895381">
            <a:off x="7500938" y="3356505"/>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61" name="Oval 37"/>
          <p:cNvSpPr>
            <a:spLocks noChangeAspect="1" noChangeArrowheads="1"/>
          </p:cNvSpPr>
          <p:nvPr/>
        </p:nvSpPr>
        <p:spPr bwMode="auto">
          <a:xfrm rot="5895381">
            <a:off x="4124856" y="2336272"/>
            <a:ext cx="47625"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62" name="Oval 38"/>
          <p:cNvSpPr>
            <a:spLocks noChangeAspect="1" noChangeArrowheads="1"/>
          </p:cNvSpPr>
          <p:nvPr/>
        </p:nvSpPr>
        <p:spPr bwMode="auto">
          <a:xfrm rot="5895381">
            <a:off x="7022572" y="32644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63" name="Oval 39"/>
          <p:cNvSpPr>
            <a:spLocks noChangeAspect="1" noChangeArrowheads="1"/>
          </p:cNvSpPr>
          <p:nvPr/>
        </p:nvSpPr>
        <p:spPr bwMode="auto">
          <a:xfrm rot="5895381">
            <a:off x="6832866" y="4709849"/>
            <a:ext cx="58737"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64" name="Oval 40"/>
          <p:cNvSpPr>
            <a:spLocks noChangeAspect="1" noChangeArrowheads="1"/>
          </p:cNvSpPr>
          <p:nvPr/>
        </p:nvSpPr>
        <p:spPr bwMode="auto">
          <a:xfrm rot="4777107">
            <a:off x="4673866" y="3524516"/>
            <a:ext cx="58737"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65" name="Oval 41"/>
          <p:cNvSpPr>
            <a:spLocks noChangeAspect="1" noChangeArrowheads="1"/>
          </p:cNvSpPr>
          <p:nvPr/>
        </p:nvSpPr>
        <p:spPr bwMode="auto">
          <a:xfrm rot="4777107">
            <a:off x="6209771" y="5245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66" name="Oval 42"/>
          <p:cNvSpPr>
            <a:spLocks noChangeAspect="1" noChangeArrowheads="1"/>
          </p:cNvSpPr>
          <p:nvPr/>
        </p:nvSpPr>
        <p:spPr bwMode="auto">
          <a:xfrm rot="4777107">
            <a:off x="5803372" y="4864630"/>
            <a:ext cx="47625" cy="7196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67" name="Oval 43"/>
          <p:cNvSpPr>
            <a:spLocks noChangeAspect="1" noChangeArrowheads="1"/>
          </p:cNvSpPr>
          <p:nvPr/>
        </p:nvSpPr>
        <p:spPr bwMode="auto">
          <a:xfrm rot="4777107">
            <a:off x="3765815" y="3727186"/>
            <a:ext cx="58738"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68" name="Oval 44"/>
          <p:cNvSpPr>
            <a:spLocks noChangeAspect="1" noChangeArrowheads="1"/>
          </p:cNvSpPr>
          <p:nvPr/>
        </p:nvSpPr>
        <p:spPr bwMode="auto">
          <a:xfrm rot="4777107">
            <a:off x="4959351" y="2767542"/>
            <a:ext cx="50800" cy="7196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69" name="Oval 45"/>
          <p:cNvSpPr>
            <a:spLocks noChangeAspect="1" noChangeArrowheads="1"/>
          </p:cNvSpPr>
          <p:nvPr/>
        </p:nvSpPr>
        <p:spPr bwMode="auto">
          <a:xfrm rot="4777107">
            <a:off x="5816601" y="4353984"/>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70" name="Oval 46"/>
          <p:cNvSpPr>
            <a:spLocks noChangeAspect="1" noChangeArrowheads="1"/>
          </p:cNvSpPr>
          <p:nvPr/>
        </p:nvSpPr>
        <p:spPr bwMode="auto">
          <a:xfrm rot="4777107">
            <a:off x="3348832" y="3072078"/>
            <a:ext cx="58738" cy="80433"/>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641071" name="Oval 47"/>
          <p:cNvSpPr>
            <a:spLocks noChangeAspect="1" noChangeArrowheads="1"/>
          </p:cNvSpPr>
          <p:nvPr/>
        </p:nvSpPr>
        <p:spPr bwMode="auto">
          <a:xfrm rot="4777107">
            <a:off x="5259653" y="5038991"/>
            <a:ext cx="55563"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72" name="Oval 48"/>
          <p:cNvSpPr>
            <a:spLocks noChangeAspect="1" noChangeArrowheads="1"/>
          </p:cNvSpPr>
          <p:nvPr/>
        </p:nvSpPr>
        <p:spPr bwMode="auto">
          <a:xfrm rot="4777107">
            <a:off x="7080251" y="4746097"/>
            <a:ext cx="50800" cy="80433"/>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41074" name="Text Box 50"/>
          <p:cNvSpPr txBox="1">
            <a:spLocks noChangeArrowheads="1"/>
          </p:cNvSpPr>
          <p:nvPr/>
        </p:nvSpPr>
        <p:spPr bwMode="auto">
          <a:xfrm>
            <a:off x="8331200" y="3200401"/>
            <a:ext cx="3251200" cy="369332"/>
          </a:xfrm>
          <a:prstGeom prst="rect">
            <a:avLst/>
          </a:prstGeom>
          <a:noFill/>
          <a:ln w="12700">
            <a:noFill/>
            <a:miter lim="800000"/>
            <a:headEnd/>
            <a:tailEnd/>
          </a:ln>
          <a:effectLst/>
        </p:spPr>
        <p:txBody>
          <a:bodyPr>
            <a:spAutoFit/>
          </a:bodyPr>
          <a:lstStyle/>
          <a:p>
            <a:endParaRPr lang="en-US"/>
          </a:p>
        </p:txBody>
      </p:sp>
      <p:sp>
        <p:nvSpPr>
          <p:cNvPr id="641075" name="Text Box 51"/>
          <p:cNvSpPr txBox="1">
            <a:spLocks noChangeArrowheads="1"/>
          </p:cNvSpPr>
          <p:nvPr/>
        </p:nvSpPr>
        <p:spPr bwMode="auto">
          <a:xfrm>
            <a:off x="8534400" y="2286000"/>
            <a:ext cx="3657600" cy="3416320"/>
          </a:xfrm>
          <a:prstGeom prst="rect">
            <a:avLst/>
          </a:prstGeom>
          <a:noFill/>
          <a:ln w="12700">
            <a:noFill/>
            <a:miter lim="800000"/>
            <a:headEnd/>
            <a:tailEnd/>
          </a:ln>
          <a:effectLst/>
        </p:spPr>
        <p:txBody>
          <a:bodyPr>
            <a:spAutoFit/>
          </a:bodyPr>
          <a:lstStyle/>
          <a:p>
            <a:r>
              <a:rPr lang="en-US" sz="2400" dirty="0" smtClean="0">
                <a:solidFill>
                  <a:srgbClr val="00CC00"/>
                </a:solidFill>
              </a:rPr>
              <a:t>Support Vectors </a:t>
            </a:r>
            <a:r>
              <a:rPr lang="en-US" sz="2400" dirty="0" smtClean="0"/>
              <a:t>are those </a:t>
            </a:r>
            <a:r>
              <a:rPr lang="en-US" sz="2400" dirty="0" err="1" smtClean="0"/>
              <a:t>datapoints</a:t>
            </a:r>
            <a:r>
              <a:rPr lang="en-US" sz="2400" dirty="0" smtClean="0"/>
              <a:t> that the margin pushes up against.</a:t>
            </a:r>
          </a:p>
          <a:p>
            <a:r>
              <a:rPr lang="en-US" sz="2400" dirty="0" smtClean="0"/>
              <a:t>The distance between each both the margin should be of equal length. </a:t>
            </a:r>
          </a:p>
          <a:p>
            <a:r>
              <a:rPr lang="en-US" sz="2400" dirty="0" smtClean="0"/>
              <a:t>The margin is called </a:t>
            </a:r>
            <a:r>
              <a:rPr lang="en-US" sz="2400" dirty="0" err="1" smtClean="0"/>
              <a:t>hyperplane</a:t>
            </a:r>
            <a:r>
              <a:rPr lang="en-US" sz="2400" dirty="0" smtClean="0"/>
              <a:t> in 3-d.</a:t>
            </a:r>
          </a:p>
          <a:p>
            <a:endParaRPr lang="en-US" sz="24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if the data is not Linearly separated?</a:t>
            </a:r>
          </a:p>
          <a:p>
            <a:pPr marL="457200" indent="-457200">
              <a:buNone/>
            </a:pPr>
            <a:r>
              <a:rPr lang="en-US" dirty="0" smtClean="0"/>
              <a:t>	Kernel trick is used. The idea is that our data, which isn’t linearly separable in our dimensional space may be linearly separable in a higher dimensional space.</a:t>
            </a:r>
          </a:p>
          <a:p>
            <a:pPr marL="457200" indent="-457200"/>
            <a:r>
              <a:rPr lang="en-US" dirty="0" smtClean="0"/>
              <a:t>So using </a:t>
            </a:r>
            <a:r>
              <a:rPr lang="en-US" dirty="0" err="1" smtClean="0"/>
              <a:t>svm</a:t>
            </a:r>
            <a:r>
              <a:rPr lang="en-US" dirty="0" smtClean="0"/>
              <a:t> we got an accuracy of 93.46%</a:t>
            </a:r>
          </a:p>
          <a:p>
            <a:pPr marL="457200" indent="-457200"/>
            <a:r>
              <a:rPr lang="en-US" dirty="0" err="1" smtClean="0"/>
              <a:t>Soo</a:t>
            </a:r>
            <a:r>
              <a:rPr lang="en-US" dirty="0" smtClean="0"/>
              <a:t> </a:t>
            </a:r>
            <a:r>
              <a:rPr lang="en-US" dirty="0" err="1" smtClean="0"/>
              <a:t>svm</a:t>
            </a:r>
            <a:r>
              <a:rPr lang="en-US" dirty="0" smtClean="0"/>
              <a:t> is best fit model for </a:t>
            </a:r>
            <a:r>
              <a:rPr lang="en-US" smtClean="0"/>
              <a:t>our dataset.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62069" y="2967335"/>
            <a:ext cx="492974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001202-C2FA-469D-AD18-80653C4263C0}"/>
              </a:ext>
            </a:extLst>
          </p:cNvPr>
          <p:cNvSpPr>
            <a:spLocks noGrp="1"/>
          </p:cNvSpPr>
          <p:nvPr>
            <p:ph type="title"/>
          </p:nvPr>
        </p:nvSpPr>
        <p:spPr/>
        <p:txBody>
          <a:bodyPr/>
          <a:lstStyle/>
          <a:p>
            <a:r>
              <a:rPr lang="en-US" dirty="0"/>
              <a:t>What is eda?</a:t>
            </a:r>
          </a:p>
        </p:txBody>
      </p:sp>
      <p:sp>
        <p:nvSpPr>
          <p:cNvPr id="3" name="Content Placeholder 2">
            <a:extLst>
              <a:ext uri="{FF2B5EF4-FFF2-40B4-BE49-F238E27FC236}">
                <a16:creationId xmlns:a16="http://schemas.microsoft.com/office/drawing/2014/main" xmlns="" id="{95E49531-B5F7-4D02-B1F9-8F4C5D5FF02F}"/>
              </a:ext>
            </a:extLst>
          </p:cNvPr>
          <p:cNvSpPr>
            <a:spLocks noGrp="1"/>
          </p:cNvSpPr>
          <p:nvPr>
            <p:ph idx="1"/>
          </p:nvPr>
        </p:nvSpPr>
        <p:spPr/>
        <p:txBody>
          <a:bodyPr>
            <a:normAutofit/>
          </a:bodyPr>
          <a:lstStyle/>
          <a:p>
            <a:r>
              <a:rPr lang="en-US" dirty="0"/>
              <a:t>Exploring Data Analysis in an approach to analyze dataset to summarize their main characteristics often with visual methods.</a:t>
            </a:r>
          </a:p>
          <a:p>
            <a:r>
              <a:rPr lang="en-US" dirty="0"/>
              <a:t>EDA is for seeing what the data can tell us beyond the formal modeling or hypothesis testing.</a:t>
            </a:r>
          </a:p>
          <a:p>
            <a:r>
              <a:rPr lang="en-US" dirty="0">
                <a:hlinkClick r:id="rId2" action="ppaction://hlinkfile"/>
              </a:rPr>
              <a:t>Customer_Chrun_data</a:t>
            </a:r>
            <a:endParaRPr lang="en-US" dirty="0"/>
          </a:p>
          <a:p>
            <a:r>
              <a:rPr lang="en-US" dirty="0"/>
              <a:t>We had used Boxplot for detecting Outliers in our dataset and we have not found any Outlier</a:t>
            </a:r>
            <a:r>
              <a:rPr lang="en-US" dirty="0" smtClean="0"/>
              <a:t>.</a:t>
            </a:r>
          </a:p>
          <a:p>
            <a:endParaRPr lang="en-US" dirty="0"/>
          </a:p>
          <a:p>
            <a:endParaRPr lang="en-US" dirty="0"/>
          </a:p>
        </p:txBody>
      </p:sp>
    </p:spTree>
    <p:extLst>
      <p:ext uri="{BB962C8B-B14F-4D97-AF65-F5344CB8AC3E}">
        <p14:creationId xmlns:p14="http://schemas.microsoft.com/office/powerpoint/2010/main" xmlns="" val="12539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07A08D-43FF-4786-9766-2BAC894F33E7}"/>
              </a:ext>
            </a:extLst>
          </p:cNvPr>
          <p:cNvSpPr>
            <a:spLocks noGrp="1"/>
          </p:cNvSpPr>
          <p:nvPr>
            <p:ph idx="1"/>
          </p:nvPr>
        </p:nvSpPr>
        <p:spPr/>
        <p:txBody>
          <a:bodyPr>
            <a:normAutofit lnSpcReduction="10000"/>
          </a:bodyPr>
          <a:lstStyle/>
          <a:p>
            <a:pPr marL="457200" indent="-457200">
              <a:buFont typeface="+mj-lt"/>
              <a:buAutoNum type="arabicPeriod"/>
            </a:pPr>
            <a:r>
              <a:rPr lang="en-US" dirty="0"/>
              <a:t>We created DataFrame name: df</a:t>
            </a:r>
          </a:p>
          <a:p>
            <a:pPr marL="457200" indent="-457200">
              <a:buFont typeface="+mj-lt"/>
              <a:buAutoNum type="arabicPeriod"/>
            </a:pPr>
            <a:r>
              <a:rPr lang="en-US" dirty="0"/>
              <a:t>Checked for </a:t>
            </a:r>
            <a:r>
              <a:rPr lang="en-US" dirty="0" smtClean="0"/>
              <a:t>Shape </a:t>
            </a:r>
            <a:r>
              <a:rPr lang="en-US" dirty="0"/>
              <a:t>of df.</a:t>
            </a:r>
          </a:p>
          <a:p>
            <a:pPr marL="457200" indent="-457200">
              <a:buFont typeface="+mj-lt"/>
              <a:buAutoNum type="arabicPeriod"/>
            </a:pPr>
            <a:r>
              <a:rPr lang="en-US" dirty="0"/>
              <a:t>Checked for Missing </a:t>
            </a:r>
            <a:r>
              <a:rPr lang="en-US" dirty="0" smtClean="0"/>
              <a:t>Values., found </a:t>
            </a:r>
            <a:r>
              <a:rPr lang="en-US" dirty="0"/>
              <a:t>there is one feature which had missing values i.e. “TotalCharges”,  so we imputed it using Mean value.</a:t>
            </a:r>
          </a:p>
          <a:p>
            <a:pPr marL="457200" indent="-457200">
              <a:buFont typeface="+mj-lt"/>
              <a:buAutoNum type="arabicPeriod"/>
            </a:pPr>
            <a:r>
              <a:rPr lang="en-US" dirty="0"/>
              <a:t>Since there were Categorical data in Dataset we Converted using Label Encoder </a:t>
            </a:r>
            <a:endParaRPr lang="en-US" dirty="0" smtClean="0"/>
          </a:p>
          <a:p>
            <a:pPr marL="457200" indent="-457200">
              <a:buFont typeface="+mj-lt"/>
              <a:buAutoNum type="arabicPeriod"/>
            </a:pPr>
            <a:r>
              <a:rPr lang="en-US" dirty="0" smtClean="0"/>
              <a:t>Than we created a sample X and Y  using </a:t>
            </a:r>
            <a:r>
              <a:rPr lang="en-US" dirty="0" err="1" smtClean="0"/>
              <a:t>iloc</a:t>
            </a:r>
            <a:r>
              <a:rPr lang="en-US" dirty="0" smtClean="0"/>
              <a:t> which is used to give index location</a:t>
            </a:r>
          </a:p>
          <a:p>
            <a:pPr marL="457200" indent="-457200">
              <a:buFont typeface="+mj-lt"/>
              <a:buAutoNum type="arabicPeriod"/>
            </a:pPr>
            <a:r>
              <a:rPr lang="en-US" dirty="0" smtClean="0"/>
              <a:t>We than performed scaling technique using Standard </a:t>
            </a:r>
            <a:r>
              <a:rPr lang="en-US" dirty="0" err="1" smtClean="0"/>
              <a:t>Scaler</a:t>
            </a:r>
            <a:r>
              <a:rPr lang="en-US" dirty="0" smtClean="0"/>
              <a:t> which brings are data points into one scale i.e., 0 to 1.</a:t>
            </a:r>
            <a:endParaRPr lang="en-US" dirty="0"/>
          </a:p>
          <a:p>
            <a:pPr marL="457200" indent="-457200">
              <a:buFont typeface="+mj-lt"/>
              <a:buAutoNum type="arabicPeriod"/>
            </a:pPr>
            <a:endParaRPr lang="en-US" dirty="0"/>
          </a:p>
        </p:txBody>
      </p:sp>
      <p:sp>
        <p:nvSpPr>
          <p:cNvPr id="5" name="TextBox 4">
            <a:extLst>
              <a:ext uri="{FF2B5EF4-FFF2-40B4-BE49-F238E27FC236}">
                <a16:creationId xmlns:a16="http://schemas.microsoft.com/office/drawing/2014/main" xmlns="" id="{D3F904CF-B38D-48D6-875C-BFA3CFC1D715}"/>
              </a:ext>
            </a:extLst>
          </p:cNvPr>
          <p:cNvSpPr txBox="1"/>
          <p:nvPr/>
        </p:nvSpPr>
        <p:spPr>
          <a:xfrm>
            <a:off x="1451579" y="773723"/>
            <a:ext cx="9603275" cy="584775"/>
          </a:xfrm>
          <a:prstGeom prst="rect">
            <a:avLst/>
          </a:prstGeom>
          <a:noFill/>
        </p:spPr>
        <p:txBody>
          <a:bodyPr wrap="square" rtlCol="0">
            <a:spAutoFit/>
          </a:bodyPr>
          <a:lstStyle/>
          <a:p>
            <a:r>
              <a:rPr lang="en-US" sz="3200" cap="all" dirty="0">
                <a:latin typeface="+mj-lt"/>
                <a:ea typeface="+mj-ea"/>
                <a:cs typeface="+mj-cs"/>
              </a:rPr>
              <a:t>Steps for Preprocessing</a:t>
            </a:r>
          </a:p>
        </p:txBody>
      </p:sp>
    </p:spTree>
    <p:extLst>
      <p:ext uri="{BB962C8B-B14F-4D97-AF65-F5344CB8AC3E}">
        <p14:creationId xmlns:p14="http://schemas.microsoft.com/office/powerpoint/2010/main" xmlns="" val="186085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7C263-CB82-4401-AD63-D86937FAB286}"/>
              </a:ext>
            </a:extLst>
          </p:cNvPr>
          <p:cNvSpPr>
            <a:spLocks noGrp="1"/>
          </p:cNvSpPr>
          <p:nvPr>
            <p:ph type="title"/>
          </p:nvPr>
        </p:nvSpPr>
        <p:spPr/>
        <p:txBody>
          <a:bodyPr anchor="ctr"/>
          <a:lstStyle/>
          <a:p>
            <a:r>
              <a:rPr lang="en-US" dirty="0"/>
              <a:t>Logistic Modeling</a:t>
            </a:r>
          </a:p>
        </p:txBody>
      </p:sp>
      <p:sp>
        <p:nvSpPr>
          <p:cNvPr id="3" name="Content Placeholder 2">
            <a:extLst>
              <a:ext uri="{FF2B5EF4-FFF2-40B4-BE49-F238E27FC236}">
                <a16:creationId xmlns:a16="http://schemas.microsoft.com/office/drawing/2014/main" xmlns="" id="{3DBC103D-88FA-4E88-8B01-EA6B65E7E9A6}"/>
              </a:ext>
            </a:extLst>
          </p:cNvPr>
          <p:cNvSpPr>
            <a:spLocks noGrp="1"/>
          </p:cNvSpPr>
          <p:nvPr>
            <p:ph idx="1"/>
          </p:nvPr>
        </p:nvSpPr>
        <p:spPr/>
        <p:txBody>
          <a:bodyPr>
            <a:normAutofit lnSpcReduction="10000"/>
          </a:bodyPr>
          <a:lstStyle/>
          <a:p>
            <a:pPr marL="457200" indent="-457200">
              <a:buFont typeface="+mj-lt"/>
              <a:buAutoNum type="arabicPeriod"/>
            </a:pPr>
            <a:r>
              <a:rPr lang="en-US" dirty="0"/>
              <a:t>Since it </a:t>
            </a:r>
            <a:r>
              <a:rPr lang="en-US" dirty="0" smtClean="0"/>
              <a:t>was binary </a:t>
            </a:r>
            <a:r>
              <a:rPr lang="en-US" dirty="0"/>
              <a:t>Classification problem we first </a:t>
            </a:r>
            <a:r>
              <a:rPr lang="en-US" dirty="0" smtClean="0"/>
              <a:t>implemented </a:t>
            </a:r>
            <a:r>
              <a:rPr lang="en-US" dirty="0"/>
              <a:t>Logistic Reg. </a:t>
            </a:r>
            <a:r>
              <a:rPr lang="en-US" dirty="0" smtClean="0"/>
              <a:t>(it is used to check the relationship between one or more independent variable with the one categorical dependent variable)where </a:t>
            </a:r>
            <a:r>
              <a:rPr lang="en-US" dirty="0"/>
              <a:t>we </a:t>
            </a:r>
            <a:r>
              <a:rPr lang="en-US" dirty="0" smtClean="0"/>
              <a:t> created a model and </a:t>
            </a:r>
            <a:r>
              <a:rPr lang="en-US" dirty="0" err="1" smtClean="0"/>
              <a:t>Splited</a:t>
            </a:r>
            <a:r>
              <a:rPr lang="en-US" dirty="0" smtClean="0"/>
              <a:t> </a:t>
            </a:r>
            <a:r>
              <a:rPr lang="en-US" dirty="0"/>
              <a:t>the data </a:t>
            </a:r>
            <a:r>
              <a:rPr lang="en-US" dirty="0" smtClean="0"/>
              <a:t>into 70:30 ratio.</a:t>
            </a:r>
            <a:endParaRPr lang="en-US" dirty="0"/>
          </a:p>
          <a:p>
            <a:pPr marL="457200" indent="-457200">
              <a:buFont typeface="+mj-lt"/>
              <a:buAutoNum type="arabicPeriod"/>
            </a:pPr>
            <a:r>
              <a:rPr lang="en-US" dirty="0"/>
              <a:t>After modeling ,we </a:t>
            </a:r>
            <a:r>
              <a:rPr lang="en-US" dirty="0" smtClean="0"/>
              <a:t>got an </a:t>
            </a:r>
            <a:r>
              <a:rPr lang="en-US" dirty="0"/>
              <a:t>Accuracy : 80.17 % where Recall Value of Class 1 was very low. Then we found out that the Support value of Class 1, was comparatively low then 0 so, we did UPSAMPLING.(Treating the impure Data by Balancing the value of both the class).</a:t>
            </a:r>
          </a:p>
          <a:p>
            <a:pPr marL="457200" indent="-457200">
              <a:buFont typeface="+mj-lt"/>
              <a:buAutoNum type="arabicPeriod"/>
            </a:pPr>
            <a:r>
              <a:rPr lang="en-US" dirty="0"/>
              <a:t>After </a:t>
            </a:r>
            <a:r>
              <a:rPr lang="en-US" dirty="0" smtClean="0"/>
              <a:t>Up-sampling </a:t>
            </a:r>
            <a:r>
              <a:rPr lang="en-US" dirty="0"/>
              <a:t>we got an Accuracy low.</a:t>
            </a:r>
          </a:p>
        </p:txBody>
      </p:sp>
    </p:spTree>
    <p:extLst>
      <p:ext uri="{BB962C8B-B14F-4D97-AF65-F5344CB8AC3E}">
        <p14:creationId xmlns:p14="http://schemas.microsoft.com/office/powerpoint/2010/main" xmlns="" val="228597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D6E879-C8D3-4921-B2A9-2DBECB45F636}"/>
              </a:ext>
            </a:extLst>
          </p:cNvPr>
          <p:cNvSpPr>
            <a:spLocks noGrp="1"/>
          </p:cNvSpPr>
          <p:nvPr>
            <p:ph idx="1"/>
          </p:nvPr>
        </p:nvSpPr>
        <p:spPr/>
        <p:txBody>
          <a:bodyPr/>
          <a:lstStyle/>
          <a:p>
            <a:pPr marL="457200" indent="-457200">
              <a:buAutoNum type="arabicPeriod" startAt="4"/>
            </a:pPr>
            <a:r>
              <a:rPr lang="en-US" dirty="0" smtClean="0"/>
              <a:t>Using FOR loop we found out that 0.47 was the suitable threshold for our model as both type of errors were comparatively low. But after adjusting our threshold we found out that our model accuracy was not that improving.</a:t>
            </a:r>
          </a:p>
          <a:p>
            <a:pPr marL="457200" indent="-457200">
              <a:buAutoNum type="arabicPeriod" startAt="4"/>
            </a:pPr>
            <a:r>
              <a:rPr lang="en-US" dirty="0" err="1" smtClean="0"/>
              <a:t>Soo</a:t>
            </a:r>
            <a:r>
              <a:rPr lang="en-US" dirty="0" smtClean="0"/>
              <a:t>, clearly the logistic regression didn’t work for our model.</a:t>
            </a:r>
          </a:p>
          <a:p>
            <a:pPr marL="457200" indent="-457200">
              <a:buNone/>
            </a:pPr>
            <a:endParaRPr lang="en-US" dirty="0"/>
          </a:p>
        </p:txBody>
      </p:sp>
    </p:spTree>
    <p:extLst>
      <p:ext uri="{BB962C8B-B14F-4D97-AF65-F5344CB8AC3E}">
        <p14:creationId xmlns:p14="http://schemas.microsoft.com/office/powerpoint/2010/main" xmlns="" val="19535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r>
              <a:rPr lang="en-US" dirty="0" smtClean="0"/>
              <a:t>A decision tree is a graphical representation of possible solutions to a decision based on condition (like in our case we had to find out whether the employee would churn out or not), it basically work on classification problem, it starts with a single node which is called as root node, which than branches off into number of solutions. The branches are often called as parent node and the terminal node is called leaf node.</a:t>
            </a:r>
          </a:p>
          <a:p>
            <a:r>
              <a:rPr lang="en-US" dirty="0" smtClean="0"/>
              <a:t>Basically what decision tree would do ,it would find out the </a:t>
            </a:r>
            <a:r>
              <a:rPr lang="en-US" dirty="0" err="1" smtClean="0"/>
              <a:t>gini</a:t>
            </a:r>
            <a:r>
              <a:rPr lang="en-US" dirty="0" smtClean="0"/>
              <a:t> index/information gain/entropy of each feature and based upon that it would take decision and generate a tree.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smtClean="0"/>
              <a:t>The nodes with the homogenous class is preferred.,</a:t>
            </a:r>
          </a:p>
          <a:p>
            <a:pPr lvl="1"/>
            <a:r>
              <a:rPr lang="en-US" dirty="0" smtClean="0"/>
              <a:t>And we tried building a decision tree model  on the up sampling data using </a:t>
            </a:r>
            <a:r>
              <a:rPr lang="en-US" dirty="0" err="1" smtClean="0"/>
              <a:t>gini</a:t>
            </a:r>
            <a:r>
              <a:rPr lang="en-US" dirty="0" smtClean="0"/>
              <a:t> index, and found out that our model has given pretty good accuracy.</a:t>
            </a:r>
          </a:p>
          <a:p>
            <a:pPr lvl="1"/>
            <a:r>
              <a:rPr lang="en-US" dirty="0" smtClean="0"/>
              <a:t>The decision tree gave was the accuracy of 87.37%.</a:t>
            </a:r>
          </a:p>
          <a:p>
            <a:pPr lvl="1"/>
            <a:r>
              <a:rPr lang="en-US" dirty="0" smtClean="0"/>
              <a:t>We tried pruning the decision tree(it is basically a technique that reduces the size of the decision trees by removing sections of the tree that provide little power to classify instances.) and found out that after pruning the accuracy of our model decreased by 7%.</a:t>
            </a:r>
          </a:p>
          <a:p>
            <a:pPr lvl="1"/>
            <a:endParaRPr lang="en-US" dirty="0" smtClean="0"/>
          </a:p>
          <a:p>
            <a:pPr lvl="1"/>
            <a:endParaRPr lang="en-US" dirty="0" smtClean="0"/>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lstStyle/>
          <a:p>
            <a:r>
              <a:rPr lang="en-US" dirty="0" smtClean="0"/>
              <a:t>Neural </a:t>
            </a:r>
            <a:r>
              <a:rPr lang="en-US" dirty="0" err="1" smtClean="0"/>
              <a:t>Netwrok</a:t>
            </a:r>
            <a:r>
              <a:rPr lang="en-US" dirty="0" smtClean="0"/>
              <a:t> </a:t>
            </a:r>
            <a:r>
              <a:rPr lang="en-US" dirty="0" err="1" smtClean="0"/>
              <a:t>basicallyis</a:t>
            </a:r>
            <a:r>
              <a:rPr lang="en-US" dirty="0" smtClean="0"/>
              <a:t> an abstract of nervous system(human brain) which contains a collection of neurons which communicate with each other through connections called axons.</a:t>
            </a:r>
          </a:p>
          <a:p>
            <a:r>
              <a:rPr lang="en-US" dirty="0" smtClean="0"/>
              <a:t>A neural network consists of:</a:t>
            </a:r>
          </a:p>
          <a:p>
            <a:pPr>
              <a:buFont typeface="Wingdings" pitchFamily="2" charset="2"/>
              <a:buChar char="Ø"/>
            </a:pPr>
            <a:r>
              <a:rPr lang="en-US" dirty="0" smtClean="0"/>
              <a:t>A set of nodes connected by links</a:t>
            </a:r>
          </a:p>
          <a:p>
            <a:pPr>
              <a:buFont typeface="Wingdings" pitchFamily="2" charset="2"/>
              <a:buChar char="Ø"/>
            </a:pPr>
            <a:r>
              <a:rPr lang="en-US" dirty="0" smtClean="0"/>
              <a:t>A set of weights associated with links</a:t>
            </a:r>
          </a:p>
          <a:p>
            <a:pPr>
              <a:buFont typeface="Wingdings" pitchFamily="2" charset="2"/>
              <a:buChar char="Ø"/>
            </a:pPr>
            <a:r>
              <a:rPr lang="en-US" dirty="0" smtClean="0"/>
              <a:t>A set of thresholds or levels of activation.</a:t>
            </a:r>
          </a:p>
          <a:p>
            <a:pPr>
              <a:buFont typeface="Wingdings" pitchFamily="2" charset="2"/>
              <a:buChar char="Ø"/>
            </a:pPr>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{B97E550A-7EB9-4952-9ADC-6C22C1718686}tf10001114</Template>
  <TotalTime>287</TotalTime>
  <Words>1099</Words>
  <Application>Microsoft Office PowerPoint</Application>
  <PresentationFormat>Custom</PresentationFormat>
  <Paragraphs>89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Gallery</vt:lpstr>
      <vt:lpstr>Customer Churn Analysis</vt:lpstr>
      <vt:lpstr>Problem Statement: </vt:lpstr>
      <vt:lpstr>What is eda?</vt:lpstr>
      <vt:lpstr>Slide 4</vt:lpstr>
      <vt:lpstr>Logistic Modeling</vt:lpstr>
      <vt:lpstr>Slide 6</vt:lpstr>
      <vt:lpstr>Decision Tree</vt:lpstr>
      <vt:lpstr>Slide 8</vt:lpstr>
      <vt:lpstr>Neural Network</vt:lpstr>
      <vt:lpstr>Slide 10</vt:lpstr>
      <vt:lpstr>KNN</vt:lpstr>
      <vt:lpstr>Slide 12</vt:lpstr>
      <vt:lpstr>Slide 13</vt:lpstr>
      <vt:lpstr>SVM</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user</dc:creator>
  <cp:lastModifiedBy>Windows User</cp:lastModifiedBy>
  <cp:revision>33</cp:revision>
  <dcterms:created xsi:type="dcterms:W3CDTF">2020-02-24T05:30:27Z</dcterms:created>
  <dcterms:modified xsi:type="dcterms:W3CDTF">2020-02-25T05:01:39Z</dcterms:modified>
</cp:coreProperties>
</file>