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8" r:id="rId2"/>
    <p:sldId id="260" r:id="rId3"/>
    <p:sldId id="256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F7AA2-019C-49C0-9611-0A1C018BEDC0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99B8-9D2A-43D1-BBEE-E1803BEB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2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99B8-9D2A-43D1-BBEE-E1803BEB6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99B8-9D2A-43D1-BBEE-E1803BEB6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59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59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8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4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1"/>
            <a:ext cx="7772400" cy="990600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RADARR ASSIGNMENT</a:t>
            </a:r>
            <a:endParaRPr lang="en-US" sz="5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81534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Predicting the impact of tweet that could help Jahanna Chronicle decide if the tweet could go viral or not</a:t>
            </a:r>
            <a:endParaRPr lang="en-US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48200" y="5257800"/>
            <a:ext cx="3962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by: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SACHIN PATHANIA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4419600"/>
            <a:ext cx="89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GitHub: https</a:t>
            </a:r>
            <a:r>
              <a: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://github.com/SachinPathania/Predicting-the-impact-of-tweet-/upload/main</a:t>
            </a:r>
          </a:p>
        </p:txBody>
      </p:sp>
    </p:spTree>
    <p:extLst>
      <p:ext uri="{BB962C8B-B14F-4D97-AF65-F5344CB8AC3E}">
        <p14:creationId xmlns:p14="http://schemas.microsoft.com/office/powerpoint/2010/main" val="42566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42"/>
            <a:ext cx="4944735" cy="711081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Description: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1524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problem.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set consists of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columns including target variable with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50,000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rows.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categorical and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numerical columns are present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CFE4444-86F2-45AF-95B5-03D9FF100B7E}"/>
              </a:ext>
            </a:extLst>
          </p:cNvPr>
          <p:cNvGrpSpPr/>
          <p:nvPr/>
        </p:nvGrpSpPr>
        <p:grpSpPr>
          <a:xfrm>
            <a:off x="378434" y="3810000"/>
            <a:ext cx="8344648" cy="2948699"/>
            <a:chOff x="1148612" y="1704623"/>
            <a:chExt cx="10404097" cy="393159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6A331B-10B5-4EB8-978D-E32D2FBA3555}"/>
                </a:ext>
              </a:extLst>
            </p:cNvPr>
            <p:cNvSpPr txBox="1"/>
            <p:nvPr/>
          </p:nvSpPr>
          <p:spPr>
            <a:xfrm>
              <a:off x="9175370" y="3292211"/>
              <a:ext cx="2377339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defRPr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non-normalized features</a:t>
              </a:r>
              <a:endPara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27C090-CB4F-43E5-A941-302C83E956B6}"/>
                </a:ext>
              </a:extLst>
            </p:cNvPr>
            <p:cNvGrpSpPr/>
            <p:nvPr/>
          </p:nvGrpSpPr>
          <p:grpSpPr>
            <a:xfrm>
              <a:off x="3518372" y="1704623"/>
              <a:ext cx="5591917" cy="3931599"/>
              <a:chOff x="3569242" y="1704623"/>
              <a:chExt cx="5591917" cy="3931599"/>
            </a:xfrm>
          </p:grpSpPr>
          <p:sp>
            <p:nvSpPr>
              <p:cNvPr id="53" name="Freeform: Shape 3">
                <a:extLst>
                  <a:ext uri="{FF2B5EF4-FFF2-40B4-BE49-F238E27FC236}">
                    <a16:creationId xmlns:a16="http://schemas.microsoft.com/office/drawing/2014/main" id="{99CE5528-3EBE-4ECD-8CED-30FF2E6D2EEE}"/>
                  </a:ext>
                </a:extLst>
              </p:cNvPr>
              <p:cNvSpPr/>
              <p:nvPr/>
            </p:nvSpPr>
            <p:spPr>
              <a:xfrm>
                <a:off x="3569242" y="1811754"/>
                <a:ext cx="2517848" cy="3682656"/>
              </a:xfrm>
              <a:custGeom>
                <a:avLst/>
                <a:gdLst>
                  <a:gd name="connsiteX0" fmla="*/ 1643270 w 1643270"/>
                  <a:gd name="connsiteY0" fmla="*/ 1020418 h 3074505"/>
                  <a:gd name="connsiteX1" fmla="*/ 26505 w 1643270"/>
                  <a:gd name="connsiteY1" fmla="*/ 0 h 3074505"/>
                  <a:gd name="connsiteX2" fmla="*/ 0 w 1643270"/>
                  <a:gd name="connsiteY2" fmla="*/ 3074505 h 3074505"/>
                  <a:gd name="connsiteX3" fmla="*/ 1616765 w 1643270"/>
                  <a:gd name="connsiteY3" fmla="*/ 2107096 h 3074505"/>
                  <a:gd name="connsiteX4" fmla="*/ 1643270 w 1643270"/>
                  <a:gd name="connsiteY4" fmla="*/ 1020418 h 3074505"/>
                  <a:gd name="connsiteX0" fmla="*/ 1974501 w 1974501"/>
                  <a:gd name="connsiteY0" fmla="*/ 1020418 h 3074505"/>
                  <a:gd name="connsiteX1" fmla="*/ 357736 w 1974501"/>
                  <a:gd name="connsiteY1" fmla="*/ 0 h 3074505"/>
                  <a:gd name="connsiteX2" fmla="*/ 331231 w 1974501"/>
                  <a:gd name="connsiteY2" fmla="*/ 3074505 h 3074505"/>
                  <a:gd name="connsiteX3" fmla="*/ 1947996 w 1974501"/>
                  <a:gd name="connsiteY3" fmla="*/ 2107096 h 3074505"/>
                  <a:gd name="connsiteX4" fmla="*/ 1974501 w 1974501"/>
                  <a:gd name="connsiteY4" fmla="*/ 1020418 h 3074505"/>
                  <a:gd name="connsiteX0" fmla="*/ 2102052 w 2102052"/>
                  <a:gd name="connsiteY0" fmla="*/ 1020418 h 3074505"/>
                  <a:gd name="connsiteX1" fmla="*/ 485287 w 2102052"/>
                  <a:gd name="connsiteY1" fmla="*/ 0 h 3074505"/>
                  <a:gd name="connsiteX2" fmla="*/ 458782 w 2102052"/>
                  <a:gd name="connsiteY2" fmla="*/ 3074505 h 3074505"/>
                  <a:gd name="connsiteX3" fmla="*/ 2075547 w 2102052"/>
                  <a:gd name="connsiteY3" fmla="*/ 2107096 h 3074505"/>
                  <a:gd name="connsiteX4" fmla="*/ 2102052 w 2102052"/>
                  <a:gd name="connsiteY4" fmla="*/ 1020418 h 307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052" h="3074505">
                    <a:moveTo>
                      <a:pt x="2102052" y="1020418"/>
                    </a:moveTo>
                    <a:lnTo>
                      <a:pt x="485287" y="0"/>
                    </a:lnTo>
                    <a:cubicBezTo>
                      <a:pt x="-308408" y="1344875"/>
                      <a:pt x="10417" y="2438290"/>
                      <a:pt x="458782" y="3074505"/>
                    </a:cubicBezTo>
                    <a:lnTo>
                      <a:pt x="2075547" y="2107096"/>
                    </a:lnTo>
                    <a:lnTo>
                      <a:pt x="2102052" y="1020418"/>
                    </a:lnTo>
                    <a:close/>
                  </a:path>
                </a:pathLst>
              </a:custGeom>
              <a:solidFill>
                <a:srgbClr val="EA5A9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Freeform: Shape 4">
                <a:extLst>
                  <a:ext uri="{FF2B5EF4-FFF2-40B4-BE49-F238E27FC236}">
                    <a16:creationId xmlns:a16="http://schemas.microsoft.com/office/drawing/2014/main" id="{0AAD3C19-5ED8-4CC5-90D8-079A9F3B01C6}"/>
                  </a:ext>
                </a:extLst>
              </p:cNvPr>
              <p:cNvSpPr/>
              <p:nvPr/>
            </p:nvSpPr>
            <p:spPr>
              <a:xfrm flipH="1">
                <a:off x="6292169" y="1704623"/>
                <a:ext cx="2517848" cy="3682656"/>
              </a:xfrm>
              <a:custGeom>
                <a:avLst/>
                <a:gdLst>
                  <a:gd name="connsiteX0" fmla="*/ 1643270 w 1643270"/>
                  <a:gd name="connsiteY0" fmla="*/ 1020418 h 3074505"/>
                  <a:gd name="connsiteX1" fmla="*/ 26505 w 1643270"/>
                  <a:gd name="connsiteY1" fmla="*/ 0 h 3074505"/>
                  <a:gd name="connsiteX2" fmla="*/ 0 w 1643270"/>
                  <a:gd name="connsiteY2" fmla="*/ 3074505 h 3074505"/>
                  <a:gd name="connsiteX3" fmla="*/ 1616765 w 1643270"/>
                  <a:gd name="connsiteY3" fmla="*/ 2107096 h 3074505"/>
                  <a:gd name="connsiteX4" fmla="*/ 1643270 w 1643270"/>
                  <a:gd name="connsiteY4" fmla="*/ 1020418 h 3074505"/>
                  <a:gd name="connsiteX0" fmla="*/ 1974501 w 1974501"/>
                  <a:gd name="connsiteY0" fmla="*/ 1020418 h 3074505"/>
                  <a:gd name="connsiteX1" fmla="*/ 357736 w 1974501"/>
                  <a:gd name="connsiteY1" fmla="*/ 0 h 3074505"/>
                  <a:gd name="connsiteX2" fmla="*/ 331231 w 1974501"/>
                  <a:gd name="connsiteY2" fmla="*/ 3074505 h 3074505"/>
                  <a:gd name="connsiteX3" fmla="*/ 1947996 w 1974501"/>
                  <a:gd name="connsiteY3" fmla="*/ 2107096 h 3074505"/>
                  <a:gd name="connsiteX4" fmla="*/ 1974501 w 1974501"/>
                  <a:gd name="connsiteY4" fmla="*/ 1020418 h 3074505"/>
                  <a:gd name="connsiteX0" fmla="*/ 2102052 w 2102052"/>
                  <a:gd name="connsiteY0" fmla="*/ 1020418 h 3074505"/>
                  <a:gd name="connsiteX1" fmla="*/ 485287 w 2102052"/>
                  <a:gd name="connsiteY1" fmla="*/ 0 h 3074505"/>
                  <a:gd name="connsiteX2" fmla="*/ 458782 w 2102052"/>
                  <a:gd name="connsiteY2" fmla="*/ 3074505 h 3074505"/>
                  <a:gd name="connsiteX3" fmla="*/ 2075547 w 2102052"/>
                  <a:gd name="connsiteY3" fmla="*/ 2107096 h 3074505"/>
                  <a:gd name="connsiteX4" fmla="*/ 2102052 w 2102052"/>
                  <a:gd name="connsiteY4" fmla="*/ 1020418 h 307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052" h="3074505">
                    <a:moveTo>
                      <a:pt x="2102052" y="1020418"/>
                    </a:moveTo>
                    <a:lnTo>
                      <a:pt x="485287" y="0"/>
                    </a:lnTo>
                    <a:cubicBezTo>
                      <a:pt x="-308408" y="1344875"/>
                      <a:pt x="10417" y="2438290"/>
                      <a:pt x="458782" y="3074505"/>
                    </a:cubicBezTo>
                    <a:lnTo>
                      <a:pt x="2075547" y="2107096"/>
                    </a:lnTo>
                    <a:lnTo>
                      <a:pt x="2102052" y="1020418"/>
                    </a:lnTo>
                    <a:close/>
                  </a:path>
                </a:pathLst>
              </a:custGeom>
              <a:solidFill>
                <a:srgbClr val="69AA4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10DD077-F6FE-4C2B-BA25-04950358BD77}"/>
                  </a:ext>
                </a:extLst>
              </p:cNvPr>
              <p:cNvSpPr/>
              <p:nvPr/>
            </p:nvSpPr>
            <p:spPr>
              <a:xfrm>
                <a:off x="3734064" y="1704623"/>
                <a:ext cx="784946" cy="78494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A5A9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01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6798C10-A2D2-44AB-BC5E-F5CBC073A4EE}"/>
                  </a:ext>
                </a:extLst>
              </p:cNvPr>
              <p:cNvSpPr/>
              <p:nvPr/>
            </p:nvSpPr>
            <p:spPr>
              <a:xfrm>
                <a:off x="3580694" y="4851277"/>
                <a:ext cx="784946" cy="78494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A5A9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02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3685AA6-095C-42EC-B8E3-A7AA75625E6B}"/>
                  </a:ext>
                </a:extLst>
              </p:cNvPr>
              <p:cNvSpPr/>
              <p:nvPr/>
            </p:nvSpPr>
            <p:spPr>
              <a:xfrm>
                <a:off x="8376213" y="3330223"/>
                <a:ext cx="784946" cy="78494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69AA43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03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052B7CE-9AF5-45E3-AA2F-AB4F60CC531C}"/>
                  </a:ext>
                </a:extLst>
              </p:cNvPr>
              <p:cNvSpPr/>
              <p:nvPr/>
            </p:nvSpPr>
            <p:spPr>
              <a:xfrm>
                <a:off x="5134666" y="2557670"/>
                <a:ext cx="2075068" cy="2075068"/>
              </a:xfrm>
              <a:prstGeom prst="ellipse">
                <a:avLst/>
              </a:prstGeom>
              <a:solidFill>
                <a:sysClr val="window" lastClr="FFFFFF">
                  <a:alpha val="34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5400" sx="97000" sy="97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A417EAA-DD4A-4DFB-86B6-F93F4ADD6F7B}"/>
                  </a:ext>
                </a:extLst>
              </p:cNvPr>
              <p:cNvSpPr/>
              <p:nvPr/>
            </p:nvSpPr>
            <p:spPr>
              <a:xfrm>
                <a:off x="5486520" y="2906731"/>
                <a:ext cx="1406221" cy="140622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2B4EA8C-1A66-4B01-8F33-5036AA79AB13}"/>
                  </a:ext>
                </a:extLst>
              </p:cNvPr>
              <p:cNvSpPr/>
              <p:nvPr/>
            </p:nvSpPr>
            <p:spPr>
              <a:xfrm>
                <a:off x="4419268" y="1782138"/>
                <a:ext cx="3540723" cy="354072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13D1FD-4DE7-4D72-A793-5E662350A748}"/>
                </a:ext>
              </a:extLst>
            </p:cNvPr>
            <p:cNvSpPr txBox="1"/>
            <p:nvPr/>
          </p:nvSpPr>
          <p:spPr>
            <a:xfrm>
              <a:off x="1148612" y="1893895"/>
              <a:ext cx="2735712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457200">
                <a:defRPr/>
              </a:pPr>
              <a:r>
                <a:rPr lang="en-GB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Text </a:t>
              </a:r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Analysis </a:t>
              </a:r>
              <a:r>
                <a:rPr lang="en-GB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Problem</a:t>
              </a:r>
              <a:endPara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EB2C71-B608-4103-90BC-7D26D72EE071}"/>
                </a:ext>
              </a:extLst>
            </p:cNvPr>
            <p:cNvSpPr txBox="1"/>
            <p:nvPr/>
          </p:nvSpPr>
          <p:spPr>
            <a:xfrm>
              <a:off x="1171522" y="4851276"/>
              <a:ext cx="21459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1FDD52-5316-4073-8096-13D0FAEEC586}"/>
                </a:ext>
              </a:extLst>
            </p:cNvPr>
            <p:cNvSpPr txBox="1"/>
            <p:nvPr/>
          </p:nvSpPr>
          <p:spPr>
            <a:xfrm>
              <a:off x="1240626" y="4771829"/>
              <a:ext cx="2186659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defTabSz="457200">
                <a:defRPr/>
              </a:pPr>
              <a:r>
                <a:rPr lang="en-GB" dirty="0">
                  <a:latin typeface="Calibri" panose="020F0502020204030204" pitchFamily="34" charset="0"/>
                  <a:cs typeface="Calibri" panose="020F0502020204030204" pitchFamily="34" charset="0"/>
                </a:rPr>
                <a:t>Inference Problem</a:t>
              </a:r>
              <a:endPara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2" name="Picture 2" descr="Challenges - Free business and finance icons">
              <a:extLst>
                <a:ext uri="{FF2B5EF4-FFF2-40B4-BE49-F238E27FC236}">
                  <a16:creationId xmlns:a16="http://schemas.microsoft.com/office/drawing/2014/main" id="{711E3553-3F92-4DF8-A86A-D2BE739AA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99" y="3255387"/>
              <a:ext cx="679634" cy="679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63"/>
          <p:cNvSpPr txBox="1"/>
          <p:nvPr/>
        </p:nvSpPr>
        <p:spPr>
          <a:xfrm>
            <a:off x="76199" y="2667000"/>
            <a:ext cx="428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Challenges faced: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EDA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"/>
            <a:ext cx="6629400" cy="5251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347" y="5848504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According to the heatmap it shows that columns : Likes and shares are highly correlated to the Impact which means these columns are playing major role to Predicting the tweet could go viral or not.</a:t>
            </a:r>
          </a:p>
        </p:txBody>
      </p:sp>
    </p:spTree>
    <p:extLst>
      <p:ext uri="{BB962C8B-B14F-4D97-AF65-F5344CB8AC3E}">
        <p14:creationId xmlns:p14="http://schemas.microsoft.com/office/powerpoint/2010/main" val="124365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599"/>
            <a:ext cx="3883723" cy="2514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06" y="228599"/>
            <a:ext cx="4052201" cy="2514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9" y="3429001"/>
            <a:ext cx="3974841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3391679"/>
            <a:ext cx="4195388" cy="29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2669"/>
            <a:ext cx="8229600" cy="57378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84750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1.Linear </a:t>
            </a: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US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31542"/>
              </p:ext>
            </p:extLst>
          </p:nvPr>
        </p:nvGraphicFramePr>
        <p:xfrm>
          <a:off x="1104900" y="1511215"/>
          <a:ext cx="7239000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Score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 Squared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32%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RMSE - mean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84283.501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92321"/>
              </p:ext>
            </p:extLst>
          </p:nvPr>
        </p:nvGraphicFramePr>
        <p:xfrm>
          <a:off x="762000" y="3962439"/>
          <a:ext cx="8000999" cy="161433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03512">
                  <a:extLst>
                    <a:ext uri="{9D8B030D-6E8A-4147-A177-3AD203B41FA5}">
                      <a16:colId xmlns:a16="http://schemas.microsoft.com/office/drawing/2014/main" val="2182647745"/>
                    </a:ext>
                  </a:extLst>
                </a:gridCol>
                <a:gridCol w="1583778">
                  <a:extLst>
                    <a:ext uri="{9D8B030D-6E8A-4147-A177-3AD203B41FA5}">
                      <a16:colId xmlns:a16="http://schemas.microsoft.com/office/drawing/2014/main" val="2254381863"/>
                    </a:ext>
                  </a:extLst>
                </a:gridCol>
                <a:gridCol w="1591380">
                  <a:extLst>
                    <a:ext uri="{9D8B030D-6E8A-4147-A177-3AD203B41FA5}">
                      <a16:colId xmlns:a16="http://schemas.microsoft.com/office/drawing/2014/main" val="232259506"/>
                    </a:ext>
                  </a:extLst>
                </a:gridCol>
                <a:gridCol w="1591380">
                  <a:extLst>
                    <a:ext uri="{9D8B030D-6E8A-4147-A177-3AD203B41FA5}">
                      <a16:colId xmlns:a16="http://schemas.microsoft.com/office/drawing/2014/main" val="2039373723"/>
                    </a:ext>
                  </a:extLst>
                </a:gridCol>
                <a:gridCol w="1430949">
                  <a:extLst>
                    <a:ext uri="{9D8B030D-6E8A-4147-A177-3AD203B41FA5}">
                      <a16:colId xmlns:a16="http://schemas.microsoft.com/office/drawing/2014/main" val="273466784"/>
                    </a:ext>
                  </a:extLst>
                </a:gridCol>
              </a:tblGrid>
              <a:tr h="74361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Metrics/Model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 Tree Regressor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Forest Regressor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0538"/>
                  </a:ext>
                </a:extLst>
              </a:tr>
              <a:tr h="435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 Scores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Scores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 Scores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Scores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552224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 Squared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99.76%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99.94%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99.81%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410784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19200" y="272327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accuracy got 32% which means its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 fit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also got very high 84283.501 (1413.096)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4971" y="3481357"/>
            <a:ext cx="4771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2.Decision tree &amp; Random forest Regression</a:t>
            </a: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33045"/>
              </p:ext>
            </p:extLst>
          </p:nvPr>
        </p:nvGraphicFramePr>
        <p:xfrm>
          <a:off x="754222" y="5576777"/>
          <a:ext cx="8008776" cy="1149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578">
                  <a:extLst>
                    <a:ext uri="{9D8B030D-6E8A-4147-A177-3AD203B41FA5}">
                      <a16:colId xmlns:a16="http://schemas.microsoft.com/office/drawing/2014/main" val="2699457434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738698003"/>
                    </a:ext>
                  </a:extLst>
                </a:gridCol>
                <a:gridCol w="3047998">
                  <a:extLst>
                    <a:ext uri="{9D8B030D-6E8A-4147-A177-3AD203B41FA5}">
                      <a16:colId xmlns:a16="http://schemas.microsoft.com/office/drawing/2014/main" val="2232090092"/>
                    </a:ext>
                  </a:extLst>
                </a:gridCol>
              </a:tblGrid>
              <a:tr h="38303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MAE</a:t>
                      </a:r>
                      <a:endParaRPr lang="en-GB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1788.66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939.07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50045"/>
                  </a:ext>
                </a:extLst>
              </a:tr>
              <a:tr h="38303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MSE</a:t>
                      </a:r>
                      <a:endParaRPr lang="en-GB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34724038.70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19777658.41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65287"/>
                  </a:ext>
                </a:extLst>
              </a:tr>
              <a:tr h="38303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RMSE</a:t>
                      </a:r>
                      <a:endParaRPr lang="en-GB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5892.71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4447.20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09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77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33528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8" y="74981"/>
            <a:ext cx="2819400" cy="603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676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 Transformer for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non-normalized features, get dummies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Media Type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133600"/>
            <a:ext cx="7620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5344905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accuracy was much better as compare to Decision tree and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forest is a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flexible, easy to use machine learning algorithm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that produces, even without hyper-parameter tuning, a great result most of the time.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67095"/>
            <a:ext cx="5410200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248</Words>
  <Application>Microsoft Office PowerPoint</Application>
  <PresentationFormat>On-screen Show (4:3)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Times New Roman</vt:lpstr>
      <vt:lpstr>Damask</vt:lpstr>
      <vt:lpstr>RADARR ASSIGNMENT</vt:lpstr>
      <vt:lpstr>Dataset Description:</vt:lpstr>
      <vt:lpstr>EDA</vt:lpstr>
      <vt:lpstr>PowerPoint Presentation</vt:lpstr>
      <vt:lpstr>MODELS</vt:lpstr>
      <vt:lpstr>Approach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Assessment of Home Credit Group</dc:title>
  <dc:creator>rebel sandy</dc:creator>
  <cp:lastModifiedBy>Sachin Pathania</cp:lastModifiedBy>
  <cp:revision>29</cp:revision>
  <dcterms:created xsi:type="dcterms:W3CDTF">2006-08-16T00:00:00Z</dcterms:created>
  <dcterms:modified xsi:type="dcterms:W3CDTF">2021-08-05T21:05:54Z</dcterms:modified>
</cp:coreProperties>
</file>