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7" r:id="rId29"/>
    <p:sldId id="284" r:id="rId30"/>
    <p:sldId id="285" r:id="rId31"/>
    <p:sldId id="293" r:id="rId32"/>
    <p:sldId id="288" r:id="rId33"/>
    <p:sldId id="289" r:id="rId34"/>
    <p:sldId id="290" r:id="rId35"/>
    <p:sldId id="291" r:id="rId36"/>
    <p:sldId id="292" r:id="rId37"/>
    <p:sldId id="286" r:id="rId38"/>
    <p:sldId id="294" r:id="rId39"/>
    <p:sldId id="29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6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50B0B-4CA5-438D-B038-610E5C3D1A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CREDIT EDA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F37A42-D90D-42E9-9DC7-BEFEC045D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9688" y="4784035"/>
            <a:ext cx="4015408" cy="1630017"/>
          </a:xfrm>
        </p:spPr>
        <p:txBody>
          <a:bodyPr>
            <a:normAutofit/>
          </a:bodyPr>
          <a:lstStyle/>
          <a:p>
            <a:r>
              <a:rPr lang="en-US" dirty="0"/>
              <a:t>By : RAJ PATEL </a:t>
            </a:r>
          </a:p>
          <a:p>
            <a:r>
              <a:rPr lang="en-US" dirty="0"/>
              <a:t>         &amp; </a:t>
            </a:r>
          </a:p>
          <a:p>
            <a:r>
              <a:rPr lang="en-US" dirty="0"/>
              <a:t>SACHIN Prajapati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318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B2A5BC-A91D-4A8E-A041-D5E94323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D70C05A-2A77-48EB-B9F7-E8CF40041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r>
              <a:rPr lang="en-US" sz="1400" dirty="0"/>
              <a:t>For type 1 : there is only Female Revolving loans.</a:t>
            </a:r>
          </a:p>
          <a:p>
            <a:endParaRPr lang="en-US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78094A-F608-4440-AD9C-F7F5AE025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16" y="1093788"/>
            <a:ext cx="6287377" cy="453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732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0EAB47-7ABC-4E75-BD73-A453100B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180493-893A-4AC3-B243-52AA39ED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  <a:p>
            <a:r>
              <a:rPr lang="en-US" sz="1400" dirty="0"/>
              <a:t>Same as type 0 in distribution of organization type.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A9764F5-D9EF-447E-8A58-F5DEDE19E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629" y="198783"/>
            <a:ext cx="4585084" cy="638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559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1DCF-E466-49E0-BFE1-DF19B029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09693"/>
            <a:ext cx="9905998" cy="1478570"/>
          </a:xfrm>
        </p:spPr>
        <p:txBody>
          <a:bodyPr/>
          <a:lstStyle/>
          <a:p>
            <a:r>
              <a:rPr lang="en-US" dirty="0"/>
              <a:t>Correlation of target 0</a:t>
            </a:r>
          </a:p>
        </p:txBody>
      </p:sp>
    </p:spTree>
    <p:extLst>
      <p:ext uri="{BB962C8B-B14F-4D97-AF65-F5344CB8AC3E}">
        <p14:creationId xmlns:p14="http://schemas.microsoft.com/office/powerpoint/2010/main" val="263305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02049B6-974F-40A1-98C1-389F97FEC2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7461" y="0"/>
            <a:ext cx="8097078" cy="6863539"/>
          </a:xfrm>
        </p:spPr>
      </p:pic>
    </p:spTree>
    <p:extLst>
      <p:ext uri="{BB962C8B-B14F-4D97-AF65-F5344CB8AC3E}">
        <p14:creationId xmlns:p14="http://schemas.microsoft.com/office/powerpoint/2010/main" val="237673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3500-B733-42AD-B264-E82B7644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target 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8197-A6D4-4C30-BC5E-90510F40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Points to be concluded from the graph presented before.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date of birth, which means Credit amount is higher for low age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inversely proportional to the number of children client have, means Credit amount is higher for less children count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Income amount is inversely proportional to the number of children client have, means more income for less children client have and vice-versa.</a:t>
            </a:r>
          </a:p>
          <a:p>
            <a:r>
              <a:rPr lang="en-US" dirty="0">
                <a:solidFill>
                  <a:schemeClr val="bg1"/>
                </a:solidFill>
              </a:rPr>
              <a:t>less children client have in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Credit amount is higher to densely populated area.</a:t>
            </a:r>
          </a:p>
          <a:p>
            <a:r>
              <a:rPr lang="en-US" dirty="0">
                <a:solidFill>
                  <a:schemeClr val="bg1"/>
                </a:solidFill>
              </a:rPr>
              <a:t>The income is also higher in densely populated area.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897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8356E7-4CC4-45F8-A084-D553C6BEF4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6552" y="0"/>
            <a:ext cx="8379412" cy="6848559"/>
          </a:xfrm>
        </p:spPr>
      </p:pic>
    </p:spTree>
    <p:extLst>
      <p:ext uri="{BB962C8B-B14F-4D97-AF65-F5344CB8AC3E}">
        <p14:creationId xmlns:p14="http://schemas.microsoft.com/office/powerpoint/2010/main" val="1333319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D6574-4BE8-42B5-BE18-E0D262EF6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for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902FE-BE07-4752-ACFC-CD045480A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bg1"/>
                </a:solidFill>
              </a:rPr>
              <a:t>This heat map for Target 1 is also having quite a same observation just like Target 0. But for few points are different. They are listed below.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contact address are having less children and vice-versa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The client's permanent address does not match work address are having less children and vice-versa</a:t>
            </a:r>
          </a:p>
          <a:p>
            <a:pPr marL="0" indent="0">
              <a:buNone/>
            </a:pPr>
            <a:endParaRPr lang="en-US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42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33694-9FD2-42A7-89D6-4B818D6C4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28048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/>
              <a:t>Categorical Univariate analysis for variables target 0</a:t>
            </a:r>
          </a:p>
        </p:txBody>
      </p:sp>
    </p:spTree>
    <p:extLst>
      <p:ext uri="{BB962C8B-B14F-4D97-AF65-F5344CB8AC3E}">
        <p14:creationId xmlns:p14="http://schemas.microsoft.com/office/powerpoint/2010/main" val="2748173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8259-7028-434C-B5F1-997C94EA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41679F-0C4D-44F3-936C-59F8A31D0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dirty="0">
                <a:solidFill>
                  <a:schemeClr val="bg1"/>
                </a:solidFill>
              </a:rPr>
              <a:t>The third quartiles is very slim for income amount.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21308C-641A-409F-BFDE-8D1E17467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2224189"/>
            <a:ext cx="4712872" cy="340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567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311091-DB69-403B-8DD6-633D5B39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49F2278-1BA4-44CB-B34A-E06CDAED9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5BDD7AF-5AF9-4842-BCFE-519116452F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111" y="1816101"/>
            <a:ext cx="4497009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849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02E3D-2B62-4094-BD69-B280B3EBF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053423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203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7D3D9FC-489E-4FB9-AF6E-E4A57F72D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B06A9D-4C57-4429-B12E-86D434D3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45AD97A7-0842-4BEA-828C-2E9DF9060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098" y="1990726"/>
            <a:ext cx="3884562" cy="353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7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76A-7A99-448A-99D3-DCC77346F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7"/>
            <a:ext cx="9905998" cy="1478570"/>
          </a:xfrm>
        </p:spPr>
        <p:txBody>
          <a:bodyPr/>
          <a:lstStyle/>
          <a:p>
            <a:r>
              <a:rPr lang="en-US" dirty="0"/>
              <a:t>Categorical Univariate analysis for variables target 1</a:t>
            </a:r>
          </a:p>
        </p:txBody>
      </p:sp>
    </p:spTree>
    <p:extLst>
      <p:ext uri="{BB962C8B-B14F-4D97-AF65-F5344CB8AC3E}">
        <p14:creationId xmlns:p14="http://schemas.microsoft.com/office/powerpoint/2010/main" val="2629960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E43C-F754-4E83-9866-2359B4EF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income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8034E0-0AC8-439E-8010-7C76A836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third quartiles is very slim for income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Most of the clients of income are present in first quartile.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765260-88B5-4CB6-BD99-BCDF1D9A2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710" y="2268248"/>
            <a:ext cx="3978898" cy="36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40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08647-524B-4269-880B-1D6F97E1C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credit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80ED28-E04A-48EA-8C98-AA4FA24DC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credit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credit amount which means most of the credits of clients are present in the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E15A1D47-2BA6-48E0-8108-3D0184854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986" y="1696053"/>
            <a:ext cx="4147241" cy="393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85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C754CF-5216-4272-9FB0-DBB3C7151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Boxplot for annuity amount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F005CD7-0BD8-47C2-83B8-B92A50DAD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Few points can be concluded from the graph.</a:t>
            </a:r>
          </a:p>
          <a:p>
            <a:r>
              <a:rPr lang="en-US" sz="2000" dirty="0">
                <a:solidFill>
                  <a:schemeClr val="bg1"/>
                </a:solidFill>
              </a:rPr>
              <a:t>Some outliers are noticed in annuity amount.</a:t>
            </a:r>
          </a:p>
          <a:p>
            <a:r>
              <a:rPr lang="en-US" sz="2000" dirty="0">
                <a:solidFill>
                  <a:schemeClr val="bg1"/>
                </a:solidFill>
              </a:rPr>
              <a:t>The first quartile is bigger than third quartile for annuity amount which means most of the annuity clients are from first quartile.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9ED6047-F2CB-4C25-861F-32EA9250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425" y="1888606"/>
            <a:ext cx="4115849" cy="381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683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EE4F-75F1-4A36-A07E-5AF1ECCB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51896"/>
            <a:ext cx="9905998" cy="1478570"/>
          </a:xfrm>
        </p:spPr>
        <p:txBody>
          <a:bodyPr/>
          <a:lstStyle/>
          <a:p>
            <a:r>
              <a:rPr lang="en-US" dirty="0"/>
              <a:t>Bivariate analysis for type 0</a:t>
            </a:r>
          </a:p>
        </p:txBody>
      </p:sp>
    </p:spTree>
    <p:extLst>
      <p:ext uri="{BB962C8B-B14F-4D97-AF65-F5344CB8AC3E}">
        <p14:creationId xmlns:p14="http://schemas.microsoft.com/office/powerpoint/2010/main" val="1385990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2769DB-BB03-4258-B5A1-C6CDEACFE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D92B83E-960F-412E-9181-7F5CDF3E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Higher education of family status of 'marriage', 'single' and 'civil marriage' are having more outliers.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  <a:p>
            <a:endParaRPr lang="en-US" sz="10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2B2D1AA-24E4-450B-85BB-60F32398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780" y="159026"/>
            <a:ext cx="7534370" cy="640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803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F6B39F-160E-4A71-BE56-D69DF93E1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D6D14CA-6225-4471-AEF1-C4AD859F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For Education type 'Higher education' the income amount mean is mostly equal with family status. It does contain many outliers.</a:t>
            </a:r>
          </a:p>
          <a:p>
            <a:r>
              <a:rPr lang="en-US" sz="1400" dirty="0"/>
              <a:t>Less outlier are having for Academic degree but they are having the income amount is little higher that Higher education.</a:t>
            </a:r>
          </a:p>
          <a:p>
            <a:r>
              <a:rPr lang="en-US" sz="1400" dirty="0"/>
              <a:t>Lower secondary of civil marriage family status are have less income amount than others.</a:t>
            </a: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01D02F4-A417-4390-A77F-EA78BE72A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83" y="114883"/>
            <a:ext cx="7554592" cy="66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23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5489-1E88-465D-A57A-1F45CC07D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954" y="2194100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Bivariate analysis for type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2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21A33C-21E7-40D7-954D-6D846717D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Credit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B6733D4-292E-4B81-A461-5F701513B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Quite similar from Target 0, we can say that Family status of 'civil marriage', 'marriage' and 'separated' of Academic degree education are having higher number of credits than others.</a:t>
            </a:r>
          </a:p>
          <a:p>
            <a:r>
              <a:rPr lang="en-US" sz="1400" dirty="0"/>
              <a:t>Most of the outliers are from Education type 'Higher education' and 'Secondary’.</a:t>
            </a:r>
          </a:p>
          <a:p>
            <a:r>
              <a:rPr lang="en-US" sz="1400" dirty="0"/>
              <a:t>Civil marriage for Academic degree is having most of the credits in the third quartile.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4D42E35-D8B3-436D-B802-76E356044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39" y="72852"/>
            <a:ext cx="7440311" cy="67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695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06E912-64EB-4248-B610-1D4520C2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57C1F24-6852-4D8A-83A0-3AF242BDC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Female counts are higher than 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females are more than 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  <a:p>
            <a:endParaRPr lang="en-US" sz="1400" dirty="0"/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7442E4B-BF8A-486F-A40F-EE32A5F32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84" y="903288"/>
            <a:ext cx="8077945" cy="413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08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1B01B3-D4E8-4DC3-B61B-2B6F9F3E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>
                <a:solidFill>
                  <a:srgbClr val="FFFFFF"/>
                </a:solidFill>
              </a:rPr>
              <a:t>Income amount vs Education Status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E110B2-7FC7-4E07-8CB2-3B636593F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404232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Have some similarity with Target0, From above boxplot for Education type 'Higher education' the income amount is mostly equal with family status.</a:t>
            </a:r>
          </a:p>
          <a:p>
            <a:r>
              <a:rPr lang="en-US" sz="1400" dirty="0"/>
              <a:t>Less outlier are having for Academic degree but there income amount is little higher that Higher education.</a:t>
            </a:r>
          </a:p>
          <a:p>
            <a:r>
              <a:rPr lang="en-US" sz="1400" dirty="0"/>
              <a:t>Lower secondary are have less income amount than others.</a:t>
            </a:r>
          </a:p>
          <a:p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49C8CF8-AA52-4D02-B531-E4E3688D6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790" y="192195"/>
            <a:ext cx="7526036" cy="665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275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10F37-F749-4D6A-9F64-72D62DA2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22235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Univariate analysis after merging previous data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554362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A16CB-CF4F-4108-82CE-D0C1747F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 fontScale="90000"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Distribution of contract status with purposes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49527A-C63A-4D07-8550-1ECCC8D67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Most rejection of loans came from purpose 'repairs'.</a:t>
            </a:r>
          </a:p>
          <a:p>
            <a:r>
              <a:rPr lang="en-US" sz="1400" dirty="0"/>
              <a:t>For education purposes we have equal number of approves and rejection</a:t>
            </a:r>
          </a:p>
          <a:p>
            <a:r>
              <a:rPr lang="en-US" sz="1400" dirty="0"/>
              <a:t>Paying other loans and buying a new car is having significant higher rejection than approves.</a:t>
            </a:r>
          </a:p>
          <a:p>
            <a:pPr marL="0" indent="0"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2A101D-4385-46CC-9B87-ED9BDBE30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385" y="154745"/>
            <a:ext cx="5852989" cy="668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339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487B72-0F8F-4421-BAD5-B345BFADA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500" dirty="0">
                <a:solidFill>
                  <a:srgbClr val="FFFFFF"/>
                </a:solidFill>
              </a:rPr>
              <a:t>Distribution of purposes with target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67FFF8-07C4-470E-9BB8-53EDC11B6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500" dirty="0"/>
              <a:t>Loan purposes with 'Repairs' are facing more difficulties in payment on time.</a:t>
            </a:r>
          </a:p>
          <a:p>
            <a:r>
              <a:rPr lang="en-US" sz="1500" dirty="0"/>
              <a:t>There are few places where loan payment is significant higher than facing difficulties. They are 'Buying a garage', 'Business development', 'Buying land’, 'Buying a new car' and 'Education' Hence we can focus on these purposes for which the client is having for minimal payment difficulties.</a:t>
            </a:r>
          </a:p>
          <a:p>
            <a:endParaRPr lang="en-US" sz="14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C27D7AF-7D5A-4CEF-B876-3590BDB58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145" y="140677"/>
            <a:ext cx="6038520" cy="664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649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C63F6-E679-461B-8D7F-44CEE7367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9609" y="2159401"/>
            <a:ext cx="9905998" cy="1478570"/>
          </a:xfrm>
        </p:spPr>
        <p:txBody>
          <a:bodyPr/>
          <a:lstStyle/>
          <a:p>
            <a:r>
              <a:rPr lang="en-US" dirty="0"/>
              <a:t>Performing bivariate analysis</a:t>
            </a:r>
          </a:p>
        </p:txBody>
      </p:sp>
    </p:spTree>
    <p:extLst>
      <p:ext uri="{BB962C8B-B14F-4D97-AF65-F5344CB8AC3E}">
        <p14:creationId xmlns:p14="http://schemas.microsoft.com/office/powerpoint/2010/main" val="35352404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pencil and paper&#10;&#10;Description automatically generated">
            <a:extLst>
              <a:ext uri="{FF2B5EF4-FFF2-40B4-BE49-F238E27FC236}">
                <a16:creationId xmlns:a16="http://schemas.microsoft.com/office/drawing/2014/main" id="{29979483-3D2B-4824-AD26-DCF5FDD0A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74" y="175244"/>
            <a:ext cx="10339754" cy="6549113"/>
          </a:xfrm>
        </p:spPr>
      </p:pic>
    </p:spTree>
    <p:extLst>
      <p:ext uri="{BB962C8B-B14F-4D97-AF65-F5344CB8AC3E}">
        <p14:creationId xmlns:p14="http://schemas.microsoft.com/office/powerpoint/2010/main" val="4122918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65A7-ED90-4184-9961-307A38AC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Prev</a:t>
            </a:r>
            <a:r>
              <a:rPr lang="en-US" dirty="0"/>
              <a:t> Credit amount vs Loan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0641B-C7F9-4D90-AEB8-B83EFD0BD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From the previous graph we can conclude the below points:</a:t>
            </a:r>
          </a:p>
          <a:p>
            <a:r>
              <a:rPr lang="en-US" dirty="0">
                <a:solidFill>
                  <a:schemeClr val="bg1"/>
                </a:solidFill>
              </a:rPr>
              <a:t>The credit amount of Loan purposes like 'Buying a home’, ’Buying a land’, 'Buying a new car' and ‘Building a house' is higher.</a:t>
            </a:r>
          </a:p>
          <a:p>
            <a:r>
              <a:rPr lang="en-US" dirty="0">
                <a:solidFill>
                  <a:schemeClr val="bg1"/>
                </a:solidFill>
              </a:rPr>
              <a:t>Income type of state servants have a significant amount of credit applied</a:t>
            </a:r>
          </a:p>
          <a:p>
            <a:r>
              <a:rPr lang="en-US" dirty="0">
                <a:solidFill>
                  <a:schemeClr val="bg1"/>
                </a:solidFill>
              </a:rPr>
              <a:t>Money for third person or a Hobby is having less credits applied for.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26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F5A82-9063-4DF6-8D4F-75828390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Prev Credit amount vs Housing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39D083E-2C3A-4B8C-9544-B7E8BE53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Few points can be concluded from the graph.</a:t>
            </a:r>
          </a:p>
          <a:p>
            <a:r>
              <a:rPr lang="en-US" sz="1400" dirty="0"/>
              <a:t>Here for Housing type, office apartment is having higher credit of target 0 and co-op apartment is having higher credit of target 1.</a:t>
            </a:r>
          </a:p>
          <a:p>
            <a:r>
              <a:rPr lang="en-US" sz="1400" dirty="0"/>
              <a:t>So, we can conclude that bank should avoid giving loans to the housing type of co-op apartment as they are having difficulties in payment.</a:t>
            </a:r>
          </a:p>
          <a:p>
            <a:r>
              <a:rPr lang="en-US" sz="1500" dirty="0"/>
              <a:t>Bank can focus mostly on housing type with parents or House\apartment or municipal apartment for successful payments.</a:t>
            </a:r>
            <a:endParaRPr lang="en-US" sz="1500" dirty="0">
              <a:solidFill>
                <a:srgbClr val="FFFFF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890F9657-33A7-40B0-847D-9913C14D1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94" y="225083"/>
            <a:ext cx="7170606" cy="639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201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9567A-0E95-4D5B-A9C1-A3B7EC80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4870-856F-45BD-929C-B3E8F493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Banks should focus more on contract type ‘Student’ ,’pensioner’ and ‘Businessman’ with housing ‘type other than ‘Co-op apartment’ for 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Banks should focus less on income type ‘Working’ as they are having most number of unsuccessful payments.</a:t>
            </a:r>
          </a:p>
          <a:p>
            <a:r>
              <a:rPr lang="en-US" dirty="0">
                <a:solidFill>
                  <a:schemeClr val="bg1"/>
                </a:solidFill>
              </a:rPr>
              <a:t>Also with loan purpose ‘Repair’ is having higher number of unsuccessful payments on time.</a:t>
            </a:r>
          </a:p>
          <a:p>
            <a:r>
              <a:rPr lang="en-US" dirty="0">
                <a:solidFill>
                  <a:schemeClr val="bg1"/>
                </a:solidFill>
              </a:rPr>
              <a:t>Get as much as clients from housing type ‘With parents’ as they are having least number of unsuccessful payments.</a:t>
            </a:r>
          </a:p>
        </p:txBody>
      </p:sp>
    </p:spTree>
    <p:extLst>
      <p:ext uri="{BB962C8B-B14F-4D97-AF65-F5344CB8AC3E}">
        <p14:creationId xmlns:p14="http://schemas.microsoft.com/office/powerpoint/2010/main" val="1815384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A3A0-D256-4A69-BCFA-C19010C37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3" y="2142518"/>
            <a:ext cx="9905998" cy="147857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20384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7FD6AA-8CFB-49C2-AC32-CA36F462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CA6989-5863-4AA3-BD9E-A065351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income type ‘working’, ’commercial associate’, and ‘State Servant’ the number of credits are higher than others.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‘student’ ,’pensioner’, ‘Businessman’ and ‘Maternity leave’.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81811685-E52F-41AC-BE76-2308BA2FB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469" y="1093788"/>
            <a:ext cx="8100531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2139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F14387-6336-4124-A412-393D94C3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FFFF"/>
                </a:solidFill>
              </a:rPr>
              <a:t>Distribution for contract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4BAD658-3892-45A4-B920-FEF685AA9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For contract type ‘cash loans’ is having higher number of credits than ‘Revolving loans’ contract type.</a:t>
            </a:r>
          </a:p>
          <a:p>
            <a:r>
              <a:rPr lang="en-US" sz="1400" dirty="0"/>
              <a:t>For this also Female is leading for applying credits.</a:t>
            </a:r>
          </a:p>
          <a:p>
            <a:pPr marL="0" indent="0">
              <a:buNone/>
            </a:pPr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FA280D2-8242-4F38-8474-FF0698941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607" y="910432"/>
            <a:ext cx="7041569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013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37FA7A-A3EE-4461-8B12-CCB271035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2700" dirty="0">
                <a:solidFill>
                  <a:srgbClr val="FFFFFF"/>
                </a:solidFill>
              </a:rPr>
              <a:t>Distribution of organization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2E3D7FA-D791-423D-9633-A31FC333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right.</a:t>
            </a:r>
          </a:p>
          <a:p>
            <a:r>
              <a:rPr lang="en-US" sz="1400" dirty="0"/>
              <a:t>Clients which have applied for credits are from most of the organization type ‘Business entity Type 3’ , ‘Self employed’ , ‘Other’ , ‘Medicine’ and ‘Government’.</a:t>
            </a:r>
          </a:p>
          <a:p>
            <a:r>
              <a:rPr lang="en-US" sz="1400" dirty="0"/>
              <a:t>Less clients are from Industry type 8,type 6, type 10, religion and  trade type 5, type 4.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385245F-A234-4787-8308-EFC7B7345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02" y="225287"/>
            <a:ext cx="3543795" cy="614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43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72D8-D5AC-42D7-8976-31488DE9A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02761"/>
            <a:ext cx="9905998" cy="1478570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Categorical Univariate analysis for target 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31380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A830AC-92AC-4F5C-BD22-44435AAC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range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BDB644-4803-465A-A9F6-6843DC61C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Male counts are higher than female.</a:t>
            </a:r>
          </a:p>
          <a:p>
            <a:r>
              <a:rPr lang="en-US" sz="1400" dirty="0"/>
              <a:t>Income range from 100000 to 200000 is having more number of credits.</a:t>
            </a:r>
          </a:p>
          <a:p>
            <a:r>
              <a:rPr lang="en-US" sz="1400" dirty="0"/>
              <a:t>This graph show that males are more than female in having credits for that range.</a:t>
            </a:r>
          </a:p>
          <a:p>
            <a:r>
              <a:rPr lang="en-US" sz="1400" dirty="0"/>
              <a:t>Very less count for income range 400000 and above.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6E22A60-82E1-480B-8F9B-479CE4BD6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93" y="1849438"/>
            <a:ext cx="786874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56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B01C94-CF5F-41C8-AE3C-DDFDD657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18518"/>
            <a:ext cx="2851417" cy="1478570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Distribution of income type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AD2C5D1-B83B-48D2-9053-4E286508A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620" y="2249487"/>
            <a:ext cx="2862444" cy="39573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dirty="0"/>
              <a:t>Points to be concluded from the graph on the right side.</a:t>
            </a:r>
          </a:p>
          <a:p>
            <a:r>
              <a:rPr lang="en-US" sz="1400" dirty="0"/>
              <a:t>For income type ‘working’, ’commercial associate’, and ‘State Servant’ the number of credits are higher than other i.e. ‘Maternity leave.</a:t>
            </a:r>
          </a:p>
          <a:p>
            <a:r>
              <a:rPr lang="en-US" sz="1400" dirty="0"/>
              <a:t>For this Females are having more number of credits than male.</a:t>
            </a:r>
          </a:p>
          <a:p>
            <a:r>
              <a:rPr lang="en-US" sz="1400" dirty="0"/>
              <a:t>Less number of credits for income type  ‘Maternity leave’.</a:t>
            </a:r>
          </a:p>
          <a:p>
            <a:r>
              <a:rPr lang="en-US" sz="1400" dirty="0"/>
              <a:t>For type 1: There is no income type for ‘student’ , ’pensioner’ and ‘Businessman’ which means they don’t do any late payments.</a:t>
            </a:r>
          </a:p>
          <a:p>
            <a:endParaRPr lang="en-US" sz="1400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58D0D99-321B-4144-A006-33899E4B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6865" y="826418"/>
            <a:ext cx="7097115" cy="480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1536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1724</Words>
  <Application>Microsoft Office PowerPoint</Application>
  <PresentationFormat>Widescreen</PresentationFormat>
  <Paragraphs>137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Tw Cen MT</vt:lpstr>
      <vt:lpstr>Circuit</vt:lpstr>
      <vt:lpstr>CREDIT EDA CASE STUDY</vt:lpstr>
      <vt:lpstr>Categorical Univariate analysis for target 0</vt:lpstr>
      <vt:lpstr>Distribution of Income range</vt:lpstr>
      <vt:lpstr>Distribution of income type</vt:lpstr>
      <vt:lpstr>Distribution for contract type</vt:lpstr>
      <vt:lpstr>Distribution of organization type</vt:lpstr>
      <vt:lpstr>Categorical Univariate analysis for target 1</vt:lpstr>
      <vt:lpstr>Distribution of Income range</vt:lpstr>
      <vt:lpstr>Distribution of income type</vt:lpstr>
      <vt:lpstr>Distribution for contract type</vt:lpstr>
      <vt:lpstr>Distribution of organization type</vt:lpstr>
      <vt:lpstr>Correlation of target 0</vt:lpstr>
      <vt:lpstr>PowerPoint Presentation</vt:lpstr>
      <vt:lpstr>Correlation For target 0</vt:lpstr>
      <vt:lpstr>PowerPoint Presentation</vt:lpstr>
      <vt:lpstr>Correlation for type 1</vt:lpstr>
      <vt:lpstr>Categorical Univariate analysis for variables target 0</vt:lpstr>
      <vt:lpstr>Boxplot for income amount</vt:lpstr>
      <vt:lpstr>Boxplot for credit amount</vt:lpstr>
      <vt:lpstr>Boxplot for annuity amount</vt:lpstr>
      <vt:lpstr>Categorical Univariate analysis for variables target 1</vt:lpstr>
      <vt:lpstr>Boxplot for income amount</vt:lpstr>
      <vt:lpstr>Boxplot for credit amount</vt:lpstr>
      <vt:lpstr>Boxplot for annuity amount</vt:lpstr>
      <vt:lpstr>Bivariate analysis for type 0</vt:lpstr>
      <vt:lpstr>Credit amount vs Education Status</vt:lpstr>
      <vt:lpstr>Income amount vs Education Status</vt:lpstr>
      <vt:lpstr>Bivariate analysis for type 1</vt:lpstr>
      <vt:lpstr>Credit amount vs Education Status</vt:lpstr>
      <vt:lpstr>Income amount vs Education Status</vt:lpstr>
      <vt:lpstr>Univariate analysis after merging previous data</vt:lpstr>
      <vt:lpstr>Distribution of contract status with purposes</vt:lpstr>
      <vt:lpstr>Distribution of purposes with target</vt:lpstr>
      <vt:lpstr>Performing bivariate analysis</vt:lpstr>
      <vt:lpstr>PowerPoint Presentation</vt:lpstr>
      <vt:lpstr>Prev Credit amount vs Loan Purpose</vt:lpstr>
      <vt:lpstr>Prev Credit amount vs Housing type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EDA CASE STUDY</dc:title>
  <dc:creator>Samrat Sinha</dc:creator>
  <cp:lastModifiedBy>Sachin Prajapati</cp:lastModifiedBy>
  <cp:revision>14</cp:revision>
  <dcterms:created xsi:type="dcterms:W3CDTF">2019-06-16T18:29:35Z</dcterms:created>
  <dcterms:modified xsi:type="dcterms:W3CDTF">2022-02-11T03:31:19Z</dcterms:modified>
</cp:coreProperties>
</file>