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7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6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5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6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29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1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1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3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5105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Lead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Score</a:t>
            </a:r>
            <a:r>
              <a:rPr b="0" spc="-10" dirty="0">
                <a:latin typeface="Times New Roman"/>
                <a:cs typeface="Times New Roman"/>
              </a:rPr>
              <a:t> Case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Study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4930425"/>
            <a:ext cx="1600200" cy="8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Submitted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by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: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endParaRPr lang="en-US" sz="1500" b="1" spc="-5" dirty="0">
              <a:latin typeface="Times New Roman"/>
              <a:cs typeface="Times New Roman"/>
            </a:endParaRP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lang="en-US" sz="1500" b="1" spc="-5" dirty="0">
                <a:latin typeface="Times New Roman"/>
                <a:cs typeface="Times New Roman"/>
              </a:rPr>
              <a:t>Raj Patel</a:t>
            </a: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lang="en-US" sz="1500" b="1" spc="-5" dirty="0" err="1">
                <a:latin typeface="Times New Roman"/>
                <a:cs typeface="Times New Roman"/>
              </a:rPr>
              <a:t>Sachin</a:t>
            </a:r>
            <a:r>
              <a:rPr lang="en-US" sz="1500" b="1" spc="-5" dirty="0">
                <a:latin typeface="Times New Roman"/>
                <a:cs typeface="Times New Roman"/>
              </a:rPr>
              <a:t>  Prajapati </a:t>
            </a:r>
            <a:endParaRPr lang="en-US" sz="15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202" y="436625"/>
            <a:ext cx="6816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 </a:t>
            </a:r>
            <a:r>
              <a:rPr dirty="0"/>
              <a:t>Evaluation-</a:t>
            </a:r>
            <a:r>
              <a:rPr spc="-5" dirty="0"/>
              <a:t> </a:t>
            </a:r>
            <a:r>
              <a:rPr spc="-10" dirty="0"/>
              <a:t>Precision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Recall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spc="-40" dirty="0"/>
              <a:t>Train</a:t>
            </a:r>
            <a:r>
              <a:rPr dirty="0"/>
              <a:t> </a:t>
            </a: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833" y="3905250"/>
            <a:ext cx="1576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Precision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79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Recall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71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6268" y="2097023"/>
            <a:ext cx="1310640" cy="1310640"/>
            <a:chOff x="6716268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2" y="0"/>
                  </a:moveTo>
                  <a:lnTo>
                    <a:pt x="0" y="147065"/>
                  </a:lnTo>
                  <a:lnTo>
                    <a:pt x="263652" y="294132"/>
                  </a:lnTo>
                  <a:lnTo>
                    <a:pt x="527304" y="147065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9430" y="2932302"/>
            <a:ext cx="1056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0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72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1737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6148" y="1655140"/>
            <a:ext cx="1386205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1110"/>
              </a:spcBef>
              <a:tabLst>
                <a:tab pos="10287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3397	461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613" y="1655140"/>
            <a:ext cx="517017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5" dirty="0">
                <a:latin typeface="Times New Roman"/>
                <a:cs typeface="Times New Roman"/>
              </a:rPr>
              <a:t> depicts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optimal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off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0.42</a:t>
            </a:r>
            <a:r>
              <a:rPr sz="1500" spc="-5" dirty="0">
                <a:latin typeface="Times New Roman"/>
                <a:cs typeface="Times New Roman"/>
              </a:rPr>
              <a:t> based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Precision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imes New Roman"/>
                <a:cs typeface="Times New Roman"/>
              </a:rPr>
              <a:t>Recall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64" y="2496539"/>
            <a:ext cx="3598161" cy="2347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944" y="426796"/>
            <a:ext cx="740092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Evaluation</a:t>
            </a:r>
            <a:r>
              <a:rPr spc="20" dirty="0"/>
              <a:t> </a:t>
            </a:r>
            <a:r>
              <a:rPr spc="-5" dirty="0"/>
              <a:t>–</a:t>
            </a:r>
            <a:r>
              <a:rPr spc="10" dirty="0"/>
              <a:t> </a:t>
            </a:r>
            <a:r>
              <a:rPr spc="-5" dirty="0"/>
              <a:t>Sensitivity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Specificity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spc="-60" dirty="0"/>
              <a:t>Test</a:t>
            </a:r>
            <a:r>
              <a:rPr spc="25" dirty="0"/>
              <a:t> </a:t>
            </a: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3592448"/>
            <a:ext cx="1728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81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79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82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0445" y="1810257"/>
            <a:ext cx="1311275" cy="803910"/>
            <a:chOff x="1790445" y="1810257"/>
            <a:chExt cx="1311275" cy="803910"/>
          </a:xfrm>
        </p:grpSpPr>
        <p:sp>
          <p:nvSpPr>
            <p:cNvPr id="5" name="object 5"/>
            <p:cNvSpPr/>
            <p:nvPr/>
          </p:nvSpPr>
          <p:spPr>
            <a:xfrm>
              <a:off x="2182367" y="2318003"/>
              <a:ext cx="527685" cy="295910"/>
            </a:xfrm>
            <a:custGeom>
              <a:avLst/>
              <a:gdLst/>
              <a:ahLst/>
              <a:cxnLst/>
              <a:rect l="l" t="t" r="r" b="b"/>
              <a:pathLst>
                <a:path w="527685" h="295910">
                  <a:moveTo>
                    <a:pt x="263651" y="0"/>
                  </a:moveTo>
                  <a:lnTo>
                    <a:pt x="0" y="147828"/>
                  </a:lnTo>
                  <a:lnTo>
                    <a:pt x="263651" y="295656"/>
                  </a:lnTo>
                  <a:lnTo>
                    <a:pt x="527304" y="14782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93189" y="1972182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90445" y="2483866"/>
            <a:ext cx="637540" cy="637540"/>
            <a:chOff x="1790445" y="2483866"/>
            <a:chExt cx="637540" cy="637540"/>
          </a:xfrm>
        </p:grpSpPr>
        <p:sp>
          <p:nvSpPr>
            <p:cNvPr id="12" name="object 12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3480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218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64307" y="2484120"/>
            <a:ext cx="637540" cy="637540"/>
            <a:chOff x="2464307" y="2484120"/>
            <a:chExt cx="637540" cy="637540"/>
          </a:xfrm>
        </p:grpSpPr>
        <p:sp>
          <p:nvSpPr>
            <p:cNvPr id="16" name="object 16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6454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797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7618" y="1505578"/>
            <a:ext cx="138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6" y="1412240"/>
            <a:ext cx="11476533" cy="378372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76835" indent="-228600">
              <a:lnSpc>
                <a:spcPts val="1620"/>
              </a:lnSpc>
              <a:spcBef>
                <a:spcPts val="30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checked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Sensitivity-Specificity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Precision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Metrics,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 cut </a:t>
            </a:r>
            <a:r>
              <a:rPr sz="2000" spc="-10" dirty="0">
                <a:latin typeface="Times New Roman"/>
                <a:cs typeface="Times New Roman"/>
              </a:rPr>
              <a:t>off </a:t>
            </a:r>
            <a:r>
              <a:rPr sz="2000" spc="5" dirty="0">
                <a:latin typeface="Times New Roman"/>
                <a:cs typeface="Times New Roman"/>
              </a:rPr>
              <a:t>based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Sensitivity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prediction.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</a:p>
          <a:p>
            <a:pPr marL="241300" indent="-228600">
              <a:lnSpc>
                <a:spcPts val="1710"/>
              </a:lnSpc>
              <a:spcBef>
                <a:spcPts val="79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15" dirty="0">
                <a:latin typeface="Times New Roman"/>
                <a:cs typeface="Times New Roman"/>
              </a:rPr>
              <a:t>Accuracy,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Sensitivity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dirty="0">
                <a:latin typeface="Times New Roman"/>
                <a:cs typeface="Times New Roman"/>
              </a:rPr>
              <a:t> set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around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81%, 79%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82%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approximately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5" dirty="0">
                <a:latin typeface="Times New Roman"/>
                <a:cs typeface="Times New Roman"/>
              </a:rPr>
              <a:t>respective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ts val="1710"/>
              </a:lnSpc>
            </a:pPr>
            <a:r>
              <a:rPr sz="2000" spc="-5" dirty="0">
                <a:latin typeface="Times New Roman"/>
                <a:cs typeface="Times New Roman"/>
              </a:rPr>
              <a:t>calculated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 on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final predicted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 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around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80%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79% in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endParaRPr sz="20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8500" algn="l"/>
              </a:tabLst>
            </a:pPr>
            <a:r>
              <a:rPr sz="2000" spc="-25" dirty="0">
                <a:latin typeface="Times New Roman"/>
                <a:cs typeface="Times New Roman"/>
              </a:rPr>
              <a:t>Total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website</a:t>
            </a:r>
            <a:endParaRPr sz="20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ea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Lea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gin</a:t>
            </a: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Had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Notable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Activity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Hence overall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seems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15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017" y="351790"/>
            <a:ext cx="536778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232662"/>
            <a:ext cx="10523220" cy="515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Times New Roman"/>
                <a:cs typeface="Times New Roman"/>
              </a:rPr>
              <a:t>Problem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Statement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6830" marR="105410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X Education sells </a:t>
            </a:r>
            <a:r>
              <a:rPr sz="1500" dirty="0">
                <a:latin typeface="Times New Roman"/>
                <a:cs typeface="Times New Roman"/>
              </a:rPr>
              <a:t>online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industry </a:t>
            </a:r>
            <a:r>
              <a:rPr sz="1500" dirty="0">
                <a:latin typeface="Times New Roman"/>
                <a:cs typeface="Times New Roman"/>
              </a:rPr>
              <a:t>professionals. </a:t>
            </a:r>
            <a:r>
              <a:rPr sz="1500" spc="-5" dirty="0">
                <a:latin typeface="Times New Roman"/>
                <a:cs typeface="Times New Roman"/>
              </a:rPr>
              <a:t>The company markets its courses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several websites and search engines </a:t>
            </a:r>
            <a:r>
              <a:rPr sz="1500" dirty="0">
                <a:latin typeface="Times New Roman"/>
                <a:cs typeface="Times New Roman"/>
              </a:rPr>
              <a:t>like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Once these people </a:t>
            </a:r>
            <a:r>
              <a:rPr sz="1500" dirty="0">
                <a:latin typeface="Times New Roman"/>
                <a:cs typeface="Times New Roman"/>
              </a:rPr>
              <a:t>land on the </a:t>
            </a:r>
            <a:r>
              <a:rPr sz="1500" spc="-5" dirty="0">
                <a:latin typeface="Times New Roman"/>
                <a:cs typeface="Times New Roman"/>
              </a:rPr>
              <a:t>website, they might </a:t>
            </a:r>
            <a:r>
              <a:rPr sz="1500" dirty="0">
                <a:latin typeface="Times New Roman"/>
                <a:cs typeface="Times New Roman"/>
              </a:rPr>
              <a:t>browse the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or fill up a form for the </a:t>
            </a:r>
            <a:r>
              <a:rPr sz="1500" spc="-5" dirty="0">
                <a:latin typeface="Times New Roman"/>
                <a:cs typeface="Times New Roman"/>
              </a:rPr>
              <a:t>course </a:t>
            </a:r>
            <a:r>
              <a:rPr sz="1500" dirty="0">
                <a:latin typeface="Times New Roman"/>
                <a:cs typeface="Times New Roman"/>
              </a:rPr>
              <a:t>or </a:t>
            </a:r>
            <a:r>
              <a:rPr sz="1500" spc="-5" dirty="0">
                <a:latin typeface="Times New Roman"/>
                <a:cs typeface="Times New Roman"/>
              </a:rPr>
              <a:t>watch some videos. When these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people </a:t>
            </a:r>
            <a:r>
              <a:rPr sz="1500" dirty="0">
                <a:latin typeface="Times New Roman"/>
                <a:cs typeface="Times New Roman"/>
              </a:rPr>
              <a:t>fill up a form providing </a:t>
            </a:r>
            <a:r>
              <a:rPr sz="1500" spc="-5" dirty="0">
                <a:latin typeface="Times New Roman"/>
                <a:cs typeface="Times New Roman"/>
              </a:rPr>
              <a:t>their </a:t>
            </a:r>
            <a:r>
              <a:rPr sz="1500" spc="-10" dirty="0">
                <a:latin typeface="Times New Roman"/>
                <a:cs typeface="Times New Roman"/>
              </a:rPr>
              <a:t>email </a:t>
            </a:r>
            <a:r>
              <a:rPr sz="1500" spc="-5" dirty="0">
                <a:latin typeface="Times New Roman"/>
                <a:cs typeface="Times New Roman"/>
              </a:rPr>
              <a:t>address </a:t>
            </a:r>
            <a:r>
              <a:rPr sz="1500" dirty="0">
                <a:latin typeface="Times New Roman"/>
                <a:cs typeface="Times New Roman"/>
              </a:rPr>
              <a:t>or phone </a:t>
            </a:r>
            <a:r>
              <a:rPr sz="1500" spc="-15" dirty="0">
                <a:latin typeface="Times New Roman"/>
                <a:cs typeface="Times New Roman"/>
              </a:rPr>
              <a:t>number, </a:t>
            </a:r>
            <a:r>
              <a:rPr sz="1500" spc="-5" dirty="0">
                <a:latin typeface="Times New Roman"/>
                <a:cs typeface="Times New Roman"/>
              </a:rPr>
              <a:t>they are classified </a:t>
            </a:r>
            <a:r>
              <a:rPr sz="1500" dirty="0">
                <a:latin typeface="Times New Roman"/>
                <a:cs typeface="Times New Roman"/>
              </a:rPr>
              <a:t>to be a </a:t>
            </a:r>
            <a:r>
              <a:rPr sz="1500" spc="-5" dirty="0">
                <a:latin typeface="Times New Roman"/>
                <a:cs typeface="Times New Roman"/>
              </a:rPr>
              <a:t>lead. </a:t>
            </a:r>
            <a:r>
              <a:rPr sz="1500" spc="-10" dirty="0">
                <a:latin typeface="Times New Roman"/>
                <a:cs typeface="Times New Roman"/>
              </a:rPr>
              <a:t>Moreover,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company also gets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referrals.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" marR="215265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Once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5" dirty="0">
                <a:latin typeface="Times New Roman"/>
                <a:cs typeface="Times New Roman"/>
              </a:rPr>
              <a:t> acquired,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employees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sales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team start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calls, </a:t>
            </a:r>
            <a:r>
              <a:rPr sz="1500" dirty="0">
                <a:latin typeface="Times New Roman"/>
                <a:cs typeface="Times New Roman"/>
              </a:rPr>
              <a:t>writing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emails,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etc.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process,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converted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typical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5" dirty="0">
                <a:latin typeface="Times New Roman"/>
                <a:cs typeface="Times New Roman"/>
              </a:rPr>
              <a:t> at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30%.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Times New Roman"/>
                <a:cs typeface="Times New Roman"/>
              </a:rPr>
              <a:t>Business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Goal</a:t>
            </a:r>
            <a:r>
              <a:rPr sz="1700" spc="-5" dirty="0">
                <a:latin typeface="Times New Roman"/>
                <a:cs typeface="Times New Roman"/>
              </a:rPr>
              <a:t>: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-5" dirty="0">
                <a:latin typeface="Times New Roman"/>
                <a:cs typeface="Times New Roman"/>
              </a:rPr>
              <a:t> selecting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promising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i.e.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likely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convert</a:t>
            </a:r>
            <a:r>
              <a:rPr sz="1500" dirty="0">
                <a:latin typeface="Times New Roman"/>
                <a:cs typeface="Times New Roman"/>
              </a:rPr>
              <a:t> into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paying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" marR="5080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The company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wherein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you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 score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assigned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leads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higher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higher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chance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lower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</a:t>
            </a:r>
            <a:r>
              <a:rPr sz="1500" dirty="0">
                <a:latin typeface="Times New Roman"/>
                <a:cs typeface="Times New Roman"/>
              </a:rPr>
              <a:t> 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lower</a:t>
            </a:r>
            <a:r>
              <a:rPr sz="1500" dirty="0">
                <a:latin typeface="Times New Roman"/>
                <a:cs typeface="Times New Roman"/>
              </a:rPr>
              <a:t> 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chance.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CEO,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particular,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ballpark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target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 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around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80%.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062" y="337515"/>
            <a:ext cx="820813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2320" algn="l"/>
              </a:tabLst>
            </a:pPr>
            <a:r>
              <a:rPr spc="-5" dirty="0"/>
              <a:t>Lead</a:t>
            </a:r>
            <a:r>
              <a:rPr spc="5" dirty="0"/>
              <a:t> </a:t>
            </a:r>
            <a:r>
              <a:rPr spc="-10" dirty="0"/>
              <a:t>Score</a:t>
            </a:r>
            <a:r>
              <a:rPr spc="5" dirty="0"/>
              <a:t> </a:t>
            </a:r>
            <a:r>
              <a:rPr spc="-5" dirty="0"/>
              <a:t>Case</a:t>
            </a:r>
            <a:r>
              <a:rPr spc="5" dirty="0"/>
              <a:t> </a:t>
            </a:r>
            <a:r>
              <a:rPr spc="-5" dirty="0"/>
              <a:t>Study</a:t>
            </a:r>
            <a:r>
              <a:rPr spc="10" dirty="0"/>
              <a:t> </a:t>
            </a:r>
            <a:r>
              <a:rPr spc="-5" dirty="0"/>
              <a:t>for	X</a:t>
            </a:r>
            <a:r>
              <a:rPr spc="-5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6" y="464642"/>
            <a:ext cx="336245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533271"/>
            <a:ext cx="796480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Clean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prepare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xpl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rato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sis.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Scaling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Splitting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logistic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calculate</a:t>
            </a:r>
            <a:r>
              <a:rPr sz="2400" spc="-10" dirty="0">
                <a:latin typeface="Times New Roman"/>
                <a:cs typeface="Times New Roman"/>
              </a:rPr>
              <a:t> Lead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Score.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Evaluating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Sensitivity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Precision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Recall.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Applying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Test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Sensitivity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Specificity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5" y="319278"/>
            <a:ext cx="61084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5" dirty="0"/>
              <a:t> solving 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3563"/>
            <a:ext cx="2441575" cy="269748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71805" marR="93345" indent="-375285">
              <a:lnSpc>
                <a:spcPct val="100000"/>
              </a:lnSpc>
              <a:spcBef>
                <a:spcPts val="12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Sourcing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Cleaning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911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 dirty="0">
              <a:latin typeface="Calibri"/>
              <a:cs typeface="Calibri"/>
            </a:endParaRPr>
          </a:p>
          <a:p>
            <a:pPr marL="377825" marR="10350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suitable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Outlier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3563"/>
            <a:ext cx="2441575" cy="23456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73990" marR="168910" indent="1270" algn="ctr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 Scaling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Splitting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Scaling of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endParaRPr sz="14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378460" marR="3956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7" y="0"/>
                  </a:moveTo>
                  <a:lnTo>
                    <a:pt x="406907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907" y="788669"/>
                  </a:lnTo>
                  <a:lnTo>
                    <a:pt x="406907" y="1051559"/>
                  </a:lnTo>
                  <a:lnTo>
                    <a:pt x="813815" y="525779"/>
                  </a:lnTo>
                  <a:lnTo>
                    <a:pt x="406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7" y="262889"/>
                  </a:lnTo>
                  <a:lnTo>
                    <a:pt x="406907" y="0"/>
                  </a:lnTo>
                  <a:lnTo>
                    <a:pt x="813815" y="525779"/>
                  </a:lnTo>
                  <a:lnTo>
                    <a:pt x="406907" y="1051559"/>
                  </a:lnTo>
                  <a:lnTo>
                    <a:pt x="406907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89532"/>
            <a:ext cx="826135" cy="1064260"/>
            <a:chOff x="6571488" y="1589532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8" y="0"/>
                  </a:moveTo>
                  <a:lnTo>
                    <a:pt x="406908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908" y="788670"/>
                  </a:lnTo>
                  <a:lnTo>
                    <a:pt x="406908" y="1051560"/>
                  </a:lnTo>
                  <a:lnTo>
                    <a:pt x="813816" y="525780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8" y="262889"/>
                  </a:lnTo>
                  <a:lnTo>
                    <a:pt x="406908" y="0"/>
                  </a:lnTo>
                  <a:lnTo>
                    <a:pt x="813816" y="525780"/>
                  </a:lnTo>
                  <a:lnTo>
                    <a:pt x="406908" y="1051560"/>
                  </a:lnTo>
                  <a:lnTo>
                    <a:pt x="406908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635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378460" marR="939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various metrics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sensitivity,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precision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7684"/>
            <a:ext cx="1146175" cy="814069"/>
            <a:chOff x="8351519" y="3567684"/>
            <a:chExt cx="1146175" cy="814069"/>
          </a:xfrm>
        </p:grpSpPr>
        <p:sp>
          <p:nvSpPr>
            <p:cNvPr id="13" name="object 13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850391" y="0"/>
                  </a:moveTo>
                  <a:lnTo>
                    <a:pt x="283463" y="0"/>
                  </a:lnTo>
                  <a:lnTo>
                    <a:pt x="283463" y="400812"/>
                  </a:lnTo>
                  <a:lnTo>
                    <a:pt x="0" y="400812"/>
                  </a:lnTo>
                  <a:lnTo>
                    <a:pt x="566927" y="801624"/>
                  </a:lnTo>
                  <a:lnTo>
                    <a:pt x="1133855" y="400812"/>
                  </a:lnTo>
                  <a:lnTo>
                    <a:pt x="850391" y="400812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0" y="400812"/>
                  </a:moveTo>
                  <a:lnTo>
                    <a:pt x="283463" y="400812"/>
                  </a:lnTo>
                  <a:lnTo>
                    <a:pt x="283463" y="0"/>
                  </a:lnTo>
                  <a:lnTo>
                    <a:pt x="850391" y="0"/>
                  </a:lnTo>
                  <a:lnTo>
                    <a:pt x="850391" y="400812"/>
                  </a:lnTo>
                  <a:lnTo>
                    <a:pt x="1133855" y="400812"/>
                  </a:lnTo>
                  <a:lnTo>
                    <a:pt x="566927" y="801624"/>
                  </a:lnTo>
                  <a:lnTo>
                    <a:pt x="0" y="400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60747"/>
            <a:ext cx="3571240" cy="19983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378460" marR="32829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 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score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check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if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80%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400">
              <a:latin typeface="Calibri"/>
              <a:cs typeface="Calibri"/>
            </a:endParaRPr>
          </a:p>
          <a:p>
            <a:pPr marL="378460" marR="1504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final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prediction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 using cut off threshold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specificity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324358"/>
            <a:ext cx="3190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12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1640585"/>
            <a:ext cx="35356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latin typeface="Times New Roman"/>
                <a:cs typeface="Times New Roman"/>
              </a:rPr>
              <a:t>We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39%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Total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42" y="537372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389" y="1631950"/>
            <a:ext cx="7135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 conversion rates were </a:t>
            </a:r>
            <a:r>
              <a:rPr sz="1500" dirty="0">
                <a:latin typeface="Times New Roman"/>
                <a:cs typeface="Times New Roman"/>
              </a:rPr>
              <a:t>high for </a:t>
            </a:r>
            <a:r>
              <a:rPr sz="1500" spc="-25" dirty="0">
                <a:latin typeface="Times New Roman"/>
                <a:cs typeface="Times New Roman"/>
              </a:rPr>
              <a:t>Total </a:t>
            </a:r>
            <a:r>
              <a:rPr sz="1500" spc="-15" dirty="0">
                <a:latin typeface="Times New Roman"/>
                <a:cs typeface="Times New Roman"/>
              </a:rPr>
              <a:t>Visits, </a:t>
            </a:r>
            <a:r>
              <a:rPr sz="1500" spc="-25" dirty="0">
                <a:latin typeface="Times New Roman"/>
                <a:cs typeface="Times New Roman"/>
              </a:rPr>
              <a:t>Total </a:t>
            </a:r>
            <a:r>
              <a:rPr sz="1500" spc="-20" dirty="0">
                <a:latin typeface="Times New Roman"/>
                <a:cs typeface="Times New Roman"/>
              </a:rPr>
              <a:t>Time </a:t>
            </a:r>
            <a:r>
              <a:rPr sz="1500" spc="-5" dirty="0">
                <a:latin typeface="Times New Roman"/>
                <a:cs typeface="Times New Roman"/>
              </a:rPr>
              <a:t>Spent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20" dirty="0">
                <a:latin typeface="Times New Roman"/>
                <a:cs typeface="Times New Roman"/>
              </a:rPr>
              <a:t>Website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Page </a:t>
            </a:r>
            <a:r>
              <a:rPr sz="1500" spc="-25" dirty="0">
                <a:latin typeface="Times New Roman"/>
                <a:cs typeface="Times New Roman"/>
              </a:rPr>
              <a:t>Views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Visit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54" y="2325365"/>
            <a:ext cx="1158906" cy="2985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332" y="2865232"/>
            <a:ext cx="7187884" cy="1669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41578"/>
            <a:ext cx="5197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Lead </a:t>
            </a:r>
            <a:r>
              <a:rPr sz="1500" dirty="0">
                <a:latin typeface="Times New Roman"/>
                <a:cs typeface="Times New Roman"/>
              </a:rPr>
              <a:t>Origin, </a:t>
            </a:r>
            <a:r>
              <a:rPr sz="1500" spc="-10" dirty="0">
                <a:latin typeface="Times New Roman"/>
                <a:cs typeface="Times New Roman"/>
              </a:rPr>
              <a:t>maximum </a:t>
            </a:r>
            <a:r>
              <a:rPr sz="1500" spc="-5" dirty="0">
                <a:latin typeface="Times New Roman"/>
                <a:cs typeface="Times New Roman"/>
              </a:rPr>
              <a:t>conversion happened </a:t>
            </a:r>
            <a:r>
              <a:rPr sz="1500" dirty="0">
                <a:latin typeface="Times New Roman"/>
                <a:cs typeface="Times New Roman"/>
              </a:rPr>
              <a:t>from </a:t>
            </a:r>
            <a:r>
              <a:rPr sz="1500" spc="-5" dirty="0">
                <a:latin typeface="Times New Roman"/>
                <a:cs typeface="Times New Roman"/>
              </a:rPr>
              <a:t>Landing Page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301" y="4051554"/>
            <a:ext cx="395795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Major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dirty="0">
                <a:latin typeface="Times New Roman"/>
                <a:cs typeface="Times New Roman"/>
              </a:rPr>
              <a:t> source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941578"/>
            <a:ext cx="5014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Major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happened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Emails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made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21" y="1528089"/>
            <a:ext cx="4586755" cy="24297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157" y="4470875"/>
            <a:ext cx="6781048" cy="2255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9177" y="1369990"/>
            <a:ext cx="1966148" cy="26537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1272" y="1359338"/>
            <a:ext cx="1950487" cy="2634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4004309"/>
            <a:ext cx="4222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SMS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Sent'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861" y="920241"/>
            <a:ext cx="4681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More 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happened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people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unemployed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917194"/>
            <a:ext cx="4656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much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impact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5" dirty="0">
                <a:latin typeface="Times New Roman"/>
                <a:cs typeface="Times New Roman"/>
              </a:rPr>
              <a:t> conversion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rates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Search,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digital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advertisements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through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recommendations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891" y="1446496"/>
            <a:ext cx="4927596" cy="22674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2987" y="1475232"/>
            <a:ext cx="5818505" cy="2331720"/>
            <a:chOff x="132987" y="1475232"/>
            <a:chExt cx="5818505" cy="2331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87" y="1518766"/>
              <a:ext cx="1893299" cy="22333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1493520"/>
              <a:ext cx="2031491" cy="2289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80" y="1475232"/>
              <a:ext cx="2110740" cy="2331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2941" y="4314442"/>
            <a:ext cx="5716930" cy="2467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382270"/>
            <a:ext cx="4500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Variables</a:t>
            </a:r>
            <a:r>
              <a:rPr sz="2000" spc="-45" dirty="0"/>
              <a:t> </a:t>
            </a:r>
            <a:r>
              <a:rPr sz="2000" dirty="0"/>
              <a:t>Impacting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Conversion</a:t>
            </a:r>
            <a:r>
              <a:rPr sz="2000" spc="-50" dirty="0"/>
              <a:t> </a:t>
            </a:r>
            <a:r>
              <a:rPr sz="2000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9539" y="1275715"/>
            <a:ext cx="4117975" cy="43300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Do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Email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14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otal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95" dirty="0">
                <a:latin typeface="Times New Roman"/>
                <a:cs typeface="Times New Roman"/>
              </a:rPr>
              <a:t>V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sit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5" dirty="0">
                <a:latin typeface="Times New Roman"/>
                <a:cs typeface="Times New Roman"/>
              </a:rPr>
              <a:t>Total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Time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5" dirty="0">
                <a:latin typeface="Times New Roman"/>
                <a:cs typeface="Times New Roman"/>
              </a:rPr>
              <a:t> Origin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dirty="0">
                <a:latin typeface="Times New Roman"/>
                <a:cs typeface="Times New Roman"/>
              </a:rPr>
              <a:t> Page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Lead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Form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Olark Chat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Welingak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La</a:t>
            </a:r>
            <a:r>
              <a:rPr sz="1500" dirty="0">
                <a:latin typeface="Times New Roman"/>
                <a:cs typeface="Times New Roman"/>
              </a:rPr>
              <a:t>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il </a:t>
            </a:r>
            <a:r>
              <a:rPr sz="1500" spc="-10" dirty="0">
                <a:latin typeface="Times New Roman"/>
                <a:cs typeface="Times New Roman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oun</a:t>
            </a:r>
            <a:r>
              <a:rPr sz="1500" spc="-10" dirty="0">
                <a:latin typeface="Times New Roman"/>
                <a:cs typeface="Times New Roman"/>
              </a:rPr>
              <a:t>ce</a:t>
            </a:r>
            <a:r>
              <a:rPr sz="1500" dirty="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Not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Sure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5" dirty="0">
                <a:latin typeface="Times New Roman"/>
                <a:cs typeface="Times New Roman"/>
              </a:rPr>
              <a:t>Olark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5" dirty="0">
                <a:latin typeface="Times New Roman"/>
                <a:cs typeface="Times New Roman"/>
              </a:rPr>
              <a:t>SMS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nt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Occupation</a:t>
            </a:r>
            <a:r>
              <a:rPr sz="1500" dirty="0">
                <a:latin typeface="Times New Roman"/>
                <a:cs typeface="Times New Roman"/>
              </a:rPr>
              <a:t> – </a:t>
            </a:r>
            <a:r>
              <a:rPr sz="1500" spc="-5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Occupation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Working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Professional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eac</a:t>
            </a:r>
            <a:r>
              <a:rPr sz="1500" dirty="0">
                <a:latin typeface="Times New Roman"/>
                <a:cs typeface="Times New Roman"/>
              </a:rPr>
              <a:t>h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ble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316737"/>
            <a:ext cx="7646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15" dirty="0"/>
              <a:t> </a:t>
            </a:r>
            <a:r>
              <a:rPr spc="-5" dirty="0"/>
              <a:t>Evaluation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Sensitivity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Specificity</a:t>
            </a:r>
            <a:r>
              <a:rPr spc="3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40" dirty="0"/>
              <a:t>Train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743" y="1455801"/>
            <a:ext cx="48914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p</a:t>
            </a:r>
            <a:r>
              <a:rPr sz="1500" spc="-5" dirty="0">
                <a:latin typeface="Times New Roman"/>
                <a:cs typeface="Times New Roman"/>
              </a:rPr>
              <a:t>icts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n o</a:t>
            </a: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ti</a:t>
            </a:r>
            <a:r>
              <a:rPr sz="1500" spc="-15" dirty="0">
                <a:latin typeface="Times New Roman"/>
                <a:cs typeface="Times New Roman"/>
              </a:rPr>
              <a:t>m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ut o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0.37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sed</a:t>
            </a:r>
            <a:r>
              <a:rPr sz="1500" dirty="0">
                <a:latin typeface="Times New Roman"/>
                <a:cs typeface="Times New Roman"/>
              </a:rPr>
              <a:t> on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ura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spc="-105" dirty="0">
                <a:latin typeface="Times New Roman"/>
                <a:cs typeface="Times New Roman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958" y="3692779"/>
            <a:ext cx="27755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81%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80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82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False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Rate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18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Predictive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Value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74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Predictive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Value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86%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6958" y="1416811"/>
            <a:ext cx="1384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092" y="2329220"/>
            <a:ext cx="3903573" cy="26686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08038" y="1897126"/>
            <a:ext cx="1311275" cy="803910"/>
            <a:chOff x="6908038" y="1897126"/>
            <a:chExt cx="1311275" cy="803910"/>
          </a:xfrm>
        </p:grpSpPr>
        <p:sp>
          <p:nvSpPr>
            <p:cNvPr id="8" name="object 8"/>
            <p:cNvSpPr/>
            <p:nvPr/>
          </p:nvSpPr>
          <p:spPr>
            <a:xfrm>
              <a:off x="7299960" y="2406396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1" y="0"/>
                  </a:moveTo>
                  <a:lnTo>
                    <a:pt x="0" y="147065"/>
                  </a:lnTo>
                  <a:lnTo>
                    <a:pt x="263651" y="294131"/>
                  </a:lnTo>
                  <a:lnTo>
                    <a:pt x="527304" y="14706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1416" y="2059304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316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697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8292" y="2570988"/>
            <a:ext cx="1310640" cy="637540"/>
            <a:chOff x="6908292" y="2570988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1707" y="2732658"/>
            <a:ext cx="1057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97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1965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875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Wingdings</vt:lpstr>
      <vt:lpstr>Wingdings 3</vt:lpstr>
      <vt:lpstr>Facet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Dimple Gangwani</dc:creator>
  <cp:lastModifiedBy>Admin</cp:lastModifiedBy>
  <cp:revision>1</cp:revision>
  <dcterms:created xsi:type="dcterms:W3CDTF">2021-06-12T07:29:11Z</dcterms:created>
  <dcterms:modified xsi:type="dcterms:W3CDTF">2021-06-12T07:46:30Z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2021-06-12T00:00:00Z</vt:filetime>
  </property>
</Properties>
</file>