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61" r:id="rId3"/>
    <p:sldId id="257" r:id="rId4"/>
    <p:sldId id="258" r:id="rId5"/>
    <p:sldId id="260" r:id="rId6"/>
    <p:sldId id="262" r:id="rId7"/>
    <p:sldId id="263" r:id="rId8"/>
    <p:sldId id="267" r:id="rId9"/>
    <p:sldId id="264" r:id="rId10"/>
    <p:sldId id="265" r:id="rId11"/>
    <p:sldId id="269" r:id="rId12"/>
    <p:sldId id="271"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98" r:id="rId32"/>
  </p:sldIdLst>
  <p:sldSz cx="9144000" cy="5143500" type="screen16x9"/>
  <p:notesSz cx="6858000" cy="9144000"/>
  <p:embeddedFontLst>
    <p:embeddedFont>
      <p:font typeface="Montserrat" panose="00000500000000000000"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6895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1574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68160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852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5860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082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0470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25179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3490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989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43407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2823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5835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0967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0213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6510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4408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3286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1445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0326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375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9206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437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27825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5370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9291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85086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9851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4.png"/><Relationship Id="rId7" Type="http://schemas.openxmlformats.org/officeDocument/2006/relationships/image" Target="../media/image37.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jpeg"/><Relationship Id="rId4" Type="http://schemas.openxmlformats.org/officeDocument/2006/relationships/image" Target="../media/image31.jpeg"/><Relationship Id="rId9" Type="http://schemas.openxmlformats.org/officeDocument/2006/relationships/image" Target="../media/image39.jpe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jpeg"/><Relationship Id="rId2" Type="http://schemas.openxmlformats.org/officeDocument/2006/relationships/notesSlide" Target="../notesSlides/notesSlide2.xml"/><Relationship Id="rId16"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43.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8.jpeg"/><Relationship Id="rId5" Type="http://schemas.openxmlformats.org/officeDocument/2006/relationships/image" Target="../media/image35.png"/><Relationship Id="rId10" Type="http://schemas.openxmlformats.org/officeDocument/2006/relationships/image" Target="../media/image45.jpeg"/><Relationship Id="rId4" Type="http://schemas.openxmlformats.org/officeDocument/2006/relationships/image" Target="../media/image31.jpeg"/><Relationship Id="rId9" Type="http://schemas.openxmlformats.org/officeDocument/2006/relationships/image" Target="../media/image44.jpe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8.jpeg"/><Relationship Id="rId7" Type="http://schemas.openxmlformats.org/officeDocument/2006/relationships/image" Target="../media/image38.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1.jpeg"/><Relationship Id="rId10" Type="http://schemas.openxmlformats.org/officeDocument/2006/relationships/image" Target="../media/image50.jpeg"/><Relationship Id="rId4" Type="http://schemas.openxmlformats.org/officeDocument/2006/relationships/image" Target="../media/image49.png"/><Relationship Id="rId9" Type="http://schemas.openxmlformats.org/officeDocument/2006/relationships/image" Target="../media/image37.jpe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52.jpeg"/><Relationship Id="rId3" Type="http://schemas.openxmlformats.org/officeDocument/2006/relationships/image" Target="../media/image31.jpeg"/><Relationship Id="rId7" Type="http://schemas.openxmlformats.org/officeDocument/2006/relationships/image" Target="../media/image37.jpe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8.jpeg"/><Relationship Id="rId5" Type="http://schemas.openxmlformats.org/officeDocument/2006/relationships/image" Target="../media/image35.png"/><Relationship Id="rId4" Type="http://schemas.openxmlformats.org/officeDocument/2006/relationships/image" Target="../media/image36.png"/><Relationship Id="rId9" Type="http://schemas.openxmlformats.org/officeDocument/2006/relationships/image" Target="../media/image39.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picpedia.org/post-it-note/t/thank-you.html" TargetMode="External"/><Relationship Id="rId2" Type="http://schemas.openxmlformats.org/officeDocument/2006/relationships/image" Target="../media/image5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03782" y="1968760"/>
            <a:ext cx="8445695" cy="196875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Project-4</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Book Recommendation system</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GB" sz="2000" b="1" u="sng" dirty="0">
                <a:solidFill>
                  <a:schemeClr val="lt1"/>
                </a:solidFill>
                <a:latin typeface="Montserrat"/>
                <a:ea typeface="Montserrat"/>
                <a:cs typeface="Montserrat"/>
                <a:sym typeface="Montserrat"/>
              </a:rPr>
              <a:t>Team Members</a:t>
            </a:r>
            <a:br>
              <a:rPr lang="en-GB" sz="2000" b="1" u="sng" dirty="0">
                <a:solidFill>
                  <a:schemeClr val="lt1"/>
                </a:solidFill>
                <a:latin typeface="Montserrat"/>
                <a:ea typeface="Montserrat"/>
                <a:cs typeface="Montserrat"/>
                <a:sym typeface="Montserrat"/>
              </a:rPr>
            </a:br>
            <a:r>
              <a:rPr lang="en-GB" sz="2000" b="1" u="sng" dirty="0">
                <a:solidFill>
                  <a:schemeClr val="bg2"/>
                </a:solidFill>
                <a:latin typeface="Montserrat"/>
                <a:ea typeface="Montserrat"/>
                <a:cs typeface="Montserrat"/>
                <a:sym typeface="Montserrat"/>
              </a:rPr>
              <a:t>    </a:t>
            </a:r>
            <a:r>
              <a:rPr lang="en-GB" sz="1800" b="1" dirty="0">
                <a:solidFill>
                  <a:schemeClr val="tx1"/>
                </a:solidFill>
                <a:latin typeface="Montserrat"/>
                <a:ea typeface="Montserrat"/>
                <a:cs typeface="Montserrat"/>
                <a:sym typeface="Montserrat"/>
              </a:rPr>
              <a:t>1)Sachin S Panchal</a:t>
            </a:r>
            <a:br>
              <a:rPr lang="en-GB" sz="1800" b="1" dirty="0">
                <a:solidFill>
                  <a:schemeClr val="tx1"/>
                </a:solidFill>
                <a:latin typeface="Montserrat"/>
                <a:ea typeface="Montserrat"/>
                <a:cs typeface="Montserrat"/>
                <a:sym typeface="Montserrat"/>
              </a:rPr>
            </a:br>
            <a:r>
              <a:rPr lang="en-GB" sz="1800" b="1" dirty="0">
                <a:solidFill>
                  <a:schemeClr val="tx1"/>
                </a:solidFill>
                <a:latin typeface="Montserrat"/>
                <a:ea typeface="Montserrat"/>
                <a:cs typeface="Montserrat"/>
                <a:sym typeface="Montserrat"/>
              </a:rPr>
              <a:t>2) </a:t>
            </a:r>
            <a:r>
              <a:rPr lang="en-GB" sz="1600" b="1" dirty="0">
                <a:solidFill>
                  <a:schemeClr val="tx1"/>
                </a:solidFill>
                <a:latin typeface="Montserrat"/>
                <a:ea typeface="Montserrat"/>
                <a:cs typeface="Montserrat"/>
                <a:sym typeface="Montserrat"/>
              </a:rPr>
              <a:t>ArunTeja </a:t>
            </a:r>
            <a:r>
              <a:rPr lang="en-GB" sz="1600" b="1" dirty="0" err="1">
                <a:solidFill>
                  <a:schemeClr val="tx1"/>
                </a:solidFill>
                <a:latin typeface="Montserrat"/>
                <a:ea typeface="Montserrat"/>
                <a:cs typeface="Montserrat"/>
                <a:sym typeface="Montserrat"/>
              </a:rPr>
              <a:t>Lonka</a:t>
            </a:r>
            <a:endParaRPr sz="1600" b="1" dirty="0">
              <a:solidFill>
                <a:schemeClr val="lt1"/>
              </a:solidFill>
              <a:latin typeface="Montserrat"/>
              <a:ea typeface="Montserrat"/>
              <a:cs typeface="Montserrat"/>
              <a:sym typeface="Montserrat"/>
            </a:endParaRPr>
          </a:p>
        </p:txBody>
      </p:sp>
      <p:pic>
        <p:nvPicPr>
          <p:cNvPr id="2" name="Picture 1">
            <a:extLst>
              <a:ext uri="{FF2B5EF4-FFF2-40B4-BE49-F238E27FC236}">
                <a16:creationId xmlns:a16="http://schemas.microsoft.com/office/drawing/2014/main" id="{6DD01391-F7B9-1D1E-2745-21ABEDC750FF}"/>
              </a:ext>
            </a:extLst>
          </p:cNvPr>
          <p:cNvPicPr>
            <a:picLocks noChangeAspect="1"/>
          </p:cNvPicPr>
          <p:nvPr/>
        </p:nvPicPr>
        <p:blipFill>
          <a:blip r:embed="rId3"/>
          <a:stretch>
            <a:fillRect/>
          </a:stretch>
        </p:blipFill>
        <p:spPr>
          <a:xfrm>
            <a:off x="315750" y="0"/>
            <a:ext cx="1542422" cy="1176630"/>
          </a:xfrm>
          <a:prstGeom prst="rect">
            <a:avLst/>
          </a:prstGeom>
        </p:spPr>
      </p:pic>
      <p:pic>
        <p:nvPicPr>
          <p:cNvPr id="5" name="Picture 2" descr="A simple way to explain the Recommendation Engine in AI | by Roger Chua |  Voice Tech Podcast | Medium">
            <a:extLst>
              <a:ext uri="{FF2B5EF4-FFF2-40B4-BE49-F238E27FC236}">
                <a16:creationId xmlns:a16="http://schemas.microsoft.com/office/drawing/2014/main" id="{87B1DA0A-EBFA-12AB-A7EB-640A55F49B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395" y="2659224"/>
            <a:ext cx="2338753" cy="22580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456239" y="664102"/>
            <a:ext cx="8286658"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1" dirty="0">
                <a:solidFill>
                  <a:schemeClr val="bg2"/>
                </a:solidFill>
              </a:rPr>
              <a:t>EDA</a:t>
            </a:r>
            <a:endParaRPr lang="en-IN" sz="2400" b="1" i="1" dirty="0">
              <a:solidFill>
                <a:schemeClr val="bg2"/>
              </a:solidFill>
            </a:endParaRPr>
          </a:p>
        </p:txBody>
      </p:sp>
      <p:pic>
        <p:nvPicPr>
          <p:cNvPr id="3074" name="Picture 2">
            <a:extLst>
              <a:ext uri="{FF2B5EF4-FFF2-40B4-BE49-F238E27FC236}">
                <a16:creationId xmlns:a16="http://schemas.microsoft.com/office/drawing/2014/main" id="{EB4EEA6D-2276-5F31-89D4-C60A55B9C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43" y="586402"/>
            <a:ext cx="8901404" cy="42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22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567677" y="612137"/>
            <a:ext cx="7861033"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1" dirty="0">
                <a:solidFill>
                  <a:schemeClr val="bg2"/>
                </a:solidFill>
              </a:rPr>
              <a:t>EDA</a:t>
            </a:r>
            <a:endParaRPr lang="en-IN" sz="2400" b="1" i="1" dirty="0">
              <a:solidFill>
                <a:schemeClr val="bg2"/>
              </a:solidFill>
            </a:endParaRPr>
          </a:p>
        </p:txBody>
      </p:sp>
      <p:pic>
        <p:nvPicPr>
          <p:cNvPr id="9218" name="Picture 2">
            <a:extLst>
              <a:ext uri="{FF2B5EF4-FFF2-40B4-BE49-F238E27FC236}">
                <a16:creationId xmlns:a16="http://schemas.microsoft.com/office/drawing/2014/main" id="{DCF12A5E-A98E-3597-AC15-0BC989676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898" y="746563"/>
            <a:ext cx="8444204" cy="419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204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1" dirty="0">
                <a:solidFill>
                  <a:schemeClr val="bg2"/>
                </a:solidFill>
              </a:rPr>
              <a:t>EDA</a:t>
            </a:r>
            <a:endParaRPr lang="en-IN" sz="2400" b="1" i="1" dirty="0">
              <a:solidFill>
                <a:schemeClr val="bg2"/>
              </a:solidFill>
            </a:endParaRPr>
          </a:p>
        </p:txBody>
      </p:sp>
      <p:pic>
        <p:nvPicPr>
          <p:cNvPr id="10242" name="Picture 2">
            <a:extLst>
              <a:ext uri="{FF2B5EF4-FFF2-40B4-BE49-F238E27FC236}">
                <a16:creationId xmlns:a16="http://schemas.microsoft.com/office/drawing/2014/main" id="{0E76CBD9-7878-61D4-C38C-CA43D90C8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0775"/>
            <a:ext cx="9144000" cy="290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45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446378" y="1160697"/>
            <a:ext cx="8053954" cy="312224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1" dirty="0">
                <a:solidFill>
                  <a:schemeClr val="bg2"/>
                </a:solidFill>
              </a:rPr>
              <a:t>EDA</a:t>
            </a:r>
            <a:endParaRPr lang="en-IN" sz="2400" b="1" i="1" dirty="0">
              <a:solidFill>
                <a:schemeClr val="bg2"/>
              </a:solidFill>
            </a:endParaRPr>
          </a:p>
        </p:txBody>
      </p:sp>
      <p:pic>
        <p:nvPicPr>
          <p:cNvPr id="11266" name="Picture 2">
            <a:extLst>
              <a:ext uri="{FF2B5EF4-FFF2-40B4-BE49-F238E27FC236}">
                <a16:creationId xmlns:a16="http://schemas.microsoft.com/office/drawing/2014/main" id="{ABCD82A5-C56D-C173-54C9-6D3862166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76" y="585883"/>
            <a:ext cx="8152446" cy="4420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710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66573" y="0"/>
            <a:ext cx="8154955" cy="438540"/>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l"/>
            <a:r>
              <a:rPr lang="en-IN" sz="2400" b="1" i="0" dirty="0">
                <a:solidFill>
                  <a:schemeClr val="bg2"/>
                </a:solidFill>
                <a:effectLst/>
              </a:rPr>
              <a:t>Algorithms Implemented</a:t>
            </a:r>
            <a:r>
              <a:rPr lang="en-IN" sz="3200" b="1" i="0" dirty="0">
                <a:solidFill>
                  <a:schemeClr val="bg2"/>
                </a:solidFill>
                <a:effectLst/>
                <a:latin typeface="Roboto" panose="02000000000000000000" pitchFamily="2" charset="0"/>
              </a:rPr>
              <a:t>:</a:t>
            </a:r>
            <a:endParaRPr lang="en-IN" sz="3200" b="0" i="0" dirty="0">
              <a:solidFill>
                <a:schemeClr val="bg2"/>
              </a:solidFill>
              <a:effectLst/>
              <a:latin typeface="Roboto" panose="02000000000000000000" pitchFamily="2" charset="0"/>
            </a:endParaRPr>
          </a:p>
        </p:txBody>
      </p:sp>
      <p:sp>
        <p:nvSpPr>
          <p:cNvPr id="5" name="TextBox 4">
            <a:extLst>
              <a:ext uri="{FF2B5EF4-FFF2-40B4-BE49-F238E27FC236}">
                <a16:creationId xmlns:a16="http://schemas.microsoft.com/office/drawing/2014/main" id="{0CA60003-57AB-F583-1B75-C2D0B4F77D35}"/>
              </a:ext>
            </a:extLst>
          </p:cNvPr>
          <p:cNvSpPr txBox="1"/>
          <p:nvPr/>
        </p:nvSpPr>
        <p:spPr>
          <a:xfrm>
            <a:off x="401216" y="686782"/>
            <a:ext cx="8154956" cy="4832092"/>
          </a:xfrm>
          <a:prstGeom prst="rect">
            <a:avLst/>
          </a:prstGeom>
          <a:noFill/>
        </p:spPr>
        <p:txBody>
          <a:bodyPr wrap="square">
            <a:spAutoFit/>
          </a:bodyPr>
          <a:lstStyle/>
          <a:p>
            <a:pPr marL="342900" indent="-342900" algn="l">
              <a:buAutoNum type="arabicPeriod"/>
            </a:pPr>
            <a:r>
              <a:rPr lang="en-GB" b="1" i="0" dirty="0">
                <a:solidFill>
                  <a:srgbClr val="212121"/>
                </a:solidFill>
                <a:effectLst/>
                <a:latin typeface="Roboto" panose="02000000000000000000" pitchFamily="2" charset="0"/>
              </a:rPr>
              <a:t>Popularity Based (Top In whole collection)</a:t>
            </a:r>
          </a:p>
          <a:p>
            <a:pPr marL="342900" indent="-342900" algn="l">
              <a:buAutoNum type="arabicPeriod"/>
            </a:pPr>
            <a:endParaRPr lang="en-GB" b="1" i="0" dirty="0">
              <a:solidFill>
                <a:srgbClr val="212121"/>
              </a:solidFill>
              <a:effectLst/>
              <a:latin typeface="Roboto" panose="02000000000000000000" pitchFamily="2" charset="0"/>
            </a:endParaRPr>
          </a:p>
          <a:p>
            <a:pPr marL="342900" indent="-342900">
              <a:buFont typeface="Arial"/>
              <a:buAutoNum type="arabicPeriod"/>
            </a:pPr>
            <a:r>
              <a:rPr lang="en-GB" b="1" i="0" dirty="0">
                <a:solidFill>
                  <a:srgbClr val="212121"/>
                </a:solidFill>
                <a:effectLst/>
                <a:latin typeface="Roboto" panose="02000000000000000000" pitchFamily="2" charset="0"/>
              </a:rPr>
              <a:t>Books by same author, publisher of given book name</a:t>
            </a:r>
          </a:p>
          <a:p>
            <a:pPr marL="342900" indent="-342900">
              <a:buFont typeface="Arial"/>
              <a:buAutoNum type="arabicPeriod"/>
            </a:pPr>
            <a:endParaRPr lang="en-IN" b="1" i="0" dirty="0">
              <a:solidFill>
                <a:srgbClr val="212121"/>
              </a:solidFill>
              <a:effectLst/>
              <a:latin typeface="Roboto" panose="02000000000000000000" pitchFamily="2" charset="0"/>
            </a:endParaRPr>
          </a:p>
          <a:p>
            <a:pPr marL="342900" indent="-342900">
              <a:buFont typeface="Arial"/>
              <a:buAutoNum type="arabicPeriod"/>
            </a:pPr>
            <a:r>
              <a:rPr lang="en-IN" b="1" i="0" dirty="0">
                <a:solidFill>
                  <a:srgbClr val="212121"/>
                </a:solidFill>
                <a:effectLst/>
                <a:latin typeface="Roboto" panose="02000000000000000000" pitchFamily="2" charset="0"/>
              </a:rPr>
              <a:t>Average Weighted Ratings</a:t>
            </a:r>
          </a:p>
          <a:p>
            <a:pPr marL="342900" indent="-342900">
              <a:buFont typeface="Arial"/>
              <a:buAutoNum type="arabicPeriod"/>
            </a:pPr>
            <a:endParaRPr lang="en-IN" b="0" i="0" dirty="0">
              <a:solidFill>
                <a:srgbClr val="212121"/>
              </a:solidFill>
              <a:effectLst/>
              <a:latin typeface="Roboto" panose="02000000000000000000" pitchFamily="2" charset="0"/>
            </a:endParaRPr>
          </a:p>
          <a:p>
            <a:pPr marL="342900" indent="-342900">
              <a:buFont typeface="Arial"/>
              <a:buAutoNum type="arabicPeriod"/>
            </a:pPr>
            <a:r>
              <a:rPr lang="en-IN" b="1" i="0" dirty="0">
                <a:solidFill>
                  <a:srgbClr val="212121"/>
                </a:solidFill>
                <a:effectLst/>
                <a:latin typeface="Roboto" panose="02000000000000000000" pitchFamily="2" charset="0"/>
              </a:rPr>
              <a:t>User - Item Collaborative Filtering</a:t>
            </a:r>
          </a:p>
          <a:p>
            <a:pPr marL="342900" indent="-342900">
              <a:buFont typeface="Arial"/>
              <a:buAutoNum type="arabicPeriod"/>
            </a:pPr>
            <a:endParaRPr lang="en-IN" b="1" i="0" dirty="0">
              <a:solidFill>
                <a:srgbClr val="212121"/>
              </a:solidFill>
              <a:effectLst/>
              <a:latin typeface="Roboto" panose="02000000000000000000" pitchFamily="2" charset="0"/>
            </a:endParaRPr>
          </a:p>
          <a:p>
            <a:pPr marL="342900" indent="-342900">
              <a:buFont typeface="Arial"/>
              <a:buAutoNum type="arabicPeriod"/>
            </a:pPr>
            <a:r>
              <a:rPr lang="en-IN" b="1" i="0" dirty="0">
                <a:solidFill>
                  <a:srgbClr val="212121"/>
                </a:solidFill>
                <a:effectLst/>
                <a:latin typeface="Roboto" panose="02000000000000000000" pitchFamily="2" charset="0"/>
              </a:rPr>
              <a:t>Correlation Based Recommendation System</a:t>
            </a:r>
          </a:p>
          <a:p>
            <a:pPr marL="342900" indent="-342900">
              <a:buFont typeface="Arial"/>
              <a:buAutoNum type="arabicPeriod"/>
            </a:pPr>
            <a:endParaRPr lang="en-IN" b="0" i="0" dirty="0">
              <a:solidFill>
                <a:srgbClr val="212121"/>
              </a:solidFill>
              <a:effectLst/>
              <a:latin typeface="Roboto" panose="02000000000000000000" pitchFamily="2" charset="0"/>
            </a:endParaRPr>
          </a:p>
          <a:p>
            <a:pPr marL="342900" indent="-342900">
              <a:buFont typeface="Arial"/>
              <a:buAutoNum type="arabicPeriod"/>
            </a:pPr>
            <a:r>
              <a:rPr lang="en-IN" b="1" i="0" dirty="0">
                <a:solidFill>
                  <a:srgbClr val="212121"/>
                </a:solidFill>
                <a:effectLst/>
                <a:latin typeface="Roboto" panose="02000000000000000000" pitchFamily="2" charset="0"/>
              </a:rPr>
              <a:t>Nearest Neighbours Based recommendation System</a:t>
            </a:r>
          </a:p>
          <a:p>
            <a:pPr marL="342900" indent="-342900">
              <a:buFont typeface="Arial"/>
              <a:buAutoNum type="arabicPeriod"/>
            </a:pPr>
            <a:endParaRPr lang="en-IN" b="0" i="0" dirty="0">
              <a:solidFill>
                <a:srgbClr val="212121"/>
              </a:solidFill>
              <a:effectLst/>
              <a:latin typeface="Roboto" panose="02000000000000000000" pitchFamily="2" charset="0"/>
            </a:endParaRPr>
          </a:p>
          <a:p>
            <a:pPr marL="342900" indent="-342900">
              <a:buFont typeface="Arial"/>
              <a:buAutoNum type="arabicPeriod"/>
            </a:pPr>
            <a:r>
              <a:rPr lang="en-GB" b="1" i="0" dirty="0">
                <a:solidFill>
                  <a:srgbClr val="212121"/>
                </a:solidFill>
                <a:effectLst/>
                <a:latin typeface="Roboto" panose="02000000000000000000" pitchFamily="2" charset="0"/>
              </a:rPr>
              <a:t> SVD(Singular Value Decomposition) Based recommendation System</a:t>
            </a:r>
          </a:p>
          <a:p>
            <a:pPr marL="342900" indent="-342900">
              <a:buFont typeface="Arial"/>
              <a:buAutoNum type="arabicPeriod"/>
            </a:pPr>
            <a:endParaRPr lang="en-GB" b="0" i="0" dirty="0">
              <a:solidFill>
                <a:srgbClr val="212121"/>
              </a:solidFill>
              <a:effectLst/>
              <a:latin typeface="Roboto" panose="02000000000000000000" pitchFamily="2" charset="0"/>
            </a:endParaRPr>
          </a:p>
          <a:p>
            <a:pPr marL="342900" indent="-342900">
              <a:buFont typeface="Arial"/>
              <a:buAutoNum type="arabicPeriod"/>
            </a:pPr>
            <a:r>
              <a:rPr lang="en-IN" b="1" i="0" dirty="0">
                <a:solidFill>
                  <a:srgbClr val="212121"/>
                </a:solidFill>
                <a:effectLst/>
                <a:latin typeface="Roboto" panose="02000000000000000000" pitchFamily="2" charset="0"/>
              </a:rPr>
              <a:t>Content Based recommendation System</a:t>
            </a:r>
          </a:p>
          <a:p>
            <a:pPr marL="342900" indent="-342900">
              <a:buFont typeface="Arial"/>
              <a:buAutoNum type="arabicPeriod"/>
            </a:pPr>
            <a:endParaRPr lang="en-IN" b="0" i="0" dirty="0">
              <a:solidFill>
                <a:srgbClr val="212121"/>
              </a:solidFill>
              <a:effectLst/>
              <a:latin typeface="Roboto" panose="02000000000000000000" pitchFamily="2" charset="0"/>
            </a:endParaRPr>
          </a:p>
          <a:p>
            <a:pPr marL="342900" indent="-342900">
              <a:buFont typeface="Arial"/>
              <a:buAutoNum type="arabicPeriod"/>
            </a:pPr>
            <a:r>
              <a:rPr lang="en-GB" b="1" i="0" dirty="0">
                <a:solidFill>
                  <a:srgbClr val="212121"/>
                </a:solidFill>
                <a:effectLst/>
                <a:latin typeface="Roboto" panose="02000000000000000000" pitchFamily="2" charset="0"/>
              </a:rPr>
              <a:t>Hybrid Approach (Content + Collaborative) Using percentile</a:t>
            </a:r>
            <a:endParaRPr lang="en-GB" b="0" i="0" dirty="0">
              <a:solidFill>
                <a:srgbClr val="212121"/>
              </a:solidFill>
              <a:effectLst/>
              <a:latin typeface="Roboto" panose="02000000000000000000" pitchFamily="2" charset="0"/>
            </a:endParaRPr>
          </a:p>
          <a:p>
            <a:pPr marL="342900" indent="-342900">
              <a:buFont typeface="Arial"/>
              <a:buAutoNum type="arabicPeriod"/>
            </a:pPr>
            <a:endParaRPr lang="en-IN" b="0" i="0" dirty="0">
              <a:solidFill>
                <a:srgbClr val="212121"/>
              </a:solidFill>
              <a:effectLst/>
              <a:latin typeface="Roboto" panose="02000000000000000000" pitchFamily="2" charset="0"/>
            </a:endParaRPr>
          </a:p>
          <a:p>
            <a:pPr marL="342900" indent="-342900">
              <a:buFont typeface="Arial"/>
              <a:buAutoNum type="arabicPeriod"/>
            </a:pPr>
            <a:endParaRPr lang="en-IN" b="0" i="0" dirty="0">
              <a:solidFill>
                <a:srgbClr val="212121"/>
              </a:solidFill>
              <a:effectLst/>
              <a:latin typeface="Roboto" panose="02000000000000000000" pitchFamily="2" charset="0"/>
            </a:endParaRPr>
          </a:p>
          <a:p>
            <a:pPr marL="342900" indent="-342900">
              <a:buFont typeface="Arial"/>
              <a:buAutoNum type="arabicPeriod"/>
            </a:pPr>
            <a:endParaRPr lang="en-GB" b="0" i="0" dirty="0">
              <a:solidFill>
                <a:srgbClr val="212121"/>
              </a:solidFill>
              <a:effectLst/>
              <a:latin typeface="Roboto" panose="02000000000000000000" pitchFamily="2" charset="0"/>
            </a:endParaRPr>
          </a:p>
          <a:p>
            <a:pPr marL="342900" indent="-342900">
              <a:buFont typeface="Arial"/>
              <a:buAutoNum type="arabicPeriod"/>
            </a:pPr>
            <a:endParaRPr lang="en-GB" b="0" i="0" dirty="0">
              <a:solidFill>
                <a:srgbClr val="212121"/>
              </a:solidFill>
              <a:effectLst/>
              <a:latin typeface="Roboto" panose="02000000000000000000" pitchFamily="2" charset="0"/>
            </a:endParaRPr>
          </a:p>
          <a:p>
            <a:pPr marL="342900" indent="-342900" algn="l">
              <a:buAutoNum type="arabicPeriod"/>
            </a:pPr>
            <a:endParaRPr lang="en-GB"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345926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l"/>
            <a:r>
              <a:rPr lang="en-GB" sz="2400" b="1" i="0" dirty="0">
                <a:solidFill>
                  <a:schemeClr val="bg2"/>
                </a:solidFill>
                <a:effectLst/>
              </a:rPr>
              <a:t>Popularity Based (Top In whole collection)</a:t>
            </a:r>
          </a:p>
        </p:txBody>
      </p:sp>
      <p:sp>
        <p:nvSpPr>
          <p:cNvPr id="5" name="TextBox 4">
            <a:extLst>
              <a:ext uri="{FF2B5EF4-FFF2-40B4-BE49-F238E27FC236}">
                <a16:creationId xmlns:a16="http://schemas.microsoft.com/office/drawing/2014/main" id="{BF70AD03-9609-220B-815C-5213280EF364}"/>
              </a:ext>
            </a:extLst>
          </p:cNvPr>
          <p:cNvSpPr txBox="1"/>
          <p:nvPr/>
        </p:nvSpPr>
        <p:spPr>
          <a:xfrm>
            <a:off x="315750" y="588578"/>
            <a:ext cx="8380381" cy="738664"/>
          </a:xfrm>
          <a:prstGeom prst="rect">
            <a:avLst/>
          </a:prstGeom>
          <a:noFill/>
        </p:spPr>
        <p:txBody>
          <a:bodyPr wrap="square">
            <a:spAutoFit/>
          </a:bodyPr>
          <a:lstStyle/>
          <a:p>
            <a:r>
              <a:rPr lang="en-GB" sz="1400" b="0" i="0" dirty="0">
                <a:solidFill>
                  <a:srgbClr val="212121"/>
                </a:solidFill>
                <a:effectLst/>
                <a:latin typeface="+mn-lt"/>
              </a:rPr>
              <a:t>Now let's try to build our first recommendation system based on popularity. These systems check about the product or movie which are in trend or are most popular among the users and directly recommend those.</a:t>
            </a:r>
            <a:endParaRPr lang="en-IN" dirty="0"/>
          </a:p>
        </p:txBody>
      </p:sp>
      <p:pic>
        <p:nvPicPr>
          <p:cNvPr id="4" name="Picture 3">
            <a:extLst>
              <a:ext uri="{FF2B5EF4-FFF2-40B4-BE49-F238E27FC236}">
                <a16:creationId xmlns:a16="http://schemas.microsoft.com/office/drawing/2014/main" id="{1C5C1E73-088F-F1B4-78E1-A2E3686C7D2B}"/>
              </a:ext>
            </a:extLst>
          </p:cNvPr>
          <p:cNvPicPr>
            <a:picLocks noChangeAspect="1"/>
          </p:cNvPicPr>
          <p:nvPr/>
        </p:nvPicPr>
        <p:blipFill>
          <a:blip r:embed="rId3"/>
          <a:stretch>
            <a:fillRect/>
          </a:stretch>
        </p:blipFill>
        <p:spPr>
          <a:xfrm>
            <a:off x="315750" y="1327242"/>
            <a:ext cx="8671007" cy="1859064"/>
          </a:xfrm>
          <a:prstGeom prst="rect">
            <a:avLst/>
          </a:prstGeom>
        </p:spPr>
      </p:pic>
      <p:pic>
        <p:nvPicPr>
          <p:cNvPr id="7" name="Picture 6">
            <a:extLst>
              <a:ext uri="{FF2B5EF4-FFF2-40B4-BE49-F238E27FC236}">
                <a16:creationId xmlns:a16="http://schemas.microsoft.com/office/drawing/2014/main" id="{A68DE35C-FC6D-FC11-3386-F57918DD1BC5}"/>
              </a:ext>
            </a:extLst>
          </p:cNvPr>
          <p:cNvPicPr>
            <a:picLocks noChangeAspect="1"/>
          </p:cNvPicPr>
          <p:nvPr/>
        </p:nvPicPr>
        <p:blipFill>
          <a:blip r:embed="rId4"/>
          <a:stretch>
            <a:fillRect/>
          </a:stretch>
        </p:blipFill>
        <p:spPr>
          <a:xfrm>
            <a:off x="465841" y="3303038"/>
            <a:ext cx="8212317" cy="1729926"/>
          </a:xfrm>
          <a:prstGeom prst="rect">
            <a:avLst/>
          </a:prstGeom>
        </p:spPr>
      </p:pic>
    </p:spTree>
    <p:extLst>
      <p:ext uri="{BB962C8B-B14F-4D97-AF65-F5344CB8AC3E}">
        <p14:creationId xmlns:p14="http://schemas.microsoft.com/office/powerpoint/2010/main" val="1867164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912642" y="7192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0">
                <a:solidFill>
                  <a:schemeClr val="bg2"/>
                </a:solidFill>
                <a:effectLst/>
              </a:rPr>
              <a:t>Books by same author, publisher of given book name</a:t>
            </a:r>
            <a:endParaRPr lang="en-GB" sz="2400" b="1" i="0" dirty="0">
              <a:solidFill>
                <a:schemeClr val="bg2"/>
              </a:solidFill>
              <a:effectLst/>
            </a:endParaRPr>
          </a:p>
        </p:txBody>
      </p:sp>
      <p:pic>
        <p:nvPicPr>
          <p:cNvPr id="7" name="Picture 6">
            <a:extLst>
              <a:ext uri="{FF2B5EF4-FFF2-40B4-BE49-F238E27FC236}">
                <a16:creationId xmlns:a16="http://schemas.microsoft.com/office/drawing/2014/main" id="{D735E641-7590-2412-450F-C071C491ED02}"/>
              </a:ext>
            </a:extLst>
          </p:cNvPr>
          <p:cNvPicPr>
            <a:picLocks noChangeAspect="1"/>
          </p:cNvPicPr>
          <p:nvPr/>
        </p:nvPicPr>
        <p:blipFill rotWithShape="1">
          <a:blip r:embed="rId3"/>
          <a:srcRect l="751" t="2389" r="-751" b="3351"/>
          <a:stretch/>
        </p:blipFill>
        <p:spPr>
          <a:xfrm>
            <a:off x="145759" y="1128712"/>
            <a:ext cx="6838950" cy="3419475"/>
          </a:xfrm>
          <a:prstGeom prst="rect">
            <a:avLst/>
          </a:prstGeom>
        </p:spPr>
      </p:pic>
      <p:pic>
        <p:nvPicPr>
          <p:cNvPr id="12292" name="Picture 4" descr="Buy Harry Potter And The Sorcerers Stone - 10th Anniversary Edition Book  Online at Low Prices in India | Harry Potter And The Sorcerers Stone - 10th  Anniversary Edition Reviews &amp; Ratings">
            <a:extLst>
              <a:ext uri="{FF2B5EF4-FFF2-40B4-BE49-F238E27FC236}">
                <a16:creationId xmlns:a16="http://schemas.microsoft.com/office/drawing/2014/main" id="{4C0B9082-8E41-407E-FC08-6688A1356A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858" y="879169"/>
            <a:ext cx="2417037" cy="23263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2E83FDB-EF9E-9CD2-CCF6-411FCA3B9A99}"/>
              </a:ext>
            </a:extLst>
          </p:cNvPr>
          <p:cNvSpPr txBox="1"/>
          <p:nvPr/>
        </p:nvSpPr>
        <p:spPr>
          <a:xfrm>
            <a:off x="5724525" y="3444579"/>
            <a:ext cx="3321277" cy="830997"/>
          </a:xfrm>
          <a:prstGeom prst="rect">
            <a:avLst/>
          </a:prstGeom>
          <a:noFill/>
        </p:spPr>
        <p:txBody>
          <a:bodyPr wrap="square" rtlCol="0">
            <a:spAutoFit/>
          </a:bodyPr>
          <a:lstStyle/>
          <a:p>
            <a:r>
              <a:rPr lang="en-GB" sz="1200" b="1" i="0" dirty="0">
                <a:solidFill>
                  <a:srgbClr val="212121"/>
                </a:solidFill>
                <a:effectLst/>
                <a:latin typeface="+mn-lt"/>
              </a:rPr>
              <a:t>Enter a book name: </a:t>
            </a:r>
          </a:p>
          <a:p>
            <a:r>
              <a:rPr lang="en-GB" sz="1200" b="0" i="0" dirty="0">
                <a:solidFill>
                  <a:srgbClr val="212121"/>
                </a:solidFill>
                <a:effectLst/>
                <a:latin typeface="+mn-lt"/>
              </a:rPr>
              <a:t>Harry Potter and the Sorcerer's Stone (Harry Potter (Paperback)) </a:t>
            </a:r>
          </a:p>
          <a:p>
            <a:r>
              <a:rPr lang="en-GB" sz="1200" b="0" i="0" dirty="0">
                <a:solidFill>
                  <a:srgbClr val="212121"/>
                </a:solidFill>
                <a:effectLst/>
                <a:latin typeface="+mn-lt"/>
              </a:rPr>
              <a:t>Enter number of books to recommend: 6</a:t>
            </a:r>
            <a:endParaRPr lang="en-IN" sz="1200" dirty="0">
              <a:latin typeface="+mn-lt"/>
            </a:endParaRPr>
          </a:p>
        </p:txBody>
      </p:sp>
      <p:sp>
        <p:nvSpPr>
          <p:cNvPr id="10" name="TextBox 9">
            <a:extLst>
              <a:ext uri="{FF2B5EF4-FFF2-40B4-BE49-F238E27FC236}">
                <a16:creationId xmlns:a16="http://schemas.microsoft.com/office/drawing/2014/main" id="{B389D9CA-579F-FBF7-EE84-478488A18C5D}"/>
              </a:ext>
            </a:extLst>
          </p:cNvPr>
          <p:cNvSpPr txBox="1"/>
          <p:nvPr/>
        </p:nvSpPr>
        <p:spPr>
          <a:xfrm>
            <a:off x="266700" y="656969"/>
            <a:ext cx="1686680" cy="307777"/>
          </a:xfrm>
          <a:prstGeom prst="rect">
            <a:avLst/>
          </a:prstGeom>
          <a:noFill/>
        </p:spPr>
        <p:txBody>
          <a:bodyPr wrap="none" rtlCol="0">
            <a:spAutoFit/>
          </a:bodyPr>
          <a:lstStyle/>
          <a:p>
            <a:r>
              <a:rPr lang="en-GB" b="1" dirty="0">
                <a:highlight>
                  <a:srgbClr val="FFFF00"/>
                </a:highlight>
              </a:rPr>
              <a:t>Recommendation</a:t>
            </a:r>
            <a:endParaRPr lang="en-IN" b="1" dirty="0">
              <a:highlight>
                <a:srgbClr val="FFFF00"/>
              </a:highlight>
            </a:endParaRPr>
          </a:p>
        </p:txBody>
      </p:sp>
    </p:spTree>
    <p:extLst>
      <p:ext uri="{BB962C8B-B14F-4D97-AF65-F5344CB8AC3E}">
        <p14:creationId xmlns:p14="http://schemas.microsoft.com/office/powerpoint/2010/main" val="228045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IN" sz="2400" b="1" i="0" dirty="0">
                <a:solidFill>
                  <a:schemeClr val="bg2"/>
                </a:solidFill>
                <a:effectLst/>
              </a:rPr>
              <a:t>Average Weighted Rating Based Recommendations:</a:t>
            </a:r>
          </a:p>
        </p:txBody>
      </p:sp>
      <p:sp>
        <p:nvSpPr>
          <p:cNvPr id="5" name="TextBox 4">
            <a:extLst>
              <a:ext uri="{FF2B5EF4-FFF2-40B4-BE49-F238E27FC236}">
                <a16:creationId xmlns:a16="http://schemas.microsoft.com/office/drawing/2014/main" id="{343AB05A-FBA4-EF93-8A3E-EEEE8573727D}"/>
              </a:ext>
            </a:extLst>
          </p:cNvPr>
          <p:cNvSpPr txBox="1"/>
          <p:nvPr/>
        </p:nvSpPr>
        <p:spPr>
          <a:xfrm>
            <a:off x="157242" y="3255693"/>
            <a:ext cx="8671007" cy="1815882"/>
          </a:xfrm>
          <a:prstGeom prst="rect">
            <a:avLst/>
          </a:prstGeom>
          <a:noFill/>
        </p:spPr>
        <p:txBody>
          <a:bodyPr wrap="square">
            <a:spAutoFit/>
          </a:bodyPr>
          <a:lstStyle/>
          <a:p>
            <a:pPr algn="l"/>
            <a:r>
              <a:rPr lang="en-GB" b="0" i="0" dirty="0">
                <a:solidFill>
                  <a:srgbClr val="24292F"/>
                </a:solidFill>
                <a:effectLst/>
                <a:latin typeface="-apple-system"/>
              </a:rPr>
              <a:t>We have calculated the weighted score using the below formula for all the books and recommended the books with the highest score.</a:t>
            </a:r>
          </a:p>
          <a:p>
            <a:pPr algn="ctr"/>
            <a:r>
              <a:rPr lang="en-GB" b="0" i="0" dirty="0">
                <a:solidFill>
                  <a:srgbClr val="24292F"/>
                </a:solidFill>
                <a:effectLst/>
                <a:latin typeface="-apple-system"/>
              </a:rPr>
              <a:t>score= t/(</a:t>
            </a:r>
            <a:r>
              <a:rPr lang="en-GB" b="0" i="0" dirty="0" err="1">
                <a:solidFill>
                  <a:srgbClr val="24292F"/>
                </a:solidFill>
                <a:effectLst/>
                <a:latin typeface="-apple-system"/>
              </a:rPr>
              <a:t>t+m</a:t>
            </a:r>
            <a:r>
              <a:rPr lang="en-GB" b="0" i="0" dirty="0">
                <a:solidFill>
                  <a:srgbClr val="24292F"/>
                </a:solidFill>
                <a:effectLst/>
                <a:latin typeface="-apple-system"/>
              </a:rPr>
              <a:t>)∗a + m/(</a:t>
            </a:r>
            <a:r>
              <a:rPr lang="en-GB" b="0" i="0" dirty="0" err="1">
                <a:solidFill>
                  <a:srgbClr val="24292F"/>
                </a:solidFill>
                <a:effectLst/>
                <a:latin typeface="-apple-system"/>
              </a:rPr>
              <a:t>m+t</a:t>
            </a:r>
            <a:r>
              <a:rPr lang="en-GB" b="0" i="0" dirty="0">
                <a:solidFill>
                  <a:srgbClr val="24292F"/>
                </a:solidFill>
                <a:effectLst/>
                <a:latin typeface="-apple-system"/>
              </a:rPr>
              <a:t>)∗c</a:t>
            </a:r>
          </a:p>
          <a:p>
            <a:r>
              <a:rPr lang="en-GB" b="0" i="0" dirty="0">
                <a:solidFill>
                  <a:srgbClr val="24292F"/>
                </a:solidFill>
                <a:effectLst/>
                <a:latin typeface="-apple-system"/>
              </a:rPr>
              <a:t>where,</a:t>
            </a:r>
            <a:br>
              <a:rPr lang="en-GB" dirty="0"/>
            </a:br>
            <a:r>
              <a:rPr lang="en-GB" b="0" i="0" dirty="0">
                <a:solidFill>
                  <a:srgbClr val="24292F"/>
                </a:solidFill>
                <a:effectLst/>
                <a:latin typeface="-apple-system"/>
              </a:rPr>
              <a:t>t represents the total number of ratings received by the book,</a:t>
            </a:r>
            <a:br>
              <a:rPr lang="en-GB" dirty="0"/>
            </a:br>
            <a:r>
              <a:rPr lang="en-GB" b="0" i="0" dirty="0">
                <a:solidFill>
                  <a:srgbClr val="24292F"/>
                </a:solidFill>
                <a:effectLst/>
                <a:latin typeface="-apple-system"/>
              </a:rPr>
              <a:t>m represents the minimum number of total ratings considered to be included</a:t>
            </a:r>
            <a:br>
              <a:rPr lang="en-GB" dirty="0"/>
            </a:br>
            <a:r>
              <a:rPr lang="en-GB" b="0" i="0" dirty="0">
                <a:solidFill>
                  <a:srgbClr val="24292F"/>
                </a:solidFill>
                <a:effectLst/>
                <a:latin typeface="-apple-system"/>
              </a:rPr>
              <a:t>a represents the average rating of the book and,</a:t>
            </a:r>
            <a:br>
              <a:rPr lang="en-GB" dirty="0"/>
            </a:br>
            <a:r>
              <a:rPr lang="en-GB" b="0" i="0" dirty="0">
                <a:solidFill>
                  <a:srgbClr val="24292F"/>
                </a:solidFill>
                <a:effectLst/>
                <a:latin typeface="-apple-system"/>
              </a:rPr>
              <a:t>c represents the mean rating of all the books.</a:t>
            </a:r>
            <a:endParaRPr lang="en-IN" dirty="0"/>
          </a:p>
        </p:txBody>
      </p:sp>
      <p:pic>
        <p:nvPicPr>
          <p:cNvPr id="6" name="Picture 5">
            <a:extLst>
              <a:ext uri="{FF2B5EF4-FFF2-40B4-BE49-F238E27FC236}">
                <a16:creationId xmlns:a16="http://schemas.microsoft.com/office/drawing/2014/main" id="{04428F15-15A1-B274-5EFA-1D0964211D6F}"/>
              </a:ext>
            </a:extLst>
          </p:cNvPr>
          <p:cNvPicPr>
            <a:picLocks noChangeAspect="1"/>
          </p:cNvPicPr>
          <p:nvPr/>
        </p:nvPicPr>
        <p:blipFill>
          <a:blip r:embed="rId3"/>
          <a:stretch>
            <a:fillRect/>
          </a:stretch>
        </p:blipFill>
        <p:spPr>
          <a:xfrm>
            <a:off x="157242" y="637032"/>
            <a:ext cx="8055074" cy="2551353"/>
          </a:xfrm>
          <a:prstGeom prst="rect">
            <a:avLst/>
          </a:prstGeom>
        </p:spPr>
      </p:pic>
    </p:spTree>
    <p:extLst>
      <p:ext uri="{BB962C8B-B14F-4D97-AF65-F5344CB8AC3E}">
        <p14:creationId xmlns:p14="http://schemas.microsoft.com/office/powerpoint/2010/main" val="4089181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606490"/>
            <a:ext cx="8512500" cy="185679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1400" dirty="0">
                <a:solidFill>
                  <a:schemeClr val="lt1"/>
                </a:solidFill>
                <a:latin typeface="+mn-lt"/>
                <a:ea typeface="Montserrat"/>
                <a:cs typeface="Montserrat"/>
                <a:sym typeface="Montserrat"/>
              </a:rPr>
              <a:t>Collaborative Filtering Recommendation System works by considering user ratings and finds cosine similarities in ratings by several users to recommend books. To implement this, we took only those books' data that have at least 50 ratings in all.</a:t>
            </a:r>
            <a:endParaRPr sz="1400" dirty="0">
              <a:solidFill>
                <a:schemeClr val="lt1"/>
              </a:solidFill>
              <a:latin typeface="+mn-l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IN" sz="2400" b="1" i="0" dirty="0">
                <a:solidFill>
                  <a:schemeClr val="bg2"/>
                </a:solidFill>
                <a:effectLst/>
                <a:latin typeface="Roboto" panose="02000000000000000000" pitchFamily="2" charset="0"/>
              </a:rPr>
              <a:t> Collaborative Filtering</a:t>
            </a:r>
          </a:p>
        </p:txBody>
      </p:sp>
      <p:pic>
        <p:nvPicPr>
          <p:cNvPr id="13316" name="Picture 4" descr="All You Need To Know About Collaborative Filtering">
            <a:extLst>
              <a:ext uri="{FF2B5EF4-FFF2-40B4-BE49-F238E27FC236}">
                <a16:creationId xmlns:a16="http://schemas.microsoft.com/office/drawing/2014/main" id="{24E54D10-5B6D-CD4C-C1C2-B2B95F4C6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228" y="1820052"/>
            <a:ext cx="6905625" cy="271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624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85950" y="2726358"/>
            <a:ext cx="6452690" cy="273168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IN" sz="2400" b="1" i="0" dirty="0">
                <a:solidFill>
                  <a:schemeClr val="bg2"/>
                </a:solidFill>
                <a:effectLst/>
                <a:latin typeface="Roboto" panose="02000000000000000000" pitchFamily="2" charset="0"/>
              </a:rPr>
              <a:t>User - Item Collaborative Filtering</a:t>
            </a:r>
          </a:p>
        </p:txBody>
      </p:sp>
      <p:pic>
        <p:nvPicPr>
          <p:cNvPr id="4" name="Picture 3">
            <a:extLst>
              <a:ext uri="{FF2B5EF4-FFF2-40B4-BE49-F238E27FC236}">
                <a16:creationId xmlns:a16="http://schemas.microsoft.com/office/drawing/2014/main" id="{73971044-83C5-84EF-6451-A4EB2422BB7A}"/>
              </a:ext>
            </a:extLst>
          </p:cNvPr>
          <p:cNvPicPr>
            <a:picLocks noChangeAspect="1"/>
          </p:cNvPicPr>
          <p:nvPr/>
        </p:nvPicPr>
        <p:blipFill rotWithShape="1">
          <a:blip r:embed="rId3"/>
          <a:srcRect t="31399" r="2642"/>
          <a:stretch/>
        </p:blipFill>
        <p:spPr>
          <a:xfrm>
            <a:off x="0" y="765110"/>
            <a:ext cx="5146027" cy="1965073"/>
          </a:xfrm>
          <a:prstGeom prst="rect">
            <a:avLst/>
          </a:prstGeom>
        </p:spPr>
      </p:pic>
      <p:pic>
        <p:nvPicPr>
          <p:cNvPr id="6" name="Picture 4" descr="Buy Harry Potter And The Sorcerers Stone - 10th Anniversary Edition Book  Online at Low Prices in India | Harry Potter And The Sorcerers Stone - 10th  Anniversary Edition Reviews &amp; Ratings">
            <a:extLst>
              <a:ext uri="{FF2B5EF4-FFF2-40B4-BE49-F238E27FC236}">
                <a16:creationId xmlns:a16="http://schemas.microsoft.com/office/drawing/2014/main" id="{FB7F05D3-F993-3C03-779E-A1A2480BA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5633" y="956680"/>
            <a:ext cx="1486995" cy="17483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5C785BD-50B3-661D-83E9-40BB27C02D23}"/>
              </a:ext>
            </a:extLst>
          </p:cNvPr>
          <p:cNvPicPr>
            <a:picLocks noChangeAspect="1"/>
          </p:cNvPicPr>
          <p:nvPr/>
        </p:nvPicPr>
        <p:blipFill>
          <a:blip r:embed="rId5"/>
          <a:stretch>
            <a:fillRect/>
          </a:stretch>
        </p:blipFill>
        <p:spPr>
          <a:xfrm>
            <a:off x="146082" y="3349691"/>
            <a:ext cx="1473405" cy="1557380"/>
          </a:xfrm>
          <a:prstGeom prst="rect">
            <a:avLst/>
          </a:prstGeom>
        </p:spPr>
      </p:pic>
      <p:pic>
        <p:nvPicPr>
          <p:cNvPr id="7" name="Picture 6">
            <a:extLst>
              <a:ext uri="{FF2B5EF4-FFF2-40B4-BE49-F238E27FC236}">
                <a16:creationId xmlns:a16="http://schemas.microsoft.com/office/drawing/2014/main" id="{C2DEF766-938C-A723-9D7E-899520DACA19}"/>
              </a:ext>
            </a:extLst>
          </p:cNvPr>
          <p:cNvPicPr>
            <a:picLocks noChangeAspect="1"/>
          </p:cNvPicPr>
          <p:nvPr/>
        </p:nvPicPr>
        <p:blipFill>
          <a:blip r:embed="rId6"/>
          <a:stretch>
            <a:fillRect/>
          </a:stretch>
        </p:blipFill>
        <p:spPr>
          <a:xfrm>
            <a:off x="1619487" y="3362819"/>
            <a:ext cx="1666601" cy="1557380"/>
          </a:xfrm>
          <a:prstGeom prst="rect">
            <a:avLst/>
          </a:prstGeom>
        </p:spPr>
      </p:pic>
      <p:pic>
        <p:nvPicPr>
          <p:cNvPr id="14338" name="Picture 2" descr="Harry Potter and the Order of the Phoenix (5)">
            <a:extLst>
              <a:ext uri="{FF2B5EF4-FFF2-40B4-BE49-F238E27FC236}">
                <a16:creationId xmlns:a16="http://schemas.microsoft.com/office/drawing/2014/main" id="{DDF5B97E-9D22-CE4C-CD25-E751248C76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3436" y="3202090"/>
            <a:ext cx="1480139" cy="177616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Buy Harry Potter and the Chamber of Secrets Harry Potter 2 at best prices  in India on vlebazaar.in">
            <a:extLst>
              <a:ext uri="{FF2B5EF4-FFF2-40B4-BE49-F238E27FC236}">
                <a16:creationId xmlns:a16="http://schemas.microsoft.com/office/drawing/2014/main" id="{13C6D2EC-482C-8778-96D3-C5FB3D00E3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215" y="3349690"/>
            <a:ext cx="1597038" cy="1597038"/>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Fried Green Tomatoes At The Whistle Stop Cafe eBook : Flagg, Fannie:  Amazon.in: Kindle Store">
            <a:extLst>
              <a:ext uri="{FF2B5EF4-FFF2-40B4-BE49-F238E27FC236}">
                <a16:creationId xmlns:a16="http://schemas.microsoft.com/office/drawing/2014/main" id="{73562B74-C11E-69FE-277F-3E1BF04268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3128" y="3255976"/>
            <a:ext cx="1074993" cy="1651094"/>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Buy The Lord Of The Rings Part 2 : The Two Towers by J R R Tolkien at low  price online in india.">
            <a:extLst>
              <a:ext uri="{FF2B5EF4-FFF2-40B4-BE49-F238E27FC236}">
                <a16:creationId xmlns:a16="http://schemas.microsoft.com/office/drawing/2014/main" id="{FD33817B-0C31-45EA-61A0-369915EA1E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7207" y="3255976"/>
            <a:ext cx="1170843" cy="15972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1CF5FF1-B4F7-7084-8ADC-CF8589FF0524}"/>
              </a:ext>
            </a:extLst>
          </p:cNvPr>
          <p:cNvSpPr txBox="1"/>
          <p:nvPr/>
        </p:nvSpPr>
        <p:spPr>
          <a:xfrm>
            <a:off x="6270708" y="570953"/>
            <a:ext cx="2307042" cy="338554"/>
          </a:xfrm>
          <a:prstGeom prst="rect">
            <a:avLst/>
          </a:prstGeom>
          <a:noFill/>
        </p:spPr>
        <p:txBody>
          <a:bodyPr wrap="none" rtlCol="0">
            <a:spAutoFit/>
          </a:bodyPr>
          <a:lstStyle/>
          <a:p>
            <a:r>
              <a:rPr lang="en-GB" sz="1600" b="1" dirty="0"/>
              <a:t>Your Input book is…..</a:t>
            </a:r>
            <a:endParaRPr lang="en-IN" sz="1600" b="1" dirty="0"/>
          </a:p>
        </p:txBody>
      </p:sp>
      <p:sp>
        <p:nvSpPr>
          <p:cNvPr id="9" name="TextBox 8">
            <a:extLst>
              <a:ext uri="{FF2B5EF4-FFF2-40B4-BE49-F238E27FC236}">
                <a16:creationId xmlns:a16="http://schemas.microsoft.com/office/drawing/2014/main" id="{5452647B-0DBE-56DE-B95E-A7CB8FB65E78}"/>
              </a:ext>
            </a:extLst>
          </p:cNvPr>
          <p:cNvSpPr txBox="1"/>
          <p:nvPr/>
        </p:nvSpPr>
        <p:spPr>
          <a:xfrm>
            <a:off x="74644" y="2881114"/>
            <a:ext cx="3839513" cy="369332"/>
          </a:xfrm>
          <a:prstGeom prst="rect">
            <a:avLst/>
          </a:prstGeom>
          <a:noFill/>
        </p:spPr>
        <p:txBody>
          <a:bodyPr wrap="none" rtlCol="0">
            <a:spAutoFit/>
          </a:bodyPr>
          <a:lstStyle/>
          <a:p>
            <a:r>
              <a:rPr lang="en-GB" sz="1800" b="1" dirty="0"/>
              <a:t>Your Recommendations are……..</a:t>
            </a:r>
            <a:endParaRPr lang="en-IN" sz="1800" b="1" dirty="0"/>
          </a:p>
        </p:txBody>
      </p:sp>
    </p:spTree>
    <p:extLst>
      <p:ext uri="{BB962C8B-B14F-4D97-AF65-F5344CB8AC3E}">
        <p14:creationId xmlns:p14="http://schemas.microsoft.com/office/powerpoint/2010/main" val="50079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250" y="214604"/>
            <a:ext cx="8212316" cy="4326346"/>
          </a:xfrm>
        </p:spPr>
        <p:txBody>
          <a:bodyPr/>
          <a:lstStyle/>
          <a:p>
            <a:br>
              <a:rPr lang="en-US" sz="2800" dirty="0"/>
            </a:br>
            <a:br>
              <a:rPr lang="en-US" sz="2800" dirty="0"/>
            </a:br>
            <a:br>
              <a:rPr lang="en-US" sz="2800" dirty="0"/>
            </a:br>
            <a:br>
              <a:rPr lang="en-US" sz="2800" dirty="0"/>
            </a:br>
            <a:br>
              <a:rPr lang="en-US" sz="2800" dirty="0"/>
            </a:br>
            <a:endParaRPr lang="en-US" sz="2800" dirty="0"/>
          </a:p>
        </p:txBody>
      </p:sp>
      <p:sp>
        <p:nvSpPr>
          <p:cNvPr id="8" name="Rectangle: Rounded Corners 7">
            <a:extLst>
              <a:ext uri="{FF2B5EF4-FFF2-40B4-BE49-F238E27FC236}">
                <a16:creationId xmlns:a16="http://schemas.microsoft.com/office/drawing/2014/main" id="{C1B528C3-0B58-4512-AEB3-F3DF271C9728}"/>
              </a:ext>
            </a:extLst>
          </p:cNvPr>
          <p:cNvSpPr/>
          <p:nvPr/>
        </p:nvSpPr>
        <p:spPr>
          <a:xfrm>
            <a:off x="157243" y="659516"/>
            <a:ext cx="4540945"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1800" dirty="0"/>
              <a:t>             </a:t>
            </a:r>
            <a:r>
              <a:rPr lang="en-US" sz="1800" b="1" dirty="0">
                <a:solidFill>
                  <a:srgbClr val="CC0000"/>
                </a:solidFill>
                <a:latin typeface="Arial" panose="020B0604020202020204" pitchFamily="34" charset="0"/>
                <a:cs typeface="Arial" panose="020B0604020202020204" pitchFamily="34" charset="0"/>
              </a:rPr>
              <a:t>I</a:t>
            </a:r>
            <a:r>
              <a:rPr lang="en-US" sz="1800" b="1" i="0" dirty="0">
                <a:solidFill>
                  <a:srgbClr val="CC0000"/>
                </a:solidFill>
                <a:effectLst/>
                <a:latin typeface="Arial" panose="020B0604020202020204" pitchFamily="34" charset="0"/>
                <a:ea typeface="Arial" panose="020B0604020202020204" pitchFamily="34" charset="0"/>
                <a:cs typeface="Arial" panose="020B0604020202020204" pitchFamily="34" charset="0"/>
              </a:rPr>
              <a:t>ntroduction </a:t>
            </a:r>
            <a:r>
              <a:rPr lang="en-GB" sz="1800" b="1" dirty="0"/>
              <a:t>  </a:t>
            </a:r>
            <a:endParaRPr lang="en-IN" sz="1800" b="1" i="1" dirty="0">
              <a:solidFill>
                <a:schemeClr val="accent2"/>
              </a:solidFill>
            </a:endParaRPr>
          </a:p>
        </p:txBody>
      </p:sp>
      <p:pic>
        <p:nvPicPr>
          <p:cNvPr id="12" name="Graphic 13" descr="Head with gears">
            <a:extLst>
              <a:ext uri="{FF2B5EF4-FFF2-40B4-BE49-F238E27FC236}">
                <a16:creationId xmlns:a16="http://schemas.microsoft.com/office/drawing/2014/main" id="{99115230-531E-4FF7-8D71-3C9D091206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584" y="719600"/>
            <a:ext cx="510183" cy="361201"/>
          </a:xfrm>
          <a:prstGeom prst="rect">
            <a:avLst/>
          </a:prstGeom>
        </p:spPr>
      </p:pic>
      <p:sp>
        <p:nvSpPr>
          <p:cNvPr id="16" name="Rectangle: Rounded Corners 15">
            <a:extLst>
              <a:ext uri="{FF2B5EF4-FFF2-40B4-BE49-F238E27FC236}">
                <a16:creationId xmlns:a16="http://schemas.microsoft.com/office/drawing/2014/main" id="{850A2B2A-0642-4EF7-AFD4-FB3441C53C23}"/>
              </a:ext>
            </a:extLst>
          </p:cNvPr>
          <p:cNvSpPr/>
          <p:nvPr/>
        </p:nvSpPr>
        <p:spPr>
          <a:xfrm>
            <a:off x="157242" y="1289686"/>
            <a:ext cx="4540946"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1800" dirty="0"/>
              <a:t>             </a:t>
            </a:r>
            <a:r>
              <a:rPr lang="en-GB" sz="1800" b="1" dirty="0">
                <a:solidFill>
                  <a:schemeClr val="tx1"/>
                </a:solidFill>
              </a:rPr>
              <a:t>Exploratory Data Analysis</a:t>
            </a:r>
            <a:endParaRPr lang="en-IN" sz="1800" b="1" dirty="0">
              <a:solidFill>
                <a:schemeClr val="tx1"/>
              </a:solidFill>
            </a:endParaRPr>
          </a:p>
        </p:txBody>
      </p:sp>
      <p:sp>
        <p:nvSpPr>
          <p:cNvPr id="18" name="Rectangle: Rounded Corners 17">
            <a:extLst>
              <a:ext uri="{FF2B5EF4-FFF2-40B4-BE49-F238E27FC236}">
                <a16:creationId xmlns:a16="http://schemas.microsoft.com/office/drawing/2014/main" id="{3177A812-9AAC-4CD9-ABFA-F2F81C378F8D}"/>
              </a:ext>
            </a:extLst>
          </p:cNvPr>
          <p:cNvSpPr/>
          <p:nvPr/>
        </p:nvSpPr>
        <p:spPr>
          <a:xfrm>
            <a:off x="157241" y="1918565"/>
            <a:ext cx="4536056"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1800" b="1" i="1" dirty="0">
                <a:solidFill>
                  <a:schemeClr val="accent2"/>
                </a:solidFill>
              </a:rPr>
              <a:t>            </a:t>
            </a:r>
            <a:r>
              <a:rPr lang="en-GB" sz="1800" b="1" dirty="0">
                <a:solidFill>
                  <a:schemeClr val="tx1"/>
                </a:solidFill>
              </a:rPr>
              <a:t>Data Processing</a:t>
            </a:r>
            <a:endParaRPr lang="en-IN" sz="1800" b="1" dirty="0">
              <a:solidFill>
                <a:schemeClr val="tx1"/>
              </a:solidFill>
            </a:endParaRPr>
          </a:p>
        </p:txBody>
      </p:sp>
      <p:sp>
        <p:nvSpPr>
          <p:cNvPr id="19" name="Rectangle: Rounded Corners 18">
            <a:extLst>
              <a:ext uri="{FF2B5EF4-FFF2-40B4-BE49-F238E27FC236}">
                <a16:creationId xmlns:a16="http://schemas.microsoft.com/office/drawing/2014/main" id="{8B0BC5AB-6985-4BEC-81B3-EA7228C9D541}"/>
              </a:ext>
            </a:extLst>
          </p:cNvPr>
          <p:cNvSpPr/>
          <p:nvPr/>
        </p:nvSpPr>
        <p:spPr>
          <a:xfrm>
            <a:off x="157241" y="2514932"/>
            <a:ext cx="4536055"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1800" b="1" dirty="0">
                <a:solidFill>
                  <a:schemeClr val="tx1"/>
                </a:solidFill>
              </a:rPr>
              <a:t>           </a:t>
            </a:r>
            <a:r>
              <a:rPr lang="en-US" sz="1800" b="1" dirty="0">
                <a:solidFill>
                  <a:srgbClr val="CC0000"/>
                </a:solidFill>
                <a:latin typeface="Arial" panose="020B0604020202020204" pitchFamily="34" charset="0"/>
                <a:cs typeface="Arial" panose="020B0604020202020204" pitchFamily="34" charset="0"/>
              </a:rPr>
              <a:t>Model To be Used in the project</a:t>
            </a:r>
            <a:endParaRPr lang="en-IN" sz="1800" b="1" i="1" dirty="0">
              <a:solidFill>
                <a:schemeClr val="accent2"/>
              </a:solidFill>
            </a:endParaRPr>
          </a:p>
        </p:txBody>
      </p:sp>
      <p:sp>
        <p:nvSpPr>
          <p:cNvPr id="20" name="Rectangle: Rounded Corners 19">
            <a:extLst>
              <a:ext uri="{FF2B5EF4-FFF2-40B4-BE49-F238E27FC236}">
                <a16:creationId xmlns:a16="http://schemas.microsoft.com/office/drawing/2014/main" id="{CAF05F5B-7C3A-42C6-9338-E9FC1DDA7FBD}"/>
              </a:ext>
            </a:extLst>
          </p:cNvPr>
          <p:cNvSpPr/>
          <p:nvPr/>
        </p:nvSpPr>
        <p:spPr>
          <a:xfrm>
            <a:off x="157242" y="4425972"/>
            <a:ext cx="4536054"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1800" b="1" dirty="0">
                <a:solidFill>
                  <a:schemeClr val="tx1"/>
                </a:solidFill>
              </a:rPr>
              <a:t>           Challenges Faced </a:t>
            </a:r>
            <a:endParaRPr lang="en-IN" sz="1800" b="1" dirty="0">
              <a:solidFill>
                <a:schemeClr val="tx1"/>
              </a:solidFill>
            </a:endParaRPr>
          </a:p>
        </p:txBody>
      </p:sp>
      <p:sp>
        <p:nvSpPr>
          <p:cNvPr id="21" name="Rectangle: Rounded Corners 20">
            <a:extLst>
              <a:ext uri="{FF2B5EF4-FFF2-40B4-BE49-F238E27FC236}">
                <a16:creationId xmlns:a16="http://schemas.microsoft.com/office/drawing/2014/main" id="{9B739740-15A8-4180-94DB-640D087D94A3}"/>
              </a:ext>
            </a:extLst>
          </p:cNvPr>
          <p:cNvSpPr/>
          <p:nvPr/>
        </p:nvSpPr>
        <p:spPr>
          <a:xfrm>
            <a:off x="176573" y="3812033"/>
            <a:ext cx="4536054"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1800" b="1" dirty="0">
                <a:solidFill>
                  <a:srgbClr val="CC0000"/>
                </a:solidFill>
                <a:latin typeface="Arial" panose="020B0604020202020204" pitchFamily="34" charset="0"/>
                <a:cs typeface="Arial" panose="020B0604020202020204" pitchFamily="34" charset="0"/>
              </a:rPr>
              <a:t>            Results &amp; Conclusions</a:t>
            </a:r>
            <a:endParaRPr lang="en-IN" sz="1800" b="1" i="1" dirty="0">
              <a:solidFill>
                <a:schemeClr val="accent2"/>
              </a:solidFill>
            </a:endParaRPr>
          </a:p>
        </p:txBody>
      </p:sp>
      <p:pic>
        <p:nvPicPr>
          <p:cNvPr id="22" name="Graphic 16" descr="Magnifying glass">
            <a:extLst>
              <a:ext uri="{FF2B5EF4-FFF2-40B4-BE49-F238E27FC236}">
                <a16:creationId xmlns:a16="http://schemas.microsoft.com/office/drawing/2014/main" id="{8719AA9D-049C-4E8E-85B9-03D99B842F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7038" y="1344453"/>
            <a:ext cx="510183" cy="361201"/>
          </a:xfrm>
          <a:prstGeom prst="rect">
            <a:avLst/>
          </a:prstGeom>
        </p:spPr>
      </p:pic>
      <p:pic>
        <p:nvPicPr>
          <p:cNvPr id="28" name="Graphic 27" descr="Key">
            <a:extLst>
              <a:ext uri="{FF2B5EF4-FFF2-40B4-BE49-F238E27FC236}">
                <a16:creationId xmlns:a16="http://schemas.microsoft.com/office/drawing/2014/main" id="{94B9438E-FA53-4780-BE99-E3E81112EF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9307" y="1917490"/>
            <a:ext cx="593526" cy="392338"/>
          </a:xfrm>
          <a:prstGeom prst="rect">
            <a:avLst/>
          </a:prstGeom>
        </p:spPr>
      </p:pic>
      <p:pic>
        <p:nvPicPr>
          <p:cNvPr id="29" name="Graphic 22" descr="Gears">
            <a:extLst>
              <a:ext uri="{FF2B5EF4-FFF2-40B4-BE49-F238E27FC236}">
                <a16:creationId xmlns:a16="http://schemas.microsoft.com/office/drawing/2014/main" id="{DEC7CD27-521B-42B5-8EF4-3E52C190C22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4101" y="2613487"/>
            <a:ext cx="520240" cy="368321"/>
          </a:xfrm>
          <a:prstGeom prst="rect">
            <a:avLst/>
          </a:prstGeom>
        </p:spPr>
      </p:pic>
      <p:pic>
        <p:nvPicPr>
          <p:cNvPr id="30" name="Graphic 35" descr="Warning">
            <a:extLst>
              <a:ext uri="{FF2B5EF4-FFF2-40B4-BE49-F238E27FC236}">
                <a16:creationId xmlns:a16="http://schemas.microsoft.com/office/drawing/2014/main" id="{FAEADE90-B1C2-4585-BE5A-C1A5BC1610E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3496" y="4438910"/>
            <a:ext cx="503252" cy="356294"/>
          </a:xfrm>
          <a:prstGeom prst="rect">
            <a:avLst/>
          </a:prstGeom>
        </p:spPr>
      </p:pic>
      <p:pic>
        <p:nvPicPr>
          <p:cNvPr id="31" name="Graphic 26" descr="Bullseye">
            <a:extLst>
              <a:ext uri="{FF2B5EF4-FFF2-40B4-BE49-F238E27FC236}">
                <a16:creationId xmlns:a16="http://schemas.microsoft.com/office/drawing/2014/main" id="{D46211E4-06DB-4378-BB04-A6E1803ED3B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0646" y="3933337"/>
            <a:ext cx="567150" cy="389747"/>
          </a:xfrm>
          <a:prstGeom prst="rect">
            <a:avLst/>
          </a:prstGeom>
        </p:spPr>
      </p:pic>
      <p:sp>
        <p:nvSpPr>
          <p:cNvPr id="25" name="Rectangle: Rounded Corners 24">
            <a:extLst>
              <a:ext uri="{FF2B5EF4-FFF2-40B4-BE49-F238E27FC236}">
                <a16:creationId xmlns:a16="http://schemas.microsoft.com/office/drawing/2014/main" id="{142446DF-A94F-46DE-9D1C-88B7F415FE1E}"/>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2400" b="1" i="1" dirty="0">
                <a:solidFill>
                  <a:schemeClr val="bg2"/>
                </a:solidFill>
                <a:latin typeface="Arial" panose="020B0604020202020204" pitchFamily="34" charset="0"/>
                <a:cs typeface="Arial" panose="020B0604020202020204" pitchFamily="34" charset="0"/>
              </a:rPr>
              <a:t>Contents</a:t>
            </a:r>
            <a:endParaRPr lang="en-IN" sz="2400" b="1" i="1" dirty="0">
              <a:solidFill>
                <a:schemeClr val="bg2"/>
              </a:solidFill>
            </a:endParaRPr>
          </a:p>
        </p:txBody>
      </p:sp>
      <p:sp>
        <p:nvSpPr>
          <p:cNvPr id="17" name="Rectangle: Rounded Corners 16">
            <a:extLst>
              <a:ext uri="{FF2B5EF4-FFF2-40B4-BE49-F238E27FC236}">
                <a16:creationId xmlns:a16="http://schemas.microsoft.com/office/drawing/2014/main" id="{5142D4C0-675C-3B80-B137-20B933798C64}"/>
              </a:ext>
            </a:extLst>
          </p:cNvPr>
          <p:cNvSpPr/>
          <p:nvPr/>
        </p:nvSpPr>
        <p:spPr>
          <a:xfrm>
            <a:off x="186239" y="3169001"/>
            <a:ext cx="4536054"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1800" b="1" dirty="0">
                <a:solidFill>
                  <a:schemeClr val="tx1"/>
                </a:solidFill>
              </a:rPr>
              <a:t>           </a:t>
            </a:r>
            <a:r>
              <a:rPr lang="en-US" sz="1800" b="1" dirty="0">
                <a:solidFill>
                  <a:srgbClr val="CC0000"/>
                </a:solidFill>
                <a:latin typeface="Arial" panose="020B0604020202020204" pitchFamily="34" charset="0"/>
                <a:cs typeface="Arial" panose="020B0604020202020204" pitchFamily="34" charset="0"/>
              </a:rPr>
              <a:t>Recommendation Predictions </a:t>
            </a:r>
            <a:endParaRPr lang="en-IN" sz="1800" b="1" i="1" dirty="0">
              <a:solidFill>
                <a:schemeClr val="accent2"/>
              </a:solidFill>
            </a:endParaRPr>
          </a:p>
        </p:txBody>
      </p:sp>
      <p:pic>
        <p:nvPicPr>
          <p:cNvPr id="3" name="Graphic 2" descr="Research">
            <a:extLst>
              <a:ext uri="{FF2B5EF4-FFF2-40B4-BE49-F238E27FC236}">
                <a16:creationId xmlns:a16="http://schemas.microsoft.com/office/drawing/2014/main" id="{450589B5-67F7-3B4B-E088-0993240E60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7542" y="3308987"/>
            <a:ext cx="414348" cy="414348"/>
          </a:xfrm>
          <a:prstGeom prst="rect">
            <a:avLst/>
          </a:prstGeom>
        </p:spPr>
      </p:pic>
      <p:pic>
        <p:nvPicPr>
          <p:cNvPr id="2050" name="Picture 2" descr="Looking for Something to Read? My Most Recommended Book List - Rae Gun  Ramblings">
            <a:extLst>
              <a:ext uri="{FF2B5EF4-FFF2-40B4-BE49-F238E27FC236}">
                <a16:creationId xmlns:a16="http://schemas.microsoft.com/office/drawing/2014/main" id="{599DF727-D46B-CAF6-E8D6-970F38DECFC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9131" y="587540"/>
            <a:ext cx="4003521" cy="409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534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38582" y="88422"/>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342900" indent="-342900">
              <a:buFont typeface="Arial"/>
              <a:buAutoNum type="arabicPeriod"/>
            </a:pPr>
            <a:endParaRPr lang="en-IN" sz="2400" b="1" i="0" dirty="0">
              <a:solidFill>
                <a:srgbClr val="212121"/>
              </a:solidFill>
              <a:effectLst/>
              <a:latin typeface="Roboto" panose="02000000000000000000" pitchFamily="2" charset="0"/>
            </a:endParaRPr>
          </a:p>
          <a:p>
            <a:r>
              <a:rPr lang="en-IN" sz="2400" b="1" i="0" dirty="0">
                <a:solidFill>
                  <a:schemeClr val="bg2"/>
                </a:solidFill>
                <a:effectLst/>
              </a:rPr>
              <a:t>Correlation Based Recommendation System</a:t>
            </a:r>
          </a:p>
          <a:p>
            <a:pPr marL="342900" indent="-342900">
              <a:buFont typeface="Arial"/>
              <a:buAutoNum type="arabicPeriod"/>
            </a:pPr>
            <a:endParaRPr lang="en-IN" sz="2400" b="0" i="0" dirty="0">
              <a:solidFill>
                <a:srgbClr val="212121"/>
              </a:solidFill>
              <a:effectLst/>
              <a:latin typeface="Roboto" panose="02000000000000000000" pitchFamily="2" charset="0"/>
            </a:endParaRPr>
          </a:p>
        </p:txBody>
      </p:sp>
      <p:sp>
        <p:nvSpPr>
          <p:cNvPr id="5" name="TextBox 4">
            <a:extLst>
              <a:ext uri="{FF2B5EF4-FFF2-40B4-BE49-F238E27FC236}">
                <a16:creationId xmlns:a16="http://schemas.microsoft.com/office/drawing/2014/main" id="{0F9B2E01-A0ED-2282-F3B9-B84930CC0767}"/>
              </a:ext>
            </a:extLst>
          </p:cNvPr>
          <p:cNvSpPr txBox="1"/>
          <p:nvPr/>
        </p:nvSpPr>
        <p:spPr>
          <a:xfrm>
            <a:off x="4404138" y="647573"/>
            <a:ext cx="4291992" cy="1384995"/>
          </a:xfrm>
          <a:prstGeom prst="rect">
            <a:avLst/>
          </a:prstGeom>
          <a:noFill/>
        </p:spPr>
        <p:txBody>
          <a:bodyPr wrap="square">
            <a:spAutoFit/>
          </a:bodyPr>
          <a:lstStyle/>
          <a:p>
            <a:pPr marL="285750" indent="-285750">
              <a:buFont typeface="Wingdings" panose="05000000000000000000" pitchFamily="2" charset="2"/>
              <a:buChar char="ü"/>
            </a:pPr>
            <a:r>
              <a:rPr lang="en-GB" b="0" i="0" dirty="0">
                <a:effectLst/>
                <a:latin typeface="+mn-lt"/>
              </a:rPr>
              <a:t>For this model, we have created the correlation matrix considering only those books which have total ratings of more than 50. Then a user-book rating matrix is created. For the input book using the correlation matrix, top books are recommended.</a:t>
            </a:r>
            <a:endParaRPr lang="en-IN" dirty="0">
              <a:latin typeface="+mn-lt"/>
            </a:endParaRPr>
          </a:p>
        </p:txBody>
      </p:sp>
      <p:pic>
        <p:nvPicPr>
          <p:cNvPr id="6" name="Picture 5">
            <a:extLst>
              <a:ext uri="{FF2B5EF4-FFF2-40B4-BE49-F238E27FC236}">
                <a16:creationId xmlns:a16="http://schemas.microsoft.com/office/drawing/2014/main" id="{1BECD22C-E5BC-7F9B-8DAC-817E5F397C09}"/>
              </a:ext>
            </a:extLst>
          </p:cNvPr>
          <p:cNvPicPr>
            <a:picLocks noChangeAspect="1"/>
          </p:cNvPicPr>
          <p:nvPr/>
        </p:nvPicPr>
        <p:blipFill>
          <a:blip r:embed="rId3"/>
          <a:stretch>
            <a:fillRect/>
          </a:stretch>
        </p:blipFill>
        <p:spPr>
          <a:xfrm>
            <a:off x="243523" y="2799185"/>
            <a:ext cx="8002434" cy="2148373"/>
          </a:xfrm>
          <a:prstGeom prst="rect">
            <a:avLst/>
          </a:prstGeom>
        </p:spPr>
      </p:pic>
      <p:pic>
        <p:nvPicPr>
          <p:cNvPr id="8" name="Picture 4" descr="Buy Harry Potter And The Sorcerers Stone - 10th Anniversary Edition Book  Online at Low Prices in India | Harry Potter And The Sorcerers Stone - 10th  Anniversary Edition Reviews &amp; Ratings">
            <a:extLst>
              <a:ext uri="{FF2B5EF4-FFF2-40B4-BE49-F238E27FC236}">
                <a16:creationId xmlns:a16="http://schemas.microsoft.com/office/drawing/2014/main" id="{CFACAC85-417E-32CA-9FFA-CEE1320EF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88" y="647574"/>
            <a:ext cx="2407298" cy="195134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5F1F7C5-0142-28C6-DC2A-6FCE4434C079}"/>
              </a:ext>
            </a:extLst>
          </p:cNvPr>
          <p:cNvSpPr txBox="1"/>
          <p:nvPr/>
        </p:nvSpPr>
        <p:spPr>
          <a:xfrm>
            <a:off x="115081" y="1069567"/>
            <a:ext cx="1727777" cy="584775"/>
          </a:xfrm>
          <a:prstGeom prst="rect">
            <a:avLst/>
          </a:prstGeom>
          <a:noFill/>
        </p:spPr>
        <p:txBody>
          <a:bodyPr wrap="square" rtlCol="0">
            <a:spAutoFit/>
          </a:bodyPr>
          <a:lstStyle/>
          <a:p>
            <a:r>
              <a:rPr lang="en-GB" sz="1600" b="1" dirty="0"/>
              <a:t>Your Input book is…..</a:t>
            </a:r>
            <a:endParaRPr lang="en-IN" sz="1600" b="1" dirty="0"/>
          </a:p>
        </p:txBody>
      </p:sp>
    </p:spTree>
    <p:extLst>
      <p:ext uri="{BB962C8B-B14F-4D97-AF65-F5344CB8AC3E}">
        <p14:creationId xmlns:p14="http://schemas.microsoft.com/office/powerpoint/2010/main" val="1877652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57243" y="849087"/>
            <a:ext cx="4899948" cy="4089026"/>
          </a:xfrm>
          <a:prstGeom prst="rect">
            <a:avLst/>
          </a:prstGeom>
          <a:noFill/>
          <a:ln>
            <a:noFill/>
          </a:ln>
        </p:spPr>
        <p:txBody>
          <a:bodyPr spcFirstLastPara="1" wrap="square" lIns="91425" tIns="91425" rIns="91425" bIns="91425" anchor="b" anchorCtr="0">
            <a:noAutofit/>
          </a:bodyPr>
          <a:lstStyle/>
          <a:p>
            <a:pPr lvl="0" algn="l" rtl="0">
              <a:lnSpc>
                <a:spcPct val="100000"/>
              </a:lnSpc>
              <a:spcBef>
                <a:spcPts val="0"/>
              </a:spcBef>
              <a:spcAft>
                <a:spcPts val="0"/>
              </a:spcAft>
              <a:buSzPts val="5200"/>
            </a:pPr>
            <a:r>
              <a:rPr lang="en-GB" sz="1400" dirty="0">
                <a:solidFill>
                  <a:schemeClr val="lt1"/>
                </a:solidFill>
                <a:latin typeface="+mn-lt"/>
                <a:ea typeface="Montserrat"/>
                <a:cs typeface="Montserrat"/>
                <a:sym typeface="Montserrat"/>
              </a:rPr>
              <a:t>KNN (k-Nearest Neighbours) as an algorithm seems to be inspired from real life. The full k-Nearest Neighbours algorithm works much in the way some of us ask for recommendations from our friends. </a:t>
            </a:r>
            <a:br>
              <a:rPr lang="en-GB" sz="1400" dirty="0">
                <a:solidFill>
                  <a:schemeClr val="lt1"/>
                </a:solidFill>
                <a:latin typeface="+mn-lt"/>
                <a:ea typeface="Montserrat"/>
                <a:cs typeface="Montserrat"/>
                <a:sym typeface="Montserrat"/>
              </a:rPr>
            </a:br>
            <a:br>
              <a:rPr lang="en-GB" sz="1400" dirty="0">
                <a:solidFill>
                  <a:schemeClr val="lt1"/>
                </a:solidFill>
                <a:latin typeface="+mn-lt"/>
                <a:ea typeface="Montserrat"/>
                <a:cs typeface="Montserrat"/>
                <a:sym typeface="Montserrat"/>
              </a:rPr>
            </a:br>
            <a:r>
              <a:rPr lang="en-GB" sz="1400" dirty="0">
                <a:solidFill>
                  <a:schemeClr val="lt1"/>
                </a:solidFill>
                <a:latin typeface="+mn-lt"/>
                <a:ea typeface="Montserrat"/>
                <a:cs typeface="Montserrat"/>
                <a:sym typeface="Montserrat"/>
              </a:rPr>
              <a:t>First, we start with people whose taste we feel we share, and then we ask a bunch of them to recommend something to us. If many of them recommend the same thing, we deduce that we’ll like it as well.</a:t>
            </a:r>
            <a:br>
              <a:rPr lang="en-GB" sz="1400" dirty="0">
                <a:solidFill>
                  <a:schemeClr val="lt1"/>
                </a:solidFill>
                <a:latin typeface="+mn-lt"/>
                <a:ea typeface="Montserrat"/>
                <a:cs typeface="Montserrat"/>
                <a:sym typeface="Montserrat"/>
              </a:rPr>
            </a:br>
            <a:br>
              <a:rPr lang="en-GB" sz="1400" dirty="0">
                <a:solidFill>
                  <a:schemeClr val="lt1"/>
                </a:solidFill>
                <a:latin typeface="+mn-lt"/>
                <a:ea typeface="Montserrat"/>
                <a:cs typeface="Montserrat"/>
                <a:sym typeface="Montserrat"/>
              </a:rPr>
            </a:br>
            <a:r>
              <a:rPr lang="en-GB" sz="1400" dirty="0">
                <a:solidFill>
                  <a:schemeClr val="lt1"/>
                </a:solidFill>
                <a:latin typeface="+mn-lt"/>
                <a:ea typeface="Montserrat"/>
                <a:cs typeface="Montserrat"/>
                <a:sym typeface="Montserrat"/>
              </a:rPr>
              <a:t>When KNN makes inference about a movie, KNN will calculate the “distance” between the target book and every other book in its database, then it ranks its distances and returns the top K nearest neighbour movies as the most similar book recommendations.</a:t>
            </a:r>
            <a:endParaRPr sz="1400" dirty="0">
              <a:solidFill>
                <a:schemeClr val="lt1"/>
              </a:solidFill>
              <a:latin typeface="+mn-lt"/>
              <a:ea typeface="Montserrat"/>
              <a:cs typeface="Montserrat"/>
              <a:sym typeface="Montserrat"/>
            </a:endParaRPr>
          </a:p>
          <a:p>
            <a:pPr marL="0" lvl="0" indent="0" algn="ctr" rtl="0">
              <a:lnSpc>
                <a:spcPct val="100000"/>
              </a:lnSpc>
              <a:spcBef>
                <a:spcPts val="0"/>
              </a:spcBef>
              <a:spcAft>
                <a:spcPts val="0"/>
              </a:spcAft>
              <a:buSzPts val="5200"/>
              <a:buNone/>
            </a:pPr>
            <a:endParaRPr sz="1400" b="1" dirty="0">
              <a:solidFill>
                <a:schemeClr val="lt1"/>
              </a:solidFill>
              <a:latin typeface="+mn-lt"/>
              <a:ea typeface="Montserrat"/>
              <a:cs typeface="Montserrat"/>
              <a:sym typeface="Montserrat"/>
            </a:endParaRPr>
          </a:p>
          <a:p>
            <a:pPr marL="0" lvl="0" indent="0" algn="ctr" rtl="0">
              <a:spcBef>
                <a:spcPts val="0"/>
              </a:spcBef>
              <a:spcAft>
                <a:spcPts val="0"/>
              </a:spcAft>
              <a:buSzPts val="5200"/>
              <a:buNone/>
            </a:pPr>
            <a:endParaRPr sz="1400" b="1" dirty="0">
              <a:solidFill>
                <a:schemeClr val="lt1"/>
              </a:solidFill>
              <a:latin typeface="+mn-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IN" sz="2400" b="1" i="0" dirty="0">
                <a:solidFill>
                  <a:schemeClr val="bg2"/>
                </a:solidFill>
                <a:effectLst/>
              </a:rPr>
              <a:t>Nearest Neighbours Based recommendation System</a:t>
            </a:r>
          </a:p>
        </p:txBody>
      </p:sp>
      <p:pic>
        <p:nvPicPr>
          <p:cNvPr id="15362" name="Picture 2">
            <a:extLst>
              <a:ext uri="{FF2B5EF4-FFF2-40B4-BE49-F238E27FC236}">
                <a16:creationId xmlns:a16="http://schemas.microsoft.com/office/drawing/2014/main" id="{050801C3-9E6F-52F5-FC76-2207D4C5F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191" y="679350"/>
            <a:ext cx="3648270" cy="378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692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698606"/>
          </a:xfrm>
          <a:prstGeom prst="rect">
            <a:avLst/>
          </a:prstGeom>
          <a:noFill/>
          <a:ln>
            <a:noFill/>
          </a:ln>
        </p:spPr>
        <p:txBody>
          <a:bodyPr spcFirstLastPara="1" wrap="square" lIns="91425" tIns="91425" rIns="91425" bIns="91425" anchor="b" anchorCtr="0">
            <a:noAutofit/>
          </a:bodyPr>
          <a:lstStyle/>
          <a:p>
            <a:pPr algn="l"/>
            <a:r>
              <a:rPr lang="en-GB" sz="1400" b="1" dirty="0"/>
              <a:t>Your Recommendations are……..</a:t>
            </a:r>
            <a:br>
              <a:rPr lang="en-IN" sz="1400" b="1" dirty="0"/>
            </a:br>
            <a:endParaRPr sz="14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400" b="1" dirty="0">
              <a:solidFill>
                <a:schemeClr val="lt1"/>
              </a:solidFill>
              <a:latin typeface="+mn-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IN" sz="2400" b="1" i="0">
                <a:solidFill>
                  <a:schemeClr val="bg2"/>
                </a:solidFill>
                <a:effectLst/>
              </a:rPr>
              <a:t>Nearest Neighbours Based recommendation System</a:t>
            </a:r>
            <a:endParaRPr lang="en-IN" sz="2400" b="1" i="0" dirty="0">
              <a:solidFill>
                <a:schemeClr val="bg2"/>
              </a:solidFill>
              <a:effectLst/>
            </a:endParaRPr>
          </a:p>
        </p:txBody>
      </p:sp>
      <p:pic>
        <p:nvPicPr>
          <p:cNvPr id="4" name="Picture 3">
            <a:extLst>
              <a:ext uri="{FF2B5EF4-FFF2-40B4-BE49-F238E27FC236}">
                <a16:creationId xmlns:a16="http://schemas.microsoft.com/office/drawing/2014/main" id="{D248B188-0312-29AF-E23A-0B6EF6F4A163}"/>
              </a:ext>
            </a:extLst>
          </p:cNvPr>
          <p:cNvPicPr>
            <a:picLocks noChangeAspect="1"/>
          </p:cNvPicPr>
          <p:nvPr/>
        </p:nvPicPr>
        <p:blipFill>
          <a:blip r:embed="rId3"/>
          <a:stretch>
            <a:fillRect/>
          </a:stretch>
        </p:blipFill>
        <p:spPr>
          <a:xfrm>
            <a:off x="2198738" y="1049161"/>
            <a:ext cx="6708710" cy="1352739"/>
          </a:xfrm>
          <a:prstGeom prst="rect">
            <a:avLst/>
          </a:prstGeom>
        </p:spPr>
      </p:pic>
      <p:pic>
        <p:nvPicPr>
          <p:cNvPr id="6" name="Picture 4" descr="Buy Harry Potter And The Sorcerers Stone - 10th Anniversary Edition Book  Online at Low Prices in India | Harry Potter And The Sorcerers Stone - 10th  Anniversary Edition Reviews &amp; Ratings">
            <a:extLst>
              <a:ext uri="{FF2B5EF4-FFF2-40B4-BE49-F238E27FC236}">
                <a16:creationId xmlns:a16="http://schemas.microsoft.com/office/drawing/2014/main" id="{30AD4922-AF1A-A4C5-CFD7-5597EF560C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747" y="1049161"/>
            <a:ext cx="1486995" cy="17483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07D0663-DFAB-E74E-E9F9-FCD9E9F38014}"/>
              </a:ext>
            </a:extLst>
          </p:cNvPr>
          <p:cNvSpPr txBox="1"/>
          <p:nvPr/>
        </p:nvSpPr>
        <p:spPr>
          <a:xfrm>
            <a:off x="157243" y="584897"/>
            <a:ext cx="2155371" cy="307777"/>
          </a:xfrm>
          <a:prstGeom prst="rect">
            <a:avLst/>
          </a:prstGeom>
          <a:noFill/>
        </p:spPr>
        <p:txBody>
          <a:bodyPr wrap="square">
            <a:spAutoFit/>
          </a:bodyPr>
          <a:lstStyle/>
          <a:p>
            <a:r>
              <a:rPr lang="en-GB" sz="1400" b="1" dirty="0"/>
              <a:t>Your Input book is…..</a:t>
            </a:r>
            <a:endParaRPr lang="en-IN" sz="1400" b="1" dirty="0"/>
          </a:p>
        </p:txBody>
      </p:sp>
      <p:pic>
        <p:nvPicPr>
          <p:cNvPr id="9" name="Picture 8">
            <a:extLst>
              <a:ext uri="{FF2B5EF4-FFF2-40B4-BE49-F238E27FC236}">
                <a16:creationId xmlns:a16="http://schemas.microsoft.com/office/drawing/2014/main" id="{82C99343-B9DC-F29F-E7AB-ACCA6E37A828}"/>
              </a:ext>
            </a:extLst>
          </p:cNvPr>
          <p:cNvPicPr>
            <a:picLocks noChangeAspect="1"/>
          </p:cNvPicPr>
          <p:nvPr/>
        </p:nvPicPr>
        <p:blipFill>
          <a:blip r:embed="rId5"/>
          <a:stretch>
            <a:fillRect/>
          </a:stretch>
        </p:blipFill>
        <p:spPr>
          <a:xfrm>
            <a:off x="1754281" y="3356038"/>
            <a:ext cx="1296829" cy="1557380"/>
          </a:xfrm>
          <a:prstGeom prst="rect">
            <a:avLst/>
          </a:prstGeom>
        </p:spPr>
      </p:pic>
      <p:pic>
        <p:nvPicPr>
          <p:cNvPr id="10" name="Picture 4" descr="Buy Harry Potter and the Chamber of Secrets Harry Potter 2 at best prices  in India on vlebazaar.in">
            <a:extLst>
              <a:ext uri="{FF2B5EF4-FFF2-40B4-BE49-F238E27FC236}">
                <a16:creationId xmlns:a16="http://schemas.microsoft.com/office/drawing/2014/main" id="{855386B2-9600-2671-A3F2-886F546450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243" y="3356038"/>
            <a:ext cx="1597038" cy="15970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DBF5B55-29DC-1734-0394-430DF8525048}"/>
              </a:ext>
            </a:extLst>
          </p:cNvPr>
          <p:cNvPicPr>
            <a:picLocks noChangeAspect="1"/>
          </p:cNvPicPr>
          <p:nvPr/>
        </p:nvPicPr>
        <p:blipFill>
          <a:blip r:embed="rId7"/>
          <a:stretch>
            <a:fillRect/>
          </a:stretch>
        </p:blipFill>
        <p:spPr>
          <a:xfrm>
            <a:off x="3192812" y="3395696"/>
            <a:ext cx="1666601" cy="1557380"/>
          </a:xfrm>
          <a:prstGeom prst="rect">
            <a:avLst/>
          </a:prstGeom>
        </p:spPr>
      </p:pic>
      <p:pic>
        <p:nvPicPr>
          <p:cNvPr id="12" name="Picture 2" descr="Harry Potter and the Order of the Phoenix (5)">
            <a:extLst>
              <a:ext uri="{FF2B5EF4-FFF2-40B4-BE49-F238E27FC236}">
                <a16:creationId xmlns:a16="http://schemas.microsoft.com/office/drawing/2014/main" id="{9D451BC4-0EBE-1153-60EA-A13C3E1CA3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3023" y="3246644"/>
            <a:ext cx="1480139" cy="1776167"/>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The Lord of the Rings: The Fellowship of the Ring (2001) - IMDb">
            <a:extLst>
              <a:ext uri="{FF2B5EF4-FFF2-40B4-BE49-F238E27FC236}">
                <a16:creationId xmlns:a16="http://schemas.microsoft.com/office/drawing/2014/main" id="{B8FA0C54-74BD-5D27-BF75-D9DB01F435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51554" y="3395696"/>
            <a:ext cx="1138165" cy="146478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Like Water for Chocolate by Laura Esquivel">
            <a:extLst>
              <a:ext uri="{FF2B5EF4-FFF2-40B4-BE49-F238E27FC236}">
                <a16:creationId xmlns:a16="http://schemas.microsoft.com/office/drawing/2014/main" id="{698E21E7-D459-2175-2881-39253583EC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06618" y="3395696"/>
            <a:ext cx="1480139" cy="142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873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855547" y="2179680"/>
            <a:ext cx="7039067"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222556" y="24309"/>
            <a:ext cx="8147003" cy="485191"/>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0" dirty="0">
                <a:solidFill>
                  <a:schemeClr val="bg2"/>
                </a:solidFill>
                <a:effectLst/>
              </a:rPr>
              <a:t>SVD Based recommendation System</a:t>
            </a:r>
            <a:endParaRPr lang="en-IN" sz="2400" b="1" i="1" dirty="0">
              <a:solidFill>
                <a:schemeClr val="bg2"/>
              </a:solidFill>
            </a:endParaRPr>
          </a:p>
        </p:txBody>
      </p:sp>
      <p:sp>
        <p:nvSpPr>
          <p:cNvPr id="9" name="TextBox 8">
            <a:extLst>
              <a:ext uri="{FF2B5EF4-FFF2-40B4-BE49-F238E27FC236}">
                <a16:creationId xmlns:a16="http://schemas.microsoft.com/office/drawing/2014/main" id="{E75E7EE8-8D42-3D17-1D81-6BBC4DB8EF52}"/>
              </a:ext>
            </a:extLst>
          </p:cNvPr>
          <p:cNvSpPr txBox="1"/>
          <p:nvPr/>
        </p:nvSpPr>
        <p:spPr>
          <a:xfrm>
            <a:off x="438538" y="637485"/>
            <a:ext cx="7585789" cy="738664"/>
          </a:xfrm>
          <a:prstGeom prst="rect">
            <a:avLst/>
          </a:prstGeom>
          <a:noFill/>
        </p:spPr>
        <p:txBody>
          <a:bodyPr wrap="square">
            <a:spAutoFit/>
          </a:bodyPr>
          <a:lstStyle/>
          <a:p>
            <a:r>
              <a:rPr lang="en-GB" dirty="0"/>
              <a:t>The SVD(Singular Value Decomposition) is used as a collaborative filtering technique. It uses a matrix structure where each row represents a user, and each column represents an item. The elements of this matrix are the ratings that are given to items by users.</a:t>
            </a:r>
            <a:endParaRPr lang="en-IN" dirty="0"/>
          </a:p>
        </p:txBody>
      </p:sp>
      <p:pic>
        <p:nvPicPr>
          <p:cNvPr id="11" name="Picture 6">
            <a:extLst>
              <a:ext uri="{FF2B5EF4-FFF2-40B4-BE49-F238E27FC236}">
                <a16:creationId xmlns:a16="http://schemas.microsoft.com/office/drawing/2014/main" id="{AC6DF045-FE18-5A64-766C-2A60B40D8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38" y="2070147"/>
            <a:ext cx="7988610" cy="229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351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0">
                <a:solidFill>
                  <a:schemeClr val="bg2"/>
                </a:solidFill>
                <a:effectLst/>
              </a:rPr>
              <a:t>SVD Based recommendation System</a:t>
            </a:r>
            <a:endParaRPr lang="en-IN" sz="2400" b="1" i="1" dirty="0">
              <a:solidFill>
                <a:schemeClr val="bg2"/>
              </a:solidFill>
            </a:endParaRPr>
          </a:p>
        </p:txBody>
      </p:sp>
      <p:pic>
        <p:nvPicPr>
          <p:cNvPr id="9" name="Picture 8">
            <a:extLst>
              <a:ext uri="{FF2B5EF4-FFF2-40B4-BE49-F238E27FC236}">
                <a16:creationId xmlns:a16="http://schemas.microsoft.com/office/drawing/2014/main" id="{EC6C6E6C-8128-E9E1-5DBA-82D89480A1A3}"/>
              </a:ext>
            </a:extLst>
          </p:cNvPr>
          <p:cNvPicPr>
            <a:picLocks noChangeAspect="1"/>
          </p:cNvPicPr>
          <p:nvPr/>
        </p:nvPicPr>
        <p:blipFill>
          <a:blip r:embed="rId3"/>
          <a:stretch>
            <a:fillRect/>
          </a:stretch>
        </p:blipFill>
        <p:spPr>
          <a:xfrm>
            <a:off x="315750" y="630001"/>
            <a:ext cx="8061649" cy="4052870"/>
          </a:xfrm>
          <a:prstGeom prst="rect">
            <a:avLst/>
          </a:prstGeom>
        </p:spPr>
      </p:pic>
    </p:spTree>
    <p:extLst>
      <p:ext uri="{BB962C8B-B14F-4D97-AF65-F5344CB8AC3E}">
        <p14:creationId xmlns:p14="http://schemas.microsoft.com/office/powerpoint/2010/main" val="2540702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837997" y="504864"/>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IN" sz="2400" b="1" i="1">
                <a:solidFill>
                  <a:schemeClr val="bg2"/>
                </a:solidFill>
              </a:rPr>
              <a:t>Content Based recommendation System</a:t>
            </a:r>
            <a:endParaRPr lang="en-IN" sz="2400" b="1" i="1" dirty="0">
              <a:solidFill>
                <a:schemeClr val="bg2"/>
              </a:solidFill>
            </a:endParaRPr>
          </a:p>
        </p:txBody>
      </p:sp>
      <p:sp>
        <p:nvSpPr>
          <p:cNvPr id="5" name="TextBox 4">
            <a:extLst>
              <a:ext uri="{FF2B5EF4-FFF2-40B4-BE49-F238E27FC236}">
                <a16:creationId xmlns:a16="http://schemas.microsoft.com/office/drawing/2014/main" id="{146AA2A6-797C-D648-67A9-7DB97738F212}"/>
              </a:ext>
            </a:extLst>
          </p:cNvPr>
          <p:cNvSpPr txBox="1"/>
          <p:nvPr/>
        </p:nvSpPr>
        <p:spPr>
          <a:xfrm>
            <a:off x="157244" y="623538"/>
            <a:ext cx="8370824" cy="738664"/>
          </a:xfrm>
          <a:prstGeom prst="rect">
            <a:avLst/>
          </a:prstGeom>
          <a:noFill/>
        </p:spPr>
        <p:txBody>
          <a:bodyPr wrap="square">
            <a:spAutoFit/>
          </a:bodyPr>
          <a:lstStyle/>
          <a:p>
            <a:r>
              <a:rPr lang="en-GB" dirty="0"/>
              <a:t>This system recommends books by calculating similarities in Book Titles. For this, TF-IDF feature vectors were created for unigrams and bigrams of Book-Titles; only those books' data has been considered which are having at least 80 ratings.</a:t>
            </a:r>
            <a:endParaRPr lang="en-IN" dirty="0"/>
          </a:p>
        </p:txBody>
      </p:sp>
      <p:pic>
        <p:nvPicPr>
          <p:cNvPr id="19458" name="Picture 2" descr="Content-Based Recommender System Using NLP | by Arif Zainurrohman |  MLearning.ai | Medium">
            <a:extLst>
              <a:ext uri="{FF2B5EF4-FFF2-40B4-BE49-F238E27FC236}">
                <a16:creationId xmlns:a16="http://schemas.microsoft.com/office/drawing/2014/main" id="{3CE1E449-FB17-BF56-12AB-616F0A501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07" y="1330232"/>
            <a:ext cx="2346343" cy="19658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ECC00A8-B729-9825-0F9E-94B55C3477A8}"/>
              </a:ext>
            </a:extLst>
          </p:cNvPr>
          <p:cNvPicPr>
            <a:picLocks noChangeAspect="1"/>
          </p:cNvPicPr>
          <p:nvPr/>
        </p:nvPicPr>
        <p:blipFill>
          <a:blip r:embed="rId4"/>
          <a:stretch>
            <a:fillRect/>
          </a:stretch>
        </p:blipFill>
        <p:spPr>
          <a:xfrm>
            <a:off x="3223151" y="1400313"/>
            <a:ext cx="5236160" cy="1857634"/>
          </a:xfrm>
          <a:prstGeom prst="rect">
            <a:avLst/>
          </a:prstGeom>
        </p:spPr>
      </p:pic>
      <p:pic>
        <p:nvPicPr>
          <p:cNvPr id="9" name="Picture 4" descr="Buy Harry Potter And The Sorcerers Stone - 10th Anniversary Edition Book  Online at Low Prices in India | Harry Potter And The Sorcerers Stone - 10th  Anniversary Edition Reviews &amp; Ratings">
            <a:extLst>
              <a:ext uri="{FF2B5EF4-FFF2-40B4-BE49-F238E27FC236}">
                <a16:creationId xmlns:a16="http://schemas.microsoft.com/office/drawing/2014/main" id="{7E160E47-0EDC-1344-BAD7-5CDEB58D03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71" y="3485951"/>
            <a:ext cx="1285682" cy="15116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F17F78D-9792-98A8-1917-6F8E435A79A0}"/>
              </a:ext>
            </a:extLst>
          </p:cNvPr>
          <p:cNvPicPr>
            <a:picLocks noChangeAspect="1"/>
          </p:cNvPicPr>
          <p:nvPr/>
        </p:nvPicPr>
        <p:blipFill>
          <a:blip r:embed="rId6"/>
          <a:stretch>
            <a:fillRect/>
          </a:stretch>
        </p:blipFill>
        <p:spPr>
          <a:xfrm>
            <a:off x="1556550" y="3463075"/>
            <a:ext cx="1666601" cy="1557380"/>
          </a:xfrm>
          <a:prstGeom prst="rect">
            <a:avLst/>
          </a:prstGeom>
        </p:spPr>
      </p:pic>
      <p:pic>
        <p:nvPicPr>
          <p:cNvPr id="11" name="Picture 4" descr="Buy Harry Potter and the Chamber of Secrets Harry Potter 2 at best prices  in India on vlebazaar.in">
            <a:extLst>
              <a:ext uri="{FF2B5EF4-FFF2-40B4-BE49-F238E27FC236}">
                <a16:creationId xmlns:a16="http://schemas.microsoft.com/office/drawing/2014/main" id="{FBB41B7F-AAC6-193A-B93F-C6019F7161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2654" y="3423417"/>
            <a:ext cx="1597038" cy="15970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7AC5A64-0ABC-C88D-1C38-79D7FD6C5155}"/>
              </a:ext>
            </a:extLst>
          </p:cNvPr>
          <p:cNvPicPr>
            <a:picLocks noChangeAspect="1"/>
          </p:cNvPicPr>
          <p:nvPr/>
        </p:nvPicPr>
        <p:blipFill>
          <a:blip r:embed="rId8"/>
          <a:stretch>
            <a:fillRect/>
          </a:stretch>
        </p:blipFill>
        <p:spPr>
          <a:xfrm>
            <a:off x="4809692" y="3423417"/>
            <a:ext cx="1296829" cy="1557380"/>
          </a:xfrm>
          <a:prstGeom prst="rect">
            <a:avLst/>
          </a:prstGeom>
        </p:spPr>
      </p:pic>
      <p:pic>
        <p:nvPicPr>
          <p:cNvPr id="13" name="Picture 2" descr="Harry Potter and the Order of the Phoenix (5)">
            <a:extLst>
              <a:ext uri="{FF2B5EF4-FFF2-40B4-BE49-F238E27FC236}">
                <a16:creationId xmlns:a16="http://schemas.microsoft.com/office/drawing/2014/main" id="{B59D5CAB-9B2D-0E5E-3A8F-43777E055A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12923" y="3295408"/>
            <a:ext cx="1480139" cy="1776167"/>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From Potter's Field (Kay Scarpetta) : Cornwell, Patricia: Amazon.in: Books">
            <a:extLst>
              <a:ext uri="{FF2B5EF4-FFF2-40B4-BE49-F238E27FC236}">
                <a16:creationId xmlns:a16="http://schemas.microsoft.com/office/drawing/2014/main" id="{E704D4AC-3E95-5033-C2FC-12E3B6904D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99464" y="3257947"/>
            <a:ext cx="1103087" cy="173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81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0" dirty="0">
                <a:solidFill>
                  <a:schemeClr val="bg2"/>
                </a:solidFill>
                <a:effectLst/>
              </a:rPr>
              <a:t>Hybrid Approach (Content + Collaborative) </a:t>
            </a:r>
            <a:endParaRPr lang="en-IN" sz="2400" b="1" i="1" dirty="0">
              <a:solidFill>
                <a:schemeClr val="bg2"/>
              </a:solidFill>
            </a:endParaRPr>
          </a:p>
        </p:txBody>
      </p:sp>
      <p:pic>
        <p:nvPicPr>
          <p:cNvPr id="21506" name="Picture 2" descr="A Guide to Building Hybrid Recommendation Systems for Beginners">
            <a:extLst>
              <a:ext uri="{FF2B5EF4-FFF2-40B4-BE49-F238E27FC236}">
                <a16:creationId xmlns:a16="http://schemas.microsoft.com/office/drawing/2014/main" id="{1A655E3A-B8DF-25C7-62C3-009A17201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50" y="941659"/>
            <a:ext cx="3827042" cy="33691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16B611A-C7CE-593B-A801-6C7289C8A3C6}"/>
              </a:ext>
            </a:extLst>
          </p:cNvPr>
          <p:cNvSpPr txBox="1"/>
          <p:nvPr/>
        </p:nvSpPr>
        <p:spPr>
          <a:xfrm>
            <a:off x="4461523" y="1468380"/>
            <a:ext cx="4405540" cy="2462213"/>
          </a:xfrm>
          <a:prstGeom prst="rect">
            <a:avLst/>
          </a:prstGeom>
          <a:noFill/>
        </p:spPr>
        <p:txBody>
          <a:bodyPr wrap="square">
            <a:spAutoFit/>
          </a:bodyPr>
          <a:lstStyle/>
          <a:p>
            <a:r>
              <a:rPr lang="en-GB" b="0" i="0" dirty="0">
                <a:solidFill>
                  <a:srgbClr val="202124"/>
                </a:solidFill>
                <a:effectLst/>
                <a:latin typeface="arial" panose="020B0604020202020204" pitchFamily="34" charset="0"/>
              </a:rPr>
              <a:t>A hybrid recommendation system is </a:t>
            </a:r>
            <a:r>
              <a:rPr lang="en-GB" b="1" i="0" dirty="0">
                <a:solidFill>
                  <a:srgbClr val="202124"/>
                </a:solidFill>
                <a:effectLst/>
                <a:latin typeface="arial" panose="020B0604020202020204" pitchFamily="34" charset="0"/>
              </a:rPr>
              <a:t>a special type of recommendation system which can be considered as the combination of the content and collaborative filtering method</a:t>
            </a:r>
            <a:r>
              <a:rPr lang="en-GB" b="0" i="0" dirty="0">
                <a:solidFill>
                  <a:srgbClr val="202124"/>
                </a:solidFill>
                <a:effectLst/>
                <a:latin typeface="arial" panose="020B0604020202020204" pitchFamily="34" charset="0"/>
              </a:rPr>
              <a:t>. </a:t>
            </a:r>
          </a:p>
          <a:p>
            <a:endParaRPr lang="en-GB" dirty="0">
              <a:solidFill>
                <a:srgbClr val="202124"/>
              </a:solidFill>
              <a:latin typeface="arial" panose="020B0604020202020204" pitchFamily="34" charset="0"/>
            </a:endParaRPr>
          </a:p>
          <a:p>
            <a:r>
              <a:rPr lang="en-GB" b="0" i="0" dirty="0">
                <a:solidFill>
                  <a:srgbClr val="212121"/>
                </a:solidFill>
                <a:effectLst/>
                <a:latin typeface="Roboto" panose="02000000000000000000" pitchFamily="2" charset="0"/>
              </a:rPr>
              <a:t>A percentile score is given to the results obtained from both content and collaborative filtering models and is combined to recommend top n books.</a:t>
            </a:r>
          </a:p>
          <a:p>
            <a:endParaRPr lang="en-GB" dirty="0">
              <a:solidFill>
                <a:srgbClr val="212121"/>
              </a:solidFill>
              <a:latin typeface="Roboto" panose="02000000000000000000" pitchFamily="2" charset="0"/>
            </a:endParaRPr>
          </a:p>
          <a:p>
            <a:r>
              <a:rPr lang="en-GB" b="1" i="0" dirty="0">
                <a:solidFill>
                  <a:srgbClr val="202124"/>
                </a:solidFill>
                <a:effectLst/>
                <a:latin typeface="arial" panose="020B0604020202020204" pitchFamily="34" charset="0"/>
              </a:rPr>
              <a:t>Netflix</a:t>
            </a:r>
            <a:r>
              <a:rPr lang="en-GB" b="0" i="0" dirty="0">
                <a:solidFill>
                  <a:srgbClr val="202124"/>
                </a:solidFill>
                <a:effectLst/>
                <a:latin typeface="arial" panose="020B0604020202020204" pitchFamily="34" charset="0"/>
              </a:rPr>
              <a:t> is a good example of the use of hybrid recommender systems.</a:t>
            </a:r>
            <a:endParaRPr lang="en-IN" dirty="0"/>
          </a:p>
        </p:txBody>
      </p:sp>
    </p:spTree>
    <p:extLst>
      <p:ext uri="{BB962C8B-B14F-4D97-AF65-F5344CB8AC3E}">
        <p14:creationId xmlns:p14="http://schemas.microsoft.com/office/powerpoint/2010/main" val="4226932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br>
              <a:rPr lang="en-IN" sz="1600" b="1" dirty="0">
                <a:latin typeface="+mn-lt"/>
              </a:rPr>
            </a:br>
            <a:r>
              <a:rPr lang="en-GB" sz="1600" b="1" dirty="0">
                <a:latin typeface="+mn-lt"/>
              </a:rPr>
              <a:t>Recommendations</a:t>
            </a:r>
            <a:endParaRPr sz="1600" b="1" dirty="0">
              <a:solidFill>
                <a:schemeClr val="lt1"/>
              </a:solidFill>
              <a:latin typeface="+mn-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0">
                <a:solidFill>
                  <a:schemeClr val="bg2"/>
                </a:solidFill>
                <a:effectLst/>
              </a:rPr>
              <a:t>Hybrid Approach (Content + Collaborative) </a:t>
            </a:r>
            <a:endParaRPr lang="en-IN" sz="2400" b="1" i="1" dirty="0">
              <a:solidFill>
                <a:schemeClr val="bg2"/>
              </a:solidFill>
            </a:endParaRPr>
          </a:p>
        </p:txBody>
      </p:sp>
      <p:pic>
        <p:nvPicPr>
          <p:cNvPr id="4" name="Picture 4" descr="Buy Harry Potter And The Sorcerers Stone - 10th Anniversary Edition Book  Online at Low Prices in India | Harry Potter And The Sorcerers Stone - 10th  Anniversary Edition Reviews &amp; Ratings">
            <a:extLst>
              <a:ext uri="{FF2B5EF4-FFF2-40B4-BE49-F238E27FC236}">
                <a16:creationId xmlns:a16="http://schemas.microsoft.com/office/drawing/2014/main" id="{A2B3E772-BD19-96FB-0A95-89A036445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903" y="653579"/>
            <a:ext cx="1486995" cy="17483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752A5BE-FE81-538E-05BC-6E733CF51460}"/>
              </a:ext>
            </a:extLst>
          </p:cNvPr>
          <p:cNvPicPr>
            <a:picLocks noChangeAspect="1"/>
          </p:cNvPicPr>
          <p:nvPr/>
        </p:nvPicPr>
        <p:blipFill>
          <a:blip r:embed="rId4"/>
          <a:stretch>
            <a:fillRect/>
          </a:stretch>
        </p:blipFill>
        <p:spPr>
          <a:xfrm>
            <a:off x="157243" y="3341777"/>
            <a:ext cx="1666601" cy="1557380"/>
          </a:xfrm>
          <a:prstGeom prst="rect">
            <a:avLst/>
          </a:prstGeom>
        </p:spPr>
      </p:pic>
      <p:pic>
        <p:nvPicPr>
          <p:cNvPr id="6" name="Picture 5">
            <a:extLst>
              <a:ext uri="{FF2B5EF4-FFF2-40B4-BE49-F238E27FC236}">
                <a16:creationId xmlns:a16="http://schemas.microsoft.com/office/drawing/2014/main" id="{8A6809A4-BAB0-B89B-6853-EF4193F7CE10}"/>
              </a:ext>
            </a:extLst>
          </p:cNvPr>
          <p:cNvPicPr>
            <a:picLocks noChangeAspect="1"/>
          </p:cNvPicPr>
          <p:nvPr/>
        </p:nvPicPr>
        <p:blipFill>
          <a:blip r:embed="rId5"/>
          <a:stretch>
            <a:fillRect/>
          </a:stretch>
        </p:blipFill>
        <p:spPr>
          <a:xfrm>
            <a:off x="1898489" y="3341777"/>
            <a:ext cx="1473405" cy="1557380"/>
          </a:xfrm>
          <a:prstGeom prst="rect">
            <a:avLst/>
          </a:prstGeom>
        </p:spPr>
      </p:pic>
      <p:pic>
        <p:nvPicPr>
          <p:cNvPr id="7" name="Picture 4" descr="Buy Harry Potter and the Chamber of Secrets Harry Potter 2 at best prices  in India on vlebazaar.in">
            <a:extLst>
              <a:ext uri="{FF2B5EF4-FFF2-40B4-BE49-F238E27FC236}">
                <a16:creationId xmlns:a16="http://schemas.microsoft.com/office/drawing/2014/main" id="{EF70F34E-01B6-EEB3-5901-E5F186D7E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6539" y="3321948"/>
            <a:ext cx="1666600" cy="15970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arry Potter and the Order of the Phoenix (5)">
            <a:extLst>
              <a:ext uri="{FF2B5EF4-FFF2-40B4-BE49-F238E27FC236}">
                <a16:creationId xmlns:a16="http://schemas.microsoft.com/office/drawing/2014/main" id="{7876BD23-0FFD-25E8-D4C0-34AF5015C5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3884" y="3142819"/>
            <a:ext cx="1480139" cy="1776167"/>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Buy Harry Potter and the Sorcerer's Stone (1) Book Online at Low Prices in  India | Harry Potter and the Sorcerer's Stone (1) Reviews &amp; Ratings">
            <a:extLst>
              <a:ext uri="{FF2B5EF4-FFF2-40B4-BE49-F238E27FC236}">
                <a16:creationId xmlns:a16="http://schemas.microsoft.com/office/drawing/2014/main" id="{E3BDDEBE-E164-0254-62D0-E0885A06E1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9409" y="3341777"/>
            <a:ext cx="1518759" cy="15187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Fried Green Tomatoes At The Whistle Stop Cafe eBook : Flagg, Fannie:  Amazon.in: Kindle Store">
            <a:extLst>
              <a:ext uri="{FF2B5EF4-FFF2-40B4-BE49-F238E27FC236}">
                <a16:creationId xmlns:a16="http://schemas.microsoft.com/office/drawing/2014/main" id="{7BD3C133-FDFF-D6C9-7996-8C979DDF3F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11463" y="3341777"/>
            <a:ext cx="1074993" cy="16510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A93BBED-86CE-BA9F-28F3-FF3DD78B1DAA}"/>
              </a:ext>
            </a:extLst>
          </p:cNvPr>
          <p:cNvSpPr txBox="1"/>
          <p:nvPr/>
        </p:nvSpPr>
        <p:spPr>
          <a:xfrm>
            <a:off x="1233903" y="645249"/>
            <a:ext cx="4572000" cy="307777"/>
          </a:xfrm>
          <a:prstGeom prst="rect">
            <a:avLst/>
          </a:prstGeom>
          <a:noFill/>
        </p:spPr>
        <p:txBody>
          <a:bodyPr wrap="square">
            <a:spAutoFit/>
          </a:bodyPr>
          <a:lstStyle/>
          <a:p>
            <a:r>
              <a:rPr lang="en-GB" sz="1400" b="1" dirty="0"/>
              <a:t>Your Input book is</a:t>
            </a:r>
            <a:r>
              <a:rPr lang="en-GB" b="1" dirty="0"/>
              <a:t>…</a:t>
            </a:r>
            <a:endParaRPr lang="en-IN" sz="1400" b="1" dirty="0"/>
          </a:p>
        </p:txBody>
      </p:sp>
      <p:sp>
        <p:nvSpPr>
          <p:cNvPr id="14" name="TextBox 13">
            <a:extLst>
              <a:ext uri="{FF2B5EF4-FFF2-40B4-BE49-F238E27FC236}">
                <a16:creationId xmlns:a16="http://schemas.microsoft.com/office/drawing/2014/main" id="{51FB3B2F-69FD-4E4E-ED7E-5CEA647DC8AA}"/>
              </a:ext>
            </a:extLst>
          </p:cNvPr>
          <p:cNvSpPr txBox="1"/>
          <p:nvPr/>
        </p:nvSpPr>
        <p:spPr>
          <a:xfrm>
            <a:off x="251418" y="2818557"/>
            <a:ext cx="3069771" cy="523220"/>
          </a:xfrm>
          <a:prstGeom prst="rect">
            <a:avLst/>
          </a:prstGeom>
          <a:noFill/>
        </p:spPr>
        <p:txBody>
          <a:bodyPr wrap="square">
            <a:spAutoFit/>
          </a:bodyPr>
          <a:lstStyle/>
          <a:p>
            <a:r>
              <a:rPr lang="en-GB" sz="1400" b="1" dirty="0"/>
              <a:t>Your Recommendations are</a:t>
            </a:r>
            <a:r>
              <a:rPr lang="en-GB" b="1" dirty="0"/>
              <a:t>…</a:t>
            </a:r>
            <a:br>
              <a:rPr lang="en-IN" sz="1400" b="1" dirty="0"/>
            </a:br>
            <a:endParaRPr lang="en-IN" dirty="0"/>
          </a:p>
        </p:txBody>
      </p:sp>
    </p:spTree>
    <p:extLst>
      <p:ext uri="{BB962C8B-B14F-4D97-AF65-F5344CB8AC3E}">
        <p14:creationId xmlns:p14="http://schemas.microsoft.com/office/powerpoint/2010/main" val="152933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IN" sz="2400" b="1" i="1">
                <a:solidFill>
                  <a:schemeClr val="bg2"/>
                </a:solidFill>
              </a:rPr>
              <a:t> Results &amp; Conclusions</a:t>
            </a:r>
            <a:endParaRPr lang="en-IN" sz="2400" b="1" i="1" dirty="0">
              <a:solidFill>
                <a:schemeClr val="bg2"/>
              </a:solidFill>
            </a:endParaRPr>
          </a:p>
        </p:txBody>
      </p:sp>
      <p:sp>
        <p:nvSpPr>
          <p:cNvPr id="5" name="TextBox 4">
            <a:extLst>
              <a:ext uri="{FF2B5EF4-FFF2-40B4-BE49-F238E27FC236}">
                <a16:creationId xmlns:a16="http://schemas.microsoft.com/office/drawing/2014/main" id="{18E2AED0-6F23-79DA-AA48-E824188A64C6}"/>
              </a:ext>
            </a:extLst>
          </p:cNvPr>
          <p:cNvSpPr txBox="1"/>
          <p:nvPr/>
        </p:nvSpPr>
        <p:spPr>
          <a:xfrm>
            <a:off x="315750" y="789717"/>
            <a:ext cx="6298163" cy="3970318"/>
          </a:xfrm>
          <a:prstGeom prst="rect">
            <a:avLst/>
          </a:prstGeom>
          <a:noFill/>
        </p:spPr>
        <p:txBody>
          <a:bodyPr wrap="square">
            <a:spAutoFit/>
          </a:bodyPr>
          <a:lstStyle/>
          <a:p>
            <a:pPr algn="l">
              <a:buFont typeface="Arial" panose="020B0604020202020204" pitchFamily="34" charset="0"/>
              <a:buChar char="•"/>
            </a:pPr>
            <a:r>
              <a:rPr lang="en-GB" b="0" i="0" dirty="0">
                <a:solidFill>
                  <a:srgbClr val="212121"/>
                </a:solidFill>
                <a:effectLst/>
                <a:latin typeface="Roboto" panose="02000000000000000000" pitchFamily="2" charset="0"/>
              </a:rPr>
              <a:t>Recommendation system is unturned to exist in the e-commerce businesses with the help of collaborative or content-based filtering to predict different items and yes, users are most satisfied with the products recommended to them.</a:t>
            </a:r>
          </a:p>
          <a:p>
            <a:pPr algn="l">
              <a:buFont typeface="Arial" panose="020B0604020202020204" pitchFamily="34" charset="0"/>
              <a:buChar char="•"/>
            </a:pPr>
            <a:endParaRPr lang="en-GB" b="0" i="0" dirty="0">
              <a:solidFill>
                <a:srgbClr val="212121"/>
              </a:solidFill>
              <a:effectLst/>
              <a:latin typeface="Roboto" panose="02000000000000000000" pitchFamily="2"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While performing Exploratory Data Analysis we observed that almost </a:t>
            </a:r>
            <a:r>
              <a:rPr lang="en-GB" b="1" i="0" dirty="0">
                <a:solidFill>
                  <a:srgbClr val="212121"/>
                </a:solidFill>
                <a:effectLst/>
                <a:latin typeface="Roboto" panose="02000000000000000000" pitchFamily="2" charset="0"/>
              </a:rPr>
              <a:t>42%</a:t>
            </a:r>
            <a:r>
              <a:rPr lang="en-GB" b="0" i="0" dirty="0">
                <a:solidFill>
                  <a:srgbClr val="212121"/>
                </a:solidFill>
                <a:effectLst/>
                <a:latin typeface="Roboto" panose="02000000000000000000" pitchFamily="2" charset="0"/>
              </a:rPr>
              <a:t> of readers with </a:t>
            </a:r>
            <a:r>
              <a:rPr lang="en-GB" b="1" i="0" dirty="0">
                <a:solidFill>
                  <a:srgbClr val="212121"/>
                </a:solidFill>
                <a:effectLst/>
                <a:latin typeface="Roboto" panose="02000000000000000000" pitchFamily="2" charset="0"/>
              </a:rPr>
              <a:t>age-34</a:t>
            </a:r>
            <a:r>
              <a:rPr lang="en-GB" b="0" i="0" dirty="0">
                <a:solidFill>
                  <a:srgbClr val="212121"/>
                </a:solidFill>
                <a:effectLst/>
                <a:latin typeface="Roboto" panose="02000000000000000000" pitchFamily="2" charset="0"/>
              </a:rPr>
              <a:t> read more books compared to other age group of readers.</a:t>
            </a:r>
          </a:p>
          <a:p>
            <a:pPr algn="l">
              <a:buFont typeface="Arial" panose="020B0604020202020204" pitchFamily="34" charset="0"/>
              <a:buChar char="•"/>
            </a:pPr>
            <a:endParaRPr lang="en-GB" b="0" i="0" dirty="0">
              <a:solidFill>
                <a:srgbClr val="212121"/>
              </a:solidFill>
              <a:effectLst/>
              <a:latin typeface="Roboto" panose="02000000000000000000" pitchFamily="2"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Books with publication years are somewhat between </a:t>
            </a:r>
            <a:r>
              <a:rPr lang="en-GB" b="1" i="0" dirty="0">
                <a:solidFill>
                  <a:srgbClr val="212121"/>
                </a:solidFill>
                <a:effectLst/>
                <a:latin typeface="Roboto" panose="02000000000000000000" pitchFamily="2" charset="0"/>
              </a:rPr>
              <a:t>1950 - 2005</a:t>
            </a:r>
            <a:r>
              <a:rPr lang="en-GB" b="0" i="0" dirty="0">
                <a:solidFill>
                  <a:srgbClr val="212121"/>
                </a:solidFill>
                <a:effectLst/>
                <a:latin typeface="Roboto" panose="02000000000000000000" pitchFamily="2" charset="0"/>
              </a:rPr>
              <a:t>.</a:t>
            </a:r>
          </a:p>
          <a:p>
            <a:pPr algn="l">
              <a:buFont typeface="Arial" panose="020B0604020202020204" pitchFamily="34" charset="0"/>
              <a:buChar char="•"/>
            </a:pPr>
            <a:endParaRPr lang="en-GB" b="0" i="0" dirty="0">
              <a:solidFill>
                <a:srgbClr val="212121"/>
              </a:solidFill>
              <a:effectLst/>
              <a:latin typeface="Roboto" panose="02000000000000000000" pitchFamily="2"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Also the readers mostly give 8 ratings(on scale 1-10) to books followed by 10 and 7.</a:t>
            </a:r>
          </a:p>
          <a:p>
            <a:pPr algn="l">
              <a:buFont typeface="Arial" panose="020B0604020202020204" pitchFamily="34" charset="0"/>
              <a:buChar char="•"/>
            </a:pPr>
            <a:endParaRPr lang="en-GB" b="0" i="0" dirty="0">
              <a:solidFill>
                <a:srgbClr val="212121"/>
              </a:solidFill>
              <a:effectLst/>
              <a:latin typeface="Roboto" panose="02000000000000000000" pitchFamily="2"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There are more readers from locations London,england,united kingdom,toronto,ontario,canda compare to other locations.</a:t>
            </a:r>
          </a:p>
          <a:p>
            <a:pPr algn="l">
              <a:buFont typeface="Arial" panose="020B0604020202020204" pitchFamily="34" charset="0"/>
              <a:buChar char="•"/>
            </a:pPr>
            <a:endParaRPr lang="en-GB" b="0" i="0" dirty="0">
              <a:solidFill>
                <a:srgbClr val="212121"/>
              </a:solidFill>
              <a:effectLst/>
              <a:latin typeface="Roboto" panose="02000000000000000000" pitchFamily="2"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KNN model gives good recommendation for books.</a:t>
            </a:r>
          </a:p>
        </p:txBody>
      </p:sp>
    </p:spTree>
    <p:extLst>
      <p:ext uri="{BB962C8B-B14F-4D97-AF65-F5344CB8AC3E}">
        <p14:creationId xmlns:p14="http://schemas.microsoft.com/office/powerpoint/2010/main" val="1195501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IN" sz="2400" b="1" i="1">
                <a:solidFill>
                  <a:schemeClr val="bg2"/>
                </a:solidFill>
              </a:rPr>
              <a:t> Results &amp; Conclusions</a:t>
            </a:r>
            <a:endParaRPr lang="en-IN" sz="2400" b="1" i="1" dirty="0">
              <a:solidFill>
                <a:schemeClr val="bg2"/>
              </a:solidFill>
            </a:endParaRPr>
          </a:p>
        </p:txBody>
      </p:sp>
      <p:sp>
        <p:nvSpPr>
          <p:cNvPr id="5" name="TextBox 4">
            <a:extLst>
              <a:ext uri="{FF2B5EF4-FFF2-40B4-BE49-F238E27FC236}">
                <a16:creationId xmlns:a16="http://schemas.microsoft.com/office/drawing/2014/main" id="{CDE383FE-5DFD-F180-05BE-D3C72FE1A3D5}"/>
              </a:ext>
            </a:extLst>
          </p:cNvPr>
          <p:cNvSpPr txBox="1"/>
          <p:nvPr/>
        </p:nvSpPr>
        <p:spPr>
          <a:xfrm>
            <a:off x="440031" y="670370"/>
            <a:ext cx="8388219" cy="4401205"/>
          </a:xfrm>
          <a:prstGeom prst="rect">
            <a:avLst/>
          </a:prstGeom>
          <a:noFill/>
        </p:spPr>
        <p:txBody>
          <a:bodyPr wrap="square">
            <a:spAutoFit/>
          </a:bodyPr>
          <a:lstStyle/>
          <a:p>
            <a:pPr algn="l">
              <a:buFont typeface="Arial" panose="020B0604020202020204" pitchFamily="34" charset="0"/>
              <a:buChar char="•"/>
            </a:pPr>
            <a:r>
              <a:rPr lang="en-GB" b="1" i="0" dirty="0">
                <a:solidFill>
                  <a:srgbClr val="212121"/>
                </a:solidFill>
                <a:effectLst/>
                <a:latin typeface="Roboto" panose="02000000000000000000" pitchFamily="2" charset="0"/>
              </a:rPr>
              <a:t>SVD(Singular value decomposition)</a:t>
            </a:r>
            <a:r>
              <a:rPr lang="en-GB" b="0" i="0" dirty="0">
                <a:solidFill>
                  <a:srgbClr val="212121"/>
                </a:solidFill>
                <a:effectLst/>
                <a:latin typeface="Roboto" panose="02000000000000000000" pitchFamily="2" charset="0"/>
              </a:rPr>
              <a:t> with best accuracy on test data which give stronger recommendations. These results show that our proposed system can remove boring books from the recommendation list more efficiently.</a:t>
            </a:r>
          </a:p>
          <a:p>
            <a:pPr algn="l">
              <a:buFont typeface="Arial" panose="020B0604020202020204" pitchFamily="34" charset="0"/>
              <a:buChar char="•"/>
            </a:pPr>
            <a:endParaRPr lang="en-GB" b="0" i="0" dirty="0">
              <a:solidFill>
                <a:srgbClr val="212121"/>
              </a:solidFill>
              <a:effectLst/>
              <a:latin typeface="Roboto" panose="02000000000000000000" pitchFamily="2"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Popularity based recommendation systems helpful to new users. we don't have data about new user so here popularity based recommendations are more useful</a:t>
            </a:r>
          </a:p>
          <a:p>
            <a:pPr algn="l">
              <a:buFont typeface="Arial" panose="020B0604020202020204" pitchFamily="34" charset="0"/>
              <a:buChar char="•"/>
            </a:pPr>
            <a:endParaRPr lang="en-GB" b="0" i="0" dirty="0">
              <a:solidFill>
                <a:srgbClr val="212121"/>
              </a:solidFill>
              <a:effectLst/>
              <a:latin typeface="Roboto" panose="02000000000000000000" pitchFamily="2"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Content based recommendation systems also performing well , they are given more accurate predictions.</a:t>
            </a:r>
          </a:p>
          <a:p>
            <a:pPr algn="l">
              <a:buFont typeface="Arial" panose="020B0604020202020204" pitchFamily="34" charset="0"/>
              <a:buChar char="•"/>
            </a:pPr>
            <a:endParaRPr lang="en-GB" b="0" i="0" dirty="0">
              <a:solidFill>
                <a:srgbClr val="212121"/>
              </a:solidFill>
              <a:effectLst/>
              <a:latin typeface="Roboto" panose="02000000000000000000" pitchFamily="2"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A hybrid recommendation system was built using the combination of both content-based filtering and collaborative filtering systems. A percentile score is given to the results obtained from both content and collaborative filtering models and is combined</a:t>
            </a:r>
          </a:p>
          <a:p>
            <a:pPr algn="l">
              <a:buFont typeface="Arial" panose="020B0604020202020204" pitchFamily="34" charset="0"/>
              <a:buChar char="•"/>
            </a:pPr>
            <a:endParaRPr lang="en-GB" b="0" i="0" dirty="0">
              <a:solidFill>
                <a:srgbClr val="212121"/>
              </a:solidFill>
              <a:effectLst/>
              <a:latin typeface="Roboto" panose="02000000000000000000" pitchFamily="2"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Most of the companies like Netflix , Amazon are using Hybrid recommendation search engines ,because they are more efficient..</a:t>
            </a:r>
          </a:p>
          <a:p>
            <a:pPr algn="l">
              <a:buFont typeface="Arial" panose="020B0604020202020204" pitchFamily="34" charset="0"/>
              <a:buChar char="•"/>
            </a:pPr>
            <a:endParaRPr lang="en-GB" b="0" i="0" dirty="0">
              <a:solidFill>
                <a:srgbClr val="212121"/>
              </a:solidFill>
              <a:effectLst/>
              <a:latin typeface="Roboto" panose="02000000000000000000" pitchFamily="2"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In Our case also Hybrid approach gives best recommendations...</a:t>
            </a:r>
          </a:p>
          <a:p>
            <a:pPr algn="l">
              <a:buFont typeface="Arial" panose="020B0604020202020204" pitchFamily="34" charset="0"/>
              <a:buChar char="•"/>
            </a:pPr>
            <a:endParaRPr lang="en-GB" b="0" i="0" dirty="0">
              <a:solidFill>
                <a:srgbClr val="212121"/>
              </a:solidFill>
              <a:effectLst/>
              <a:latin typeface="Roboto" panose="02000000000000000000" pitchFamily="2"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Finally this was nice Project to Work .I think </a:t>
            </a:r>
            <a:r>
              <a:rPr lang="en-GB" b="0" i="0" dirty="0" err="1">
                <a:solidFill>
                  <a:srgbClr val="212121"/>
                </a:solidFill>
                <a:effectLst/>
                <a:latin typeface="Roboto" panose="02000000000000000000" pitchFamily="2" charset="0"/>
              </a:rPr>
              <a:t>i</a:t>
            </a:r>
            <a:r>
              <a:rPr lang="en-GB" b="0" i="0" dirty="0">
                <a:solidFill>
                  <a:srgbClr val="212121"/>
                </a:solidFill>
                <a:effectLst/>
                <a:latin typeface="Roboto" panose="02000000000000000000" pitchFamily="2" charset="0"/>
              </a:rPr>
              <a:t> build a most efficient recommendation system</a:t>
            </a:r>
          </a:p>
        </p:txBody>
      </p:sp>
    </p:spTree>
    <p:extLst>
      <p:ext uri="{BB962C8B-B14F-4D97-AF65-F5344CB8AC3E}">
        <p14:creationId xmlns:p14="http://schemas.microsoft.com/office/powerpoint/2010/main" val="282047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6233CA40-A75C-7D2C-3C5B-16558761D3D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2400" b="1" i="1" dirty="0">
                <a:solidFill>
                  <a:schemeClr val="bg2"/>
                </a:solidFill>
                <a:latin typeface="Arial" panose="020B0604020202020204" pitchFamily="34" charset="0"/>
                <a:cs typeface="Arial" panose="020B0604020202020204" pitchFamily="34" charset="0"/>
              </a:rPr>
              <a:t>Problem Statement</a:t>
            </a:r>
            <a:endParaRPr lang="en-IN" sz="2400" b="1" i="1" dirty="0">
              <a:solidFill>
                <a:schemeClr val="bg2"/>
              </a:solidFill>
            </a:endParaRPr>
          </a:p>
        </p:txBody>
      </p:sp>
      <p:sp>
        <p:nvSpPr>
          <p:cNvPr id="7" name="TextBox 6">
            <a:extLst>
              <a:ext uri="{FF2B5EF4-FFF2-40B4-BE49-F238E27FC236}">
                <a16:creationId xmlns:a16="http://schemas.microsoft.com/office/drawing/2014/main" id="{78651A0B-632E-A001-DED5-D0423A0CB674}"/>
              </a:ext>
            </a:extLst>
          </p:cNvPr>
          <p:cNvSpPr txBox="1"/>
          <p:nvPr/>
        </p:nvSpPr>
        <p:spPr>
          <a:xfrm>
            <a:off x="3575116" y="690579"/>
            <a:ext cx="5253134" cy="4603183"/>
          </a:xfrm>
          <a:prstGeom prst="rect">
            <a:avLst/>
          </a:prstGeom>
          <a:noFill/>
        </p:spPr>
        <p:txBody>
          <a:bodyPr wrap="square">
            <a:spAutoFit/>
          </a:bodyPr>
          <a:lstStyle/>
          <a:p>
            <a:pPr marL="628650" indent="-285750">
              <a:lnSpc>
                <a:spcPct val="150000"/>
              </a:lnSpc>
              <a:spcBef>
                <a:spcPts val="600"/>
              </a:spcBef>
              <a:spcAft>
                <a:spcPts val="600"/>
              </a:spcAft>
              <a:buFont typeface="Arial" panose="020B0604020202020204" pitchFamily="34" charset="0"/>
              <a:buChar char="•"/>
            </a:pPr>
            <a:r>
              <a:rPr lang="en-US" b="1" dirty="0">
                <a:solidFill>
                  <a:srgbClr val="212121"/>
                </a:solidFill>
                <a:effectLst/>
                <a:latin typeface="Arial" panose="020B0604020202020204" pitchFamily="34" charset="0"/>
                <a:ea typeface="Times New Roman" panose="02020603050405020304" pitchFamily="18" charset="0"/>
              </a:rPr>
              <a:t>Recommender systems are really critical in some industries as they can generate a huge amount of income when they are efficient or also be a way to stand out significantly from competitors. The main objective is to create a book recommendation system for users based on popularity and user interests</a:t>
            </a:r>
          </a:p>
          <a:p>
            <a:pPr marL="628650" indent="-285750">
              <a:lnSpc>
                <a:spcPct val="150000"/>
              </a:lnSpc>
              <a:spcBef>
                <a:spcPts val="600"/>
              </a:spcBef>
              <a:spcAft>
                <a:spcPts val="600"/>
              </a:spcAft>
              <a:buFont typeface="Arial" panose="020B0604020202020204" pitchFamily="34" charset="0"/>
              <a:buChar char="•"/>
            </a:pPr>
            <a:r>
              <a:rPr lang="en-US" b="1" dirty="0">
                <a:effectLst/>
                <a:latin typeface="Arial" panose="020B0604020202020204" pitchFamily="34" charset="0"/>
                <a:ea typeface="Arial" panose="020B0604020202020204" pitchFamily="34" charset="0"/>
              </a:rPr>
              <a:t>In a very general way, recommender systems are algorithms aimed at suggesting relevant items to users </a:t>
            </a:r>
            <a:r>
              <a:rPr lang="en-US" b="1" spc="-15" dirty="0">
                <a:effectLst/>
                <a:latin typeface="Arial" panose="020B0604020202020204" pitchFamily="34" charset="0"/>
                <a:ea typeface="Arial" panose="020B0604020202020204" pitchFamily="34" charset="0"/>
              </a:rPr>
              <a:t>(items </a:t>
            </a:r>
            <a:r>
              <a:rPr lang="en-US" b="1" dirty="0">
                <a:effectLst/>
                <a:latin typeface="Arial" panose="020B0604020202020204" pitchFamily="34" charset="0"/>
                <a:ea typeface="Arial" panose="020B0604020202020204" pitchFamily="34" charset="0"/>
              </a:rPr>
              <a:t>being movies to watch, text to read, products to buy, or anything else depending on</a:t>
            </a:r>
            <a:r>
              <a:rPr lang="en-US" b="1" spc="-45" dirty="0">
                <a:effectLst/>
                <a:latin typeface="Arial" panose="020B0604020202020204" pitchFamily="34" charset="0"/>
                <a:ea typeface="Arial" panose="020B0604020202020204" pitchFamily="34" charset="0"/>
              </a:rPr>
              <a:t> </a:t>
            </a:r>
            <a:r>
              <a:rPr lang="en-US" b="1" dirty="0">
                <a:effectLst/>
                <a:latin typeface="Arial" panose="020B0604020202020204" pitchFamily="34" charset="0"/>
                <a:ea typeface="Arial" panose="020B0604020202020204" pitchFamily="34" charset="0"/>
              </a:rPr>
              <a:t>industries).</a:t>
            </a:r>
            <a:endParaRPr lang="en-IN" b="1" dirty="0">
              <a:effectLst/>
              <a:latin typeface="Arial" panose="020B0604020202020204" pitchFamily="34" charset="0"/>
              <a:ea typeface="Arial" panose="020B0604020202020204" pitchFamily="34" charset="0"/>
            </a:endParaRPr>
          </a:p>
          <a:p>
            <a:pPr marL="628650" indent="-285750">
              <a:lnSpc>
                <a:spcPct val="150000"/>
              </a:lnSpc>
              <a:spcBef>
                <a:spcPts val="600"/>
              </a:spcBef>
              <a:spcAft>
                <a:spcPts val="600"/>
              </a:spcAft>
              <a:buFont typeface="Arial" panose="020B0604020202020204" pitchFamily="34" charset="0"/>
              <a:buChar char="•"/>
            </a:pPr>
            <a:endParaRPr lang="en-IN" sz="1600" b="1"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7E38C760-14BD-FB95-B423-4A0AC90FAEA0}"/>
              </a:ext>
            </a:extLst>
          </p:cNvPr>
          <p:cNvPicPr>
            <a:picLocks noChangeAspect="1"/>
          </p:cNvPicPr>
          <p:nvPr/>
        </p:nvPicPr>
        <p:blipFill>
          <a:blip r:embed="rId3"/>
          <a:stretch>
            <a:fillRect/>
          </a:stretch>
        </p:blipFill>
        <p:spPr>
          <a:xfrm>
            <a:off x="157243" y="674082"/>
            <a:ext cx="3676261" cy="426397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5366593"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IN" sz="2400" b="1" i="1">
                <a:solidFill>
                  <a:schemeClr val="bg2"/>
                </a:solidFill>
              </a:rPr>
              <a:t>Challenges Faced </a:t>
            </a:r>
            <a:endParaRPr lang="en-IN" sz="2400" b="1" i="1" dirty="0">
              <a:solidFill>
                <a:schemeClr val="bg2"/>
              </a:solidFill>
            </a:endParaRPr>
          </a:p>
        </p:txBody>
      </p:sp>
      <p:sp>
        <p:nvSpPr>
          <p:cNvPr id="5" name="TextBox 4">
            <a:extLst>
              <a:ext uri="{FF2B5EF4-FFF2-40B4-BE49-F238E27FC236}">
                <a16:creationId xmlns:a16="http://schemas.microsoft.com/office/drawing/2014/main" id="{FFE12694-E76F-2CC1-EC86-FDBFC8096BEE}"/>
              </a:ext>
            </a:extLst>
          </p:cNvPr>
          <p:cNvSpPr txBox="1"/>
          <p:nvPr/>
        </p:nvSpPr>
        <p:spPr>
          <a:xfrm>
            <a:off x="315749" y="971312"/>
            <a:ext cx="6523589" cy="1600438"/>
          </a:xfrm>
          <a:prstGeom prst="rect">
            <a:avLst/>
          </a:prstGeom>
          <a:noFill/>
        </p:spPr>
        <p:txBody>
          <a:bodyPr wrap="square">
            <a:spAutoFit/>
          </a:bodyPr>
          <a:lstStyle/>
          <a:p>
            <a:r>
              <a:rPr lang="en-GB" dirty="0"/>
              <a:t>• Understanding the metric for evaluation was a challenge as well.</a:t>
            </a:r>
          </a:p>
          <a:p>
            <a:endParaRPr lang="en-GB" dirty="0"/>
          </a:p>
          <a:p>
            <a:r>
              <a:rPr lang="en-GB" dirty="0"/>
              <a:t>• Decision making on missing value imputations quite challenging.</a:t>
            </a:r>
          </a:p>
          <a:p>
            <a:endParaRPr lang="en-GB" dirty="0"/>
          </a:p>
          <a:p>
            <a:r>
              <a:rPr lang="en-GB" dirty="0"/>
              <a:t>• Handling of sparsity was a major challenge.</a:t>
            </a:r>
          </a:p>
          <a:p>
            <a:endParaRPr lang="en-GB" dirty="0"/>
          </a:p>
          <a:p>
            <a:endParaRPr lang="en-IN" dirty="0"/>
          </a:p>
        </p:txBody>
      </p:sp>
      <p:pic>
        <p:nvPicPr>
          <p:cNvPr id="23554" name="Picture 2" descr="13 major challenges faced while building a community | Experts' Roundup |  HackerNoon">
            <a:extLst>
              <a:ext uri="{FF2B5EF4-FFF2-40B4-BE49-F238E27FC236}">
                <a16:creationId xmlns:a16="http://schemas.microsoft.com/office/drawing/2014/main" id="{81BE35E2-48D4-11A8-F315-05D1EF850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292" y="1928749"/>
            <a:ext cx="4167958" cy="294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453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7524" y="1850894"/>
            <a:ext cx="5068615" cy="1200329"/>
          </a:xfrm>
          <a:prstGeom prst="rect">
            <a:avLst/>
          </a:prstGeom>
          <a:noFill/>
        </p:spPr>
        <p:txBody>
          <a:bodyPr wrap="square" rtlCol="0">
            <a:spAutoFit/>
          </a:bodyPr>
          <a:lstStyle/>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p:txBody>
      </p:sp>
      <p:sp>
        <p:nvSpPr>
          <p:cNvPr id="8" name="Title 4">
            <a:extLst>
              <a:ext uri="{FF2B5EF4-FFF2-40B4-BE49-F238E27FC236}">
                <a16:creationId xmlns:a16="http://schemas.microsoft.com/office/drawing/2014/main" id="{FC254501-C35D-4C2B-A5F3-3D5EDB388B32}"/>
              </a:ext>
            </a:extLst>
          </p:cNvPr>
          <p:cNvSpPr>
            <a:spLocks noGrp="1"/>
          </p:cNvSpPr>
          <p:nvPr>
            <p:ph type="title"/>
          </p:nvPr>
        </p:nvSpPr>
        <p:spPr>
          <a:xfrm>
            <a:off x="0" y="-6697"/>
            <a:ext cx="8516319" cy="51075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000" b="1" i="1" dirty="0">
                <a:solidFill>
                  <a:schemeClr val="tx2"/>
                </a:solidFill>
              </a:rPr>
              <a:t>Refences and links</a:t>
            </a:r>
            <a:endParaRPr lang="en-IN" sz="2000" b="1" i="1" dirty="0">
              <a:solidFill>
                <a:schemeClr val="tx2"/>
              </a:solidFill>
            </a:endParaRPr>
          </a:p>
        </p:txBody>
      </p:sp>
      <p:sp>
        <p:nvSpPr>
          <p:cNvPr id="4" name="TextBox 3">
            <a:extLst>
              <a:ext uri="{FF2B5EF4-FFF2-40B4-BE49-F238E27FC236}">
                <a16:creationId xmlns:a16="http://schemas.microsoft.com/office/drawing/2014/main" id="{4985441B-B47B-407F-A919-5762F94B17BC}"/>
              </a:ext>
            </a:extLst>
          </p:cNvPr>
          <p:cNvSpPr txBox="1"/>
          <p:nvPr/>
        </p:nvSpPr>
        <p:spPr>
          <a:xfrm>
            <a:off x="867847" y="1266118"/>
            <a:ext cx="3069772" cy="116955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Montserrat" panose="00000500000000000000" pitchFamily="2" charset="0"/>
              </a:rPr>
              <a:t>Alma better</a:t>
            </a:r>
          </a:p>
          <a:p>
            <a:pPr marL="285750" indent="-285750">
              <a:buFont typeface="Arial" panose="020B0604020202020204" pitchFamily="34" charset="0"/>
              <a:buChar char="•"/>
            </a:pPr>
            <a:r>
              <a:rPr lang="en-IN" dirty="0">
                <a:latin typeface="Montserrat" panose="00000500000000000000" pitchFamily="2" charset="0"/>
              </a:rPr>
              <a:t>Analytics Vidhya</a:t>
            </a:r>
          </a:p>
          <a:p>
            <a:pPr marL="285750" indent="-285750">
              <a:buFont typeface="Arial" panose="020B0604020202020204" pitchFamily="34" charset="0"/>
              <a:buChar char="•"/>
            </a:pPr>
            <a:r>
              <a:rPr lang="en-IN" dirty="0">
                <a:latin typeface="Montserrat" panose="00000500000000000000" pitchFamily="2" charset="0"/>
              </a:rPr>
              <a:t>Kaggle</a:t>
            </a:r>
          </a:p>
          <a:p>
            <a:pPr marL="285750" indent="-285750">
              <a:buFont typeface="Arial" panose="020B0604020202020204" pitchFamily="34" charset="0"/>
              <a:buChar char="•"/>
            </a:pPr>
            <a:r>
              <a:rPr lang="en-IN" dirty="0">
                <a:latin typeface="Montserrat" panose="00000500000000000000" pitchFamily="2" charset="0"/>
              </a:rPr>
              <a:t>Quora</a:t>
            </a:r>
          </a:p>
          <a:p>
            <a:pPr marL="285750" indent="-285750">
              <a:buFont typeface="Arial" panose="020B0604020202020204" pitchFamily="34" charset="0"/>
              <a:buChar char="•"/>
            </a:pPr>
            <a:r>
              <a:rPr lang="en-IN" dirty="0">
                <a:latin typeface="Montserrat" panose="00000500000000000000" pitchFamily="2" charset="0"/>
              </a:rPr>
              <a:t>Stack over flow</a:t>
            </a:r>
          </a:p>
        </p:txBody>
      </p:sp>
      <p:pic>
        <p:nvPicPr>
          <p:cNvPr id="5" name="Picture 4">
            <a:extLst>
              <a:ext uri="{FF2B5EF4-FFF2-40B4-BE49-F238E27FC236}">
                <a16:creationId xmlns:a16="http://schemas.microsoft.com/office/drawing/2014/main" id="{7B87AD8C-31AF-45E7-9B48-A9DED7BB1CD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053168" y="1097511"/>
            <a:ext cx="3845443" cy="3612259"/>
          </a:xfrm>
          <a:prstGeom prst="rect">
            <a:avLst/>
          </a:prstGeom>
        </p:spPr>
      </p:pic>
      <p:sp>
        <p:nvSpPr>
          <p:cNvPr id="7" name="TextBox 6">
            <a:extLst>
              <a:ext uri="{FF2B5EF4-FFF2-40B4-BE49-F238E27FC236}">
                <a16:creationId xmlns:a16="http://schemas.microsoft.com/office/drawing/2014/main" id="{3C4A863F-24AD-4AC8-957A-9E216023D9C1}"/>
              </a:ext>
            </a:extLst>
          </p:cNvPr>
          <p:cNvSpPr txBox="1"/>
          <p:nvPr/>
        </p:nvSpPr>
        <p:spPr>
          <a:xfrm>
            <a:off x="544196" y="2996330"/>
            <a:ext cx="3951198"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chemeClr val="tx1"/>
                </a:solidFill>
                <a:effectLst/>
                <a:uLnTx/>
                <a:uFillTx/>
                <a:latin typeface="Arial"/>
                <a:cs typeface="Arial"/>
                <a:sym typeface="Arial"/>
              </a:rPr>
              <a:t>Git hub link</a:t>
            </a:r>
            <a:r>
              <a:rPr kumimoji="0" lang="en-IN" sz="1400" b="0" i="0" u="none" strike="noStrike" kern="0" cap="none" spc="0" normalizeH="0" baseline="0" noProof="0" dirty="0">
                <a:ln>
                  <a:noFill/>
                </a:ln>
                <a:solidFill>
                  <a:schemeClr val="tx1"/>
                </a:solidFill>
                <a:effectLst/>
                <a:uLnTx/>
                <a:uFillTx/>
                <a:latin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chemeClr val="tx1"/>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chemeClr val="tx1"/>
                </a:solidFill>
                <a:effectLst/>
                <a:uLnTx/>
                <a:uFillTx/>
                <a:latin typeface="Arial"/>
                <a:cs typeface="Arial"/>
                <a:sym typeface="Arial"/>
              </a:rPr>
              <a:t>Google Drive link</a:t>
            </a:r>
            <a:r>
              <a:rPr kumimoji="0" lang="en-IN" sz="1400" b="0" i="0" u="none" strike="noStrike" kern="0" cap="none" spc="0" normalizeH="0" baseline="0" noProof="0" dirty="0">
                <a:ln>
                  <a:noFill/>
                </a:ln>
                <a:solidFill>
                  <a:schemeClr val="tx1"/>
                </a:solidFill>
                <a:effectLst/>
                <a:uLnTx/>
                <a:uFillTx/>
                <a:latin typeface="Arial"/>
                <a:cs typeface="Arial"/>
                <a:sym typeface="Arial"/>
              </a:rPr>
              <a:t>:</a:t>
            </a:r>
            <a:endParaRPr lang="en-IN" dirty="0"/>
          </a:p>
        </p:txBody>
      </p:sp>
      <p:sp>
        <p:nvSpPr>
          <p:cNvPr id="2" name="TextBox 1">
            <a:extLst>
              <a:ext uri="{FF2B5EF4-FFF2-40B4-BE49-F238E27FC236}">
                <a16:creationId xmlns:a16="http://schemas.microsoft.com/office/drawing/2014/main" id="{76B7C5F2-E733-4B30-8DA5-22848B8AF297}"/>
              </a:ext>
            </a:extLst>
          </p:cNvPr>
          <p:cNvSpPr txBox="1"/>
          <p:nvPr/>
        </p:nvSpPr>
        <p:spPr>
          <a:xfrm>
            <a:off x="245389" y="859524"/>
            <a:ext cx="1415772" cy="338554"/>
          </a:xfrm>
          <a:prstGeom prst="rect">
            <a:avLst/>
          </a:prstGeom>
          <a:noFill/>
        </p:spPr>
        <p:txBody>
          <a:bodyPr wrap="none" rtlCol="0">
            <a:spAutoFit/>
          </a:bodyPr>
          <a:lstStyle/>
          <a:p>
            <a:r>
              <a:rPr lang="en-US" sz="1600" b="1" dirty="0">
                <a:solidFill>
                  <a:schemeClr val="tx1"/>
                </a:solidFill>
              </a:rPr>
              <a:t>References: </a:t>
            </a:r>
            <a:endParaRPr lang="en-IN" sz="1600" b="1" dirty="0">
              <a:solidFill>
                <a:schemeClr val="tx1"/>
              </a:solidFill>
            </a:endParaRPr>
          </a:p>
        </p:txBody>
      </p:sp>
      <p:sp>
        <p:nvSpPr>
          <p:cNvPr id="9" name="TextBox 8">
            <a:extLst>
              <a:ext uri="{FF2B5EF4-FFF2-40B4-BE49-F238E27FC236}">
                <a16:creationId xmlns:a16="http://schemas.microsoft.com/office/drawing/2014/main" id="{9FA35D20-B1D1-4CBE-A9AA-93EABBF098C3}"/>
              </a:ext>
            </a:extLst>
          </p:cNvPr>
          <p:cNvSpPr txBox="1"/>
          <p:nvPr/>
        </p:nvSpPr>
        <p:spPr>
          <a:xfrm>
            <a:off x="245389" y="2571750"/>
            <a:ext cx="2021707" cy="338554"/>
          </a:xfrm>
          <a:prstGeom prst="rect">
            <a:avLst/>
          </a:prstGeom>
          <a:noFill/>
        </p:spPr>
        <p:txBody>
          <a:bodyPr wrap="none" rtlCol="0">
            <a:spAutoFit/>
          </a:bodyPr>
          <a:lstStyle/>
          <a:p>
            <a:r>
              <a:rPr lang="en-US" sz="1600" b="1" dirty="0">
                <a:solidFill>
                  <a:schemeClr val="tx1"/>
                </a:solidFill>
              </a:rPr>
              <a:t>Links for the code:</a:t>
            </a:r>
            <a:endParaRPr lang="en-IN" sz="1600" b="1" dirty="0">
              <a:solidFill>
                <a:schemeClr val="tx1"/>
              </a:solidFill>
            </a:endParaRPr>
          </a:p>
        </p:txBody>
      </p:sp>
    </p:spTree>
    <p:extLst>
      <p:ext uri="{BB962C8B-B14F-4D97-AF65-F5344CB8AC3E}">
        <p14:creationId xmlns:p14="http://schemas.microsoft.com/office/powerpoint/2010/main" val="242704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5CB04AEC-38E2-D974-798A-60378E4562E0}"/>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2400" b="1" i="1" dirty="0">
                <a:solidFill>
                  <a:schemeClr val="bg2"/>
                </a:solidFill>
                <a:latin typeface="Arial" panose="020B0604020202020204" pitchFamily="34" charset="0"/>
                <a:cs typeface="Arial" panose="020B0604020202020204" pitchFamily="34" charset="0"/>
              </a:rPr>
              <a:t>Data Summary:</a:t>
            </a:r>
            <a:endParaRPr lang="en-IN" sz="2400" b="1" i="1" dirty="0">
              <a:solidFill>
                <a:schemeClr val="bg2"/>
              </a:solidFill>
            </a:endParaRPr>
          </a:p>
        </p:txBody>
      </p:sp>
      <p:sp>
        <p:nvSpPr>
          <p:cNvPr id="5" name="TextBox 4">
            <a:extLst>
              <a:ext uri="{FF2B5EF4-FFF2-40B4-BE49-F238E27FC236}">
                <a16:creationId xmlns:a16="http://schemas.microsoft.com/office/drawing/2014/main" id="{10633E21-E7E7-6CF1-1B4C-B3A410511D49}"/>
              </a:ext>
            </a:extLst>
          </p:cNvPr>
          <p:cNvSpPr txBox="1"/>
          <p:nvPr/>
        </p:nvSpPr>
        <p:spPr>
          <a:xfrm>
            <a:off x="-98660" y="509500"/>
            <a:ext cx="8724122" cy="814518"/>
          </a:xfrm>
          <a:prstGeom prst="rect">
            <a:avLst/>
          </a:prstGeom>
          <a:noFill/>
        </p:spPr>
        <p:txBody>
          <a:bodyPr wrap="square">
            <a:spAutoFit/>
          </a:bodyPr>
          <a:lstStyle/>
          <a:p>
            <a:pPr marL="457200" marR="1069340">
              <a:lnSpc>
                <a:spcPct val="115000"/>
              </a:lnSpc>
              <a:spcBef>
                <a:spcPts val="860"/>
              </a:spcBef>
              <a:spcAft>
                <a:spcPts val="0"/>
              </a:spcAft>
            </a:pPr>
            <a:r>
              <a:rPr lang="en-US" sz="1400" dirty="0">
                <a:effectLst/>
                <a:latin typeface="Arial" panose="020B0604020202020204" pitchFamily="34" charset="0"/>
                <a:ea typeface="Arial" panose="020B0604020202020204" pitchFamily="34" charset="0"/>
              </a:rPr>
              <a:t>We are using Book-Crossing dataset to train and test our recommendation system. It contains</a:t>
            </a:r>
            <a:r>
              <a:rPr lang="en-IN" dirty="0">
                <a:latin typeface="Arial" panose="020B0604020202020204" pitchFamily="34" charset="0"/>
                <a:ea typeface="Arial" panose="020B0604020202020204" pitchFamily="34" charset="0"/>
              </a:rPr>
              <a:t> </a:t>
            </a:r>
            <a:r>
              <a:rPr lang="en-US" sz="1400" dirty="0">
                <a:effectLst/>
                <a:latin typeface="Arial" panose="020B0604020202020204" pitchFamily="34" charset="0"/>
                <a:ea typeface="Arial" panose="020B0604020202020204" pitchFamily="34" charset="0"/>
              </a:rPr>
              <a:t>1.1 million ratings of 270,000 books by 90,000 users. The ratings are on a scale from 1 to 10. The Book-Crossing dataset comprises 3 files.</a:t>
            </a:r>
            <a:endParaRPr lang="en-IN" sz="1400"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9C44ED89-4951-4867-7513-04E57782B910}"/>
              </a:ext>
            </a:extLst>
          </p:cNvPr>
          <p:cNvSpPr txBox="1"/>
          <p:nvPr/>
        </p:nvSpPr>
        <p:spPr>
          <a:xfrm>
            <a:off x="437772" y="1324018"/>
            <a:ext cx="5526056" cy="4031873"/>
          </a:xfrm>
          <a:prstGeom prst="rect">
            <a:avLst/>
          </a:prstGeom>
          <a:noFill/>
        </p:spPr>
        <p:txBody>
          <a:bodyPr wrap="square">
            <a:spAutoFit/>
          </a:bodyPr>
          <a:lstStyle/>
          <a:p>
            <a:r>
              <a:rPr lang="en-GB" dirty="0"/>
              <a:t>In the users dataset we have the following feature variables.</a:t>
            </a:r>
          </a:p>
          <a:p>
            <a:r>
              <a:rPr lang="en-GB" dirty="0"/>
              <a:t>● </a:t>
            </a:r>
            <a:r>
              <a:rPr lang="en-GB" sz="1200" dirty="0"/>
              <a:t>User-ID (unique for each user)</a:t>
            </a:r>
          </a:p>
          <a:p>
            <a:r>
              <a:rPr lang="en-GB" sz="1200" dirty="0"/>
              <a:t>● Location (contains city, state and country separated by commas)</a:t>
            </a:r>
          </a:p>
          <a:p>
            <a:r>
              <a:rPr lang="en-GB" sz="1200" dirty="0"/>
              <a:t>● Age</a:t>
            </a:r>
          </a:p>
          <a:p>
            <a:endParaRPr lang="en-GB" dirty="0"/>
          </a:p>
          <a:p>
            <a:r>
              <a:rPr lang="en-GB" dirty="0"/>
              <a:t>In the books dataset we have the following feature variables.</a:t>
            </a:r>
          </a:p>
          <a:p>
            <a:r>
              <a:rPr lang="en-GB" dirty="0"/>
              <a:t>●</a:t>
            </a:r>
            <a:r>
              <a:rPr lang="en-GB" sz="1200" dirty="0"/>
              <a:t>ISBN (unique for each book)</a:t>
            </a:r>
          </a:p>
          <a:p>
            <a:r>
              <a:rPr lang="en-GB" sz="1200" dirty="0"/>
              <a:t>●Book-Title</a:t>
            </a:r>
          </a:p>
          <a:p>
            <a:r>
              <a:rPr lang="en-GB" sz="1200" dirty="0"/>
              <a:t>●Book-Author</a:t>
            </a:r>
          </a:p>
          <a:p>
            <a:r>
              <a:rPr lang="en-GB" sz="1200" dirty="0"/>
              <a:t>●Year-Of-Publication</a:t>
            </a:r>
          </a:p>
          <a:p>
            <a:r>
              <a:rPr lang="en-GB" sz="1200" dirty="0"/>
              <a:t>●Publisher</a:t>
            </a:r>
          </a:p>
          <a:p>
            <a:r>
              <a:rPr lang="en-GB" sz="1200" dirty="0"/>
              <a:t>●Image-URL-S</a:t>
            </a:r>
          </a:p>
          <a:p>
            <a:r>
              <a:rPr lang="en-GB" sz="1200" dirty="0"/>
              <a:t>●Image-URL-M</a:t>
            </a:r>
          </a:p>
          <a:p>
            <a:r>
              <a:rPr lang="en-GB" sz="1200" dirty="0"/>
              <a:t>●Image-URL-L</a:t>
            </a:r>
          </a:p>
          <a:p>
            <a:endParaRPr lang="en-GB" sz="1200" dirty="0"/>
          </a:p>
          <a:p>
            <a:r>
              <a:rPr lang="en-GB" dirty="0"/>
              <a:t>In the ratings dataset we have the following feature variables.</a:t>
            </a:r>
          </a:p>
          <a:p>
            <a:r>
              <a:rPr lang="en-GB" dirty="0"/>
              <a:t>●</a:t>
            </a:r>
            <a:r>
              <a:rPr lang="en-GB" sz="1200" dirty="0"/>
              <a:t>User-ID</a:t>
            </a:r>
          </a:p>
          <a:p>
            <a:r>
              <a:rPr lang="en-GB" sz="1200" dirty="0"/>
              <a:t>●ISBN</a:t>
            </a:r>
          </a:p>
          <a:p>
            <a:r>
              <a:rPr lang="en-GB" sz="1200" dirty="0"/>
              <a:t>●Book-Rating</a:t>
            </a:r>
          </a:p>
          <a:p>
            <a:endParaRPr lang="en-GB" dirty="0"/>
          </a:p>
        </p:txBody>
      </p:sp>
      <p:pic>
        <p:nvPicPr>
          <p:cNvPr id="6" name="Picture 5">
            <a:extLst>
              <a:ext uri="{FF2B5EF4-FFF2-40B4-BE49-F238E27FC236}">
                <a16:creationId xmlns:a16="http://schemas.microsoft.com/office/drawing/2014/main" id="{5035B354-EE3E-1141-48AA-35020F6E76A9}"/>
              </a:ext>
            </a:extLst>
          </p:cNvPr>
          <p:cNvPicPr>
            <a:picLocks noChangeAspect="1"/>
          </p:cNvPicPr>
          <p:nvPr/>
        </p:nvPicPr>
        <p:blipFill>
          <a:blip r:embed="rId3"/>
          <a:stretch>
            <a:fillRect/>
          </a:stretch>
        </p:blipFill>
        <p:spPr>
          <a:xfrm>
            <a:off x="6207872" y="1715839"/>
            <a:ext cx="2620378" cy="2594958"/>
          </a:xfrm>
          <a:prstGeom prst="rect">
            <a:avLst/>
          </a:prstGeom>
        </p:spPr>
      </p:pic>
    </p:spTree>
    <p:extLst>
      <p:ext uri="{BB962C8B-B14F-4D97-AF65-F5344CB8AC3E}">
        <p14:creationId xmlns:p14="http://schemas.microsoft.com/office/powerpoint/2010/main" val="340791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lang="en-IN"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0">
                <a:solidFill>
                  <a:schemeClr val="bg2"/>
                </a:solidFill>
                <a:effectLst/>
                <a:latin typeface="+mj-lt"/>
                <a:ea typeface="Arial" panose="020B0604020202020204" pitchFamily="34" charset="0"/>
                <a:cs typeface="Arial" panose="020B0604020202020204" pitchFamily="34" charset="0"/>
              </a:rPr>
              <a:t>Flow of the Project</a:t>
            </a:r>
            <a:r>
              <a:rPr lang="en-US" sz="2400" b="1" i="0">
                <a:solidFill>
                  <a:schemeClr val="bg2"/>
                </a:solidFill>
                <a:effectLst/>
                <a:latin typeface="+mj-lt"/>
                <a:ea typeface="Arial" panose="020B0604020202020204" pitchFamily="34" charset="0"/>
                <a:cs typeface="Arial" panose="020B0604020202020204" pitchFamily="34" charset="0"/>
              </a:rPr>
              <a:t> </a:t>
            </a:r>
            <a:endParaRPr lang="en-IN" sz="2400" b="1" i="1" dirty="0">
              <a:solidFill>
                <a:schemeClr val="bg2"/>
              </a:solidFill>
            </a:endParaRPr>
          </a:p>
        </p:txBody>
      </p:sp>
      <p:sp>
        <p:nvSpPr>
          <p:cNvPr id="4" name="Rectangle: Rounded Corners 3">
            <a:extLst>
              <a:ext uri="{FF2B5EF4-FFF2-40B4-BE49-F238E27FC236}">
                <a16:creationId xmlns:a16="http://schemas.microsoft.com/office/drawing/2014/main" id="{7E6CC35D-AFFE-75F4-EC70-48202A3AEDDC}"/>
              </a:ext>
            </a:extLst>
          </p:cNvPr>
          <p:cNvSpPr/>
          <p:nvPr/>
        </p:nvSpPr>
        <p:spPr>
          <a:xfrm>
            <a:off x="54109" y="2158336"/>
            <a:ext cx="1009858" cy="7219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Load the Data</a:t>
            </a:r>
            <a:endParaRPr lang="en-IN" dirty="0">
              <a:solidFill>
                <a:schemeClr val="bg2"/>
              </a:solidFill>
            </a:endParaRPr>
          </a:p>
        </p:txBody>
      </p:sp>
      <p:sp>
        <p:nvSpPr>
          <p:cNvPr id="5" name="Rectangle: Rounded Corners 4">
            <a:extLst>
              <a:ext uri="{FF2B5EF4-FFF2-40B4-BE49-F238E27FC236}">
                <a16:creationId xmlns:a16="http://schemas.microsoft.com/office/drawing/2014/main" id="{523893C2-874A-ED80-7B39-4D92C2AE59C0}"/>
              </a:ext>
            </a:extLst>
          </p:cNvPr>
          <p:cNvSpPr/>
          <p:nvPr/>
        </p:nvSpPr>
        <p:spPr>
          <a:xfrm>
            <a:off x="1325608" y="2158336"/>
            <a:ext cx="1286388" cy="7219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solidFill>
            </a:endParaRPr>
          </a:p>
          <a:p>
            <a:pPr algn="ctr"/>
            <a:r>
              <a:rPr lang="en-GB" dirty="0">
                <a:solidFill>
                  <a:schemeClr val="bg2"/>
                </a:solidFill>
              </a:rPr>
              <a:t>Data  </a:t>
            </a:r>
            <a:r>
              <a:rPr lang="en-IN" i="0" dirty="0">
                <a:solidFill>
                  <a:schemeClr val="bg2"/>
                </a:solidFill>
                <a:effectLst/>
              </a:rPr>
              <a:t>Pre-processing</a:t>
            </a:r>
          </a:p>
          <a:p>
            <a:pPr algn="ctr"/>
            <a:endParaRPr lang="en-IN" dirty="0">
              <a:solidFill>
                <a:schemeClr val="bg2"/>
              </a:solidFill>
            </a:endParaRPr>
          </a:p>
        </p:txBody>
      </p:sp>
      <p:sp>
        <p:nvSpPr>
          <p:cNvPr id="6" name="Rectangle: Rounded Corners 5">
            <a:extLst>
              <a:ext uri="{FF2B5EF4-FFF2-40B4-BE49-F238E27FC236}">
                <a16:creationId xmlns:a16="http://schemas.microsoft.com/office/drawing/2014/main" id="{F2486D77-9475-0082-C4A2-7BEA61D57BB9}"/>
              </a:ext>
            </a:extLst>
          </p:cNvPr>
          <p:cNvSpPr/>
          <p:nvPr/>
        </p:nvSpPr>
        <p:spPr>
          <a:xfrm>
            <a:off x="2923039" y="2158336"/>
            <a:ext cx="1009858" cy="7219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EDA</a:t>
            </a:r>
            <a:endParaRPr lang="en-IN" dirty="0">
              <a:solidFill>
                <a:schemeClr val="bg2"/>
              </a:solidFill>
            </a:endParaRPr>
          </a:p>
        </p:txBody>
      </p:sp>
      <p:sp>
        <p:nvSpPr>
          <p:cNvPr id="7" name="Rectangle: Rounded Corners 6">
            <a:extLst>
              <a:ext uri="{FF2B5EF4-FFF2-40B4-BE49-F238E27FC236}">
                <a16:creationId xmlns:a16="http://schemas.microsoft.com/office/drawing/2014/main" id="{875FE602-ED36-45D9-A50E-1098A46D4893}"/>
              </a:ext>
            </a:extLst>
          </p:cNvPr>
          <p:cNvSpPr/>
          <p:nvPr/>
        </p:nvSpPr>
        <p:spPr>
          <a:xfrm>
            <a:off x="4214555" y="2158336"/>
            <a:ext cx="1436913" cy="7219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solidFill>
              </a:rPr>
              <a:t>Algorithms Implemented</a:t>
            </a:r>
          </a:p>
        </p:txBody>
      </p:sp>
      <p:sp>
        <p:nvSpPr>
          <p:cNvPr id="8" name="Rectangle: Rounded Corners 7">
            <a:extLst>
              <a:ext uri="{FF2B5EF4-FFF2-40B4-BE49-F238E27FC236}">
                <a16:creationId xmlns:a16="http://schemas.microsoft.com/office/drawing/2014/main" id="{14633B0A-A046-B9DE-A6A1-07BB266F7396}"/>
              </a:ext>
            </a:extLst>
          </p:cNvPr>
          <p:cNvSpPr/>
          <p:nvPr/>
        </p:nvSpPr>
        <p:spPr>
          <a:xfrm>
            <a:off x="5850322" y="2091593"/>
            <a:ext cx="1725359" cy="85545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Required Recommendation search Engine</a:t>
            </a:r>
            <a:endParaRPr lang="en-IN" dirty="0">
              <a:solidFill>
                <a:schemeClr val="bg2"/>
              </a:solidFill>
            </a:endParaRPr>
          </a:p>
        </p:txBody>
      </p:sp>
      <p:sp>
        <p:nvSpPr>
          <p:cNvPr id="11" name="Rectangle: Rounded Corners 10">
            <a:extLst>
              <a:ext uri="{FF2B5EF4-FFF2-40B4-BE49-F238E27FC236}">
                <a16:creationId xmlns:a16="http://schemas.microsoft.com/office/drawing/2014/main" id="{43AADBE0-0F0B-F2AB-ED3E-B2D12F52EF08}"/>
              </a:ext>
            </a:extLst>
          </p:cNvPr>
          <p:cNvSpPr/>
          <p:nvPr/>
        </p:nvSpPr>
        <p:spPr>
          <a:xfrm>
            <a:off x="7837322" y="2158336"/>
            <a:ext cx="1252569" cy="7219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Conclusions</a:t>
            </a:r>
            <a:endParaRPr lang="en-IN" dirty="0">
              <a:solidFill>
                <a:schemeClr val="bg2"/>
              </a:solidFill>
            </a:endParaRPr>
          </a:p>
        </p:txBody>
      </p:sp>
      <p:sp>
        <p:nvSpPr>
          <p:cNvPr id="10" name="Arrow: Right 9">
            <a:extLst>
              <a:ext uri="{FF2B5EF4-FFF2-40B4-BE49-F238E27FC236}">
                <a16:creationId xmlns:a16="http://schemas.microsoft.com/office/drawing/2014/main" id="{2018E827-5A2B-AB8C-3686-97FE6F306F80}"/>
              </a:ext>
            </a:extLst>
          </p:cNvPr>
          <p:cNvSpPr/>
          <p:nvPr/>
        </p:nvSpPr>
        <p:spPr>
          <a:xfrm>
            <a:off x="877606" y="1919066"/>
            <a:ext cx="473465" cy="169850"/>
          </a:xfrm>
          <a:prstGeom prst="rightArrow">
            <a:avLst/>
          </a:prstGeom>
          <a:solidFill>
            <a:schemeClr val="tx2">
              <a:lumMod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13485167-1A65-7F8E-E347-33E627671A46}"/>
              </a:ext>
            </a:extLst>
          </p:cNvPr>
          <p:cNvSpPr/>
          <p:nvPr/>
        </p:nvSpPr>
        <p:spPr>
          <a:xfrm>
            <a:off x="2628510" y="3014098"/>
            <a:ext cx="473465" cy="169850"/>
          </a:xfrm>
          <a:prstGeom prst="rightArrow">
            <a:avLst/>
          </a:prstGeom>
          <a:solidFill>
            <a:schemeClr val="tx2">
              <a:lumMod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1F437A3D-3183-D110-EB4E-E00A314070A0}"/>
              </a:ext>
            </a:extLst>
          </p:cNvPr>
          <p:cNvSpPr/>
          <p:nvPr/>
        </p:nvSpPr>
        <p:spPr>
          <a:xfrm>
            <a:off x="7338948" y="1834141"/>
            <a:ext cx="473465" cy="169850"/>
          </a:xfrm>
          <a:prstGeom prst="rightArrow">
            <a:avLst/>
          </a:prstGeom>
          <a:solidFill>
            <a:schemeClr val="tx2">
              <a:lumMod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CFAD6B47-4668-8629-8FC1-C5C7D6202AB5}"/>
              </a:ext>
            </a:extLst>
          </p:cNvPr>
          <p:cNvSpPr/>
          <p:nvPr/>
        </p:nvSpPr>
        <p:spPr>
          <a:xfrm>
            <a:off x="5414735" y="3074529"/>
            <a:ext cx="473465" cy="169850"/>
          </a:xfrm>
          <a:prstGeom prst="rightArrow">
            <a:avLst/>
          </a:prstGeom>
          <a:solidFill>
            <a:schemeClr val="tx2">
              <a:lumMod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A6286652-278C-A0B2-BB0A-34B7EFDDEFB4}"/>
              </a:ext>
            </a:extLst>
          </p:cNvPr>
          <p:cNvSpPr/>
          <p:nvPr/>
        </p:nvSpPr>
        <p:spPr>
          <a:xfrm>
            <a:off x="3932897" y="1834141"/>
            <a:ext cx="473465" cy="169850"/>
          </a:xfrm>
          <a:prstGeom prst="rightArrow">
            <a:avLst/>
          </a:prstGeom>
          <a:solidFill>
            <a:schemeClr val="tx2">
              <a:lumMod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036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861399" y="493003"/>
            <a:ext cx="8512500" cy="1632858"/>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endParaRPr sz="1400" b="1" dirty="0">
              <a:solidFill>
                <a:schemeClr val="lt1"/>
              </a:solidFill>
              <a:latin typeface="+mn-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1" dirty="0">
                <a:solidFill>
                  <a:schemeClr val="bg2"/>
                </a:solidFill>
              </a:rPr>
              <a:t>Data Pre-processing</a:t>
            </a:r>
            <a:endParaRPr lang="en-IN" sz="2400" b="1" i="1" dirty="0">
              <a:solidFill>
                <a:schemeClr val="bg2"/>
              </a:solidFill>
            </a:endParaRPr>
          </a:p>
        </p:txBody>
      </p:sp>
      <p:sp>
        <p:nvSpPr>
          <p:cNvPr id="6" name="TextBox 5">
            <a:extLst>
              <a:ext uri="{FF2B5EF4-FFF2-40B4-BE49-F238E27FC236}">
                <a16:creationId xmlns:a16="http://schemas.microsoft.com/office/drawing/2014/main" id="{DAEEE5B6-A636-8303-8CB3-1AB2EFE0B646}"/>
              </a:ext>
            </a:extLst>
          </p:cNvPr>
          <p:cNvSpPr txBox="1"/>
          <p:nvPr/>
        </p:nvSpPr>
        <p:spPr>
          <a:xfrm>
            <a:off x="157243" y="493003"/>
            <a:ext cx="8829514" cy="4616648"/>
          </a:xfrm>
          <a:prstGeom prst="rect">
            <a:avLst/>
          </a:prstGeom>
          <a:noFill/>
        </p:spPr>
        <p:txBody>
          <a:bodyPr wrap="square">
            <a:spAutoFit/>
          </a:bodyPr>
          <a:lstStyle/>
          <a:p>
            <a:endParaRPr lang="en-GB" b="1" dirty="0">
              <a:solidFill>
                <a:srgbClr val="24292F"/>
              </a:solidFill>
              <a:effectLst/>
              <a:latin typeface="+mn-lt"/>
            </a:endParaRPr>
          </a:p>
          <a:p>
            <a:r>
              <a:rPr lang="en-GB" b="1" dirty="0">
                <a:solidFill>
                  <a:srgbClr val="24292F"/>
                </a:solidFill>
                <a:effectLst/>
                <a:latin typeface="+mn-lt"/>
              </a:rPr>
              <a:t>The dataset consists of three tables; Books, Users, and Ratings. Data from all three tables are cleaned and pre-processed separately as defined below briefly: </a:t>
            </a:r>
          </a:p>
          <a:p>
            <a:endParaRPr lang="en-GB" b="1" i="1" dirty="0">
              <a:solidFill>
                <a:srgbClr val="24292F"/>
              </a:solidFill>
              <a:effectLst/>
              <a:latin typeface="+mn-lt"/>
            </a:endParaRPr>
          </a:p>
          <a:p>
            <a:r>
              <a:rPr lang="en-IN" b="1" u="sng" dirty="0">
                <a:solidFill>
                  <a:srgbClr val="24292F"/>
                </a:solidFill>
                <a:effectLst/>
                <a:latin typeface="+mn-lt"/>
              </a:rPr>
              <a:t>For Books Dataset:</a:t>
            </a:r>
            <a:endParaRPr lang="en-GB" b="1" u="sng" dirty="0">
              <a:solidFill>
                <a:srgbClr val="24292F"/>
              </a:solidFill>
              <a:effectLst/>
              <a:latin typeface="-apple-system"/>
            </a:endParaRPr>
          </a:p>
          <a:p>
            <a:pPr algn="l">
              <a:buFont typeface="Arial" panose="020B0604020202020204" pitchFamily="34" charset="0"/>
              <a:buChar char="•"/>
            </a:pPr>
            <a:r>
              <a:rPr lang="en-GB" b="0" i="0" dirty="0">
                <a:solidFill>
                  <a:srgbClr val="24292F"/>
                </a:solidFill>
                <a:effectLst/>
                <a:latin typeface="+mn-lt"/>
              </a:rPr>
              <a:t>Drop all three Image URL features.</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Check for the number of null values in each column. There comes only 3 null values in the table. Replace these three empty cells with ‘Other’.</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Check for the unique years of publications. Two values in the year column are publishers. Also, for three tuples name of the author of the book was merged with the title of the book. Manually set the values for these three above obtained tuples for each of their features using the ISBN of the book.</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Convert the type of the years of publications feature to the integer.</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By keeping the range of valid years as less than 2022 and not 0, replace all invalid years with the mode of the publications that is 2002.</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Upper-casing all the alphabets present in the ISBN column and removal of duplicate rows from the table.</a:t>
            </a:r>
          </a:p>
          <a:p>
            <a:endParaRPr lang="en-IN" dirty="0"/>
          </a:p>
        </p:txBody>
      </p:sp>
    </p:spTree>
    <p:extLst>
      <p:ext uri="{BB962C8B-B14F-4D97-AF65-F5344CB8AC3E}">
        <p14:creationId xmlns:p14="http://schemas.microsoft.com/office/powerpoint/2010/main" val="293959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IN" sz="2400" b="1" i="1">
                <a:solidFill>
                  <a:schemeClr val="bg2"/>
                </a:solidFill>
              </a:rPr>
              <a:t>Data Pre-processing</a:t>
            </a:r>
            <a:endParaRPr lang="en-IN" sz="2400" b="1" i="1" dirty="0">
              <a:solidFill>
                <a:schemeClr val="bg2"/>
              </a:solidFill>
            </a:endParaRPr>
          </a:p>
        </p:txBody>
      </p:sp>
      <p:sp>
        <p:nvSpPr>
          <p:cNvPr id="5" name="TextBox 4">
            <a:extLst>
              <a:ext uri="{FF2B5EF4-FFF2-40B4-BE49-F238E27FC236}">
                <a16:creationId xmlns:a16="http://schemas.microsoft.com/office/drawing/2014/main" id="{2636067F-73C9-B63B-72B5-FFF803C02721}"/>
              </a:ext>
            </a:extLst>
          </p:cNvPr>
          <p:cNvSpPr txBox="1"/>
          <p:nvPr/>
        </p:nvSpPr>
        <p:spPr>
          <a:xfrm>
            <a:off x="3292329" y="802035"/>
            <a:ext cx="5851671" cy="3754874"/>
          </a:xfrm>
          <a:prstGeom prst="rect">
            <a:avLst/>
          </a:prstGeom>
          <a:noFill/>
        </p:spPr>
        <p:txBody>
          <a:bodyPr wrap="square">
            <a:spAutoFit/>
          </a:bodyPr>
          <a:lstStyle/>
          <a:p>
            <a:pPr algn="l"/>
            <a:r>
              <a:rPr lang="en-GB" sz="1600" b="1" dirty="0">
                <a:solidFill>
                  <a:srgbClr val="24292F"/>
                </a:solidFill>
                <a:effectLst/>
                <a:latin typeface="+mj-lt"/>
              </a:rPr>
              <a:t>For Users </a:t>
            </a:r>
            <a:r>
              <a:rPr lang="en-GB" sz="1600" b="1" dirty="0">
                <a:solidFill>
                  <a:srgbClr val="24292F"/>
                </a:solidFill>
                <a:latin typeface="+mj-lt"/>
              </a:rPr>
              <a:t>Dataset</a:t>
            </a:r>
            <a:r>
              <a:rPr lang="en-GB" sz="1600" b="1" dirty="0">
                <a:solidFill>
                  <a:srgbClr val="24292F"/>
                </a:solidFill>
                <a:effectLst/>
                <a:latin typeface="+mj-lt"/>
              </a:rPr>
              <a:t>:</a:t>
            </a:r>
          </a:p>
          <a:p>
            <a:pPr algn="l"/>
            <a:endParaRPr lang="en-GB" b="1" i="1" dirty="0">
              <a:solidFill>
                <a:srgbClr val="24292F"/>
              </a:solidFill>
              <a:effectLst/>
              <a:latin typeface="+mj-lt"/>
            </a:endParaRPr>
          </a:p>
          <a:p>
            <a:pPr algn="l">
              <a:buFont typeface="Arial" panose="020B0604020202020204" pitchFamily="34" charset="0"/>
              <a:buChar char="•"/>
            </a:pPr>
            <a:r>
              <a:rPr lang="en-GB" b="0" i="0" dirty="0">
                <a:solidFill>
                  <a:srgbClr val="24292F"/>
                </a:solidFill>
                <a:effectLst/>
                <a:latin typeface="+mn-lt"/>
              </a:rPr>
              <a:t>Check for null values in the table. The Age column has more than 1 lakh null values.</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Check for unique values present in the Age column. There are many invalid ages present like 0 or 244.</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By keeping the valid age range of readers as 10 to 80 replace null values and invalid ages in the Age column with the mean of valid ages.</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The location column has 3 values city, state, and country. These are split into 3 different columns named; City, State, and Country respectively. In the case of null value, ‘other’ has been assigned as the entity value.</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Removal of duplicate entries from the table.</a:t>
            </a:r>
          </a:p>
        </p:txBody>
      </p:sp>
      <p:pic>
        <p:nvPicPr>
          <p:cNvPr id="4" name="Picture 3">
            <a:extLst>
              <a:ext uri="{FF2B5EF4-FFF2-40B4-BE49-F238E27FC236}">
                <a16:creationId xmlns:a16="http://schemas.microsoft.com/office/drawing/2014/main" id="{B87BD3C3-4F44-B18B-C2F9-7EC50ED1561B}"/>
              </a:ext>
            </a:extLst>
          </p:cNvPr>
          <p:cNvPicPr>
            <a:picLocks noChangeAspect="1"/>
          </p:cNvPicPr>
          <p:nvPr/>
        </p:nvPicPr>
        <p:blipFill>
          <a:blip r:embed="rId3"/>
          <a:stretch>
            <a:fillRect/>
          </a:stretch>
        </p:blipFill>
        <p:spPr>
          <a:xfrm>
            <a:off x="157243" y="802035"/>
            <a:ext cx="2987173" cy="3784801"/>
          </a:xfrm>
          <a:prstGeom prst="rect">
            <a:avLst/>
          </a:prstGeom>
        </p:spPr>
      </p:pic>
    </p:spTree>
    <p:extLst>
      <p:ext uri="{BB962C8B-B14F-4D97-AF65-F5344CB8AC3E}">
        <p14:creationId xmlns:p14="http://schemas.microsoft.com/office/powerpoint/2010/main" val="40662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IN" sz="2400" b="1" i="1">
                <a:solidFill>
                  <a:schemeClr val="bg2"/>
                </a:solidFill>
              </a:rPr>
              <a:t>Data Pre-processing</a:t>
            </a:r>
            <a:endParaRPr lang="en-IN" sz="2400" b="1" i="1" dirty="0">
              <a:solidFill>
                <a:schemeClr val="bg2"/>
              </a:solidFill>
            </a:endParaRPr>
          </a:p>
        </p:txBody>
      </p:sp>
      <p:sp>
        <p:nvSpPr>
          <p:cNvPr id="5" name="TextBox 4">
            <a:extLst>
              <a:ext uri="{FF2B5EF4-FFF2-40B4-BE49-F238E27FC236}">
                <a16:creationId xmlns:a16="http://schemas.microsoft.com/office/drawing/2014/main" id="{2636067F-73C9-B63B-72B5-FFF803C02721}"/>
              </a:ext>
            </a:extLst>
          </p:cNvPr>
          <p:cNvSpPr txBox="1"/>
          <p:nvPr/>
        </p:nvSpPr>
        <p:spPr>
          <a:xfrm>
            <a:off x="268207" y="971312"/>
            <a:ext cx="5851671" cy="3200876"/>
          </a:xfrm>
          <a:prstGeom prst="rect">
            <a:avLst/>
          </a:prstGeom>
          <a:noFill/>
        </p:spPr>
        <p:txBody>
          <a:bodyPr wrap="square">
            <a:spAutoFit/>
          </a:bodyPr>
          <a:lstStyle/>
          <a:p>
            <a:pPr algn="l"/>
            <a:r>
              <a:rPr lang="en-GB" sz="1600" b="1" i="0" dirty="0">
                <a:solidFill>
                  <a:srgbClr val="24292F"/>
                </a:solidFill>
                <a:effectLst/>
                <a:latin typeface="+mn-lt"/>
              </a:rPr>
              <a:t>For Ratings Table:</a:t>
            </a:r>
          </a:p>
          <a:p>
            <a:pPr algn="l"/>
            <a:endParaRPr lang="en-GB" sz="1600" b="1"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Check for null values in the table.</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Check for Rating column and User-ID column to be an integer.</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Removal of punctuation from ISBN column values and if that resulting ISBN is available in the book dataset only then considering else drop that entity.</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Upper-casing all the alphabets present in the ISBN column.</a:t>
            </a:r>
          </a:p>
          <a:p>
            <a:pPr algn="l">
              <a:buFont typeface="Arial" panose="020B0604020202020204" pitchFamily="34" charset="0"/>
              <a:buChar char="•"/>
            </a:pPr>
            <a:endParaRPr lang="en-GB" b="0" i="0" dirty="0">
              <a:solidFill>
                <a:srgbClr val="24292F"/>
              </a:solidFill>
              <a:effectLst/>
              <a:latin typeface="+mn-lt"/>
            </a:endParaRPr>
          </a:p>
          <a:p>
            <a:pPr algn="l">
              <a:buFont typeface="Arial" panose="020B0604020202020204" pitchFamily="34" charset="0"/>
              <a:buChar char="•"/>
            </a:pPr>
            <a:r>
              <a:rPr lang="en-GB" b="0" i="0" dirty="0">
                <a:solidFill>
                  <a:srgbClr val="24292F"/>
                </a:solidFill>
                <a:effectLst/>
                <a:latin typeface="+mn-lt"/>
              </a:rPr>
              <a:t>Removal of duplicate entries from the table.</a:t>
            </a:r>
          </a:p>
          <a:p>
            <a:pPr algn="l"/>
            <a:endParaRPr lang="en-GB" sz="1600" b="1" dirty="0">
              <a:solidFill>
                <a:srgbClr val="24292F"/>
              </a:solidFill>
              <a:effectLst/>
              <a:latin typeface="+mj-lt"/>
            </a:endParaRPr>
          </a:p>
        </p:txBody>
      </p:sp>
      <p:pic>
        <p:nvPicPr>
          <p:cNvPr id="2" name="Picture 1">
            <a:extLst>
              <a:ext uri="{FF2B5EF4-FFF2-40B4-BE49-F238E27FC236}">
                <a16:creationId xmlns:a16="http://schemas.microsoft.com/office/drawing/2014/main" id="{20C22DB2-3C36-3F18-C7CA-899BE8C84613}"/>
              </a:ext>
            </a:extLst>
          </p:cNvPr>
          <p:cNvPicPr>
            <a:picLocks noChangeAspect="1"/>
          </p:cNvPicPr>
          <p:nvPr/>
        </p:nvPicPr>
        <p:blipFill>
          <a:blip r:embed="rId3"/>
          <a:stretch>
            <a:fillRect/>
          </a:stretch>
        </p:blipFill>
        <p:spPr>
          <a:xfrm>
            <a:off x="5949958" y="719191"/>
            <a:ext cx="3036799" cy="3705118"/>
          </a:xfrm>
          <a:prstGeom prst="rect">
            <a:avLst/>
          </a:prstGeom>
        </p:spPr>
      </p:pic>
    </p:spTree>
    <p:extLst>
      <p:ext uri="{BB962C8B-B14F-4D97-AF65-F5344CB8AC3E}">
        <p14:creationId xmlns:p14="http://schemas.microsoft.com/office/powerpoint/2010/main" val="186273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Rounded Corners 2">
            <a:extLst>
              <a:ext uri="{FF2B5EF4-FFF2-40B4-BE49-F238E27FC236}">
                <a16:creationId xmlns:a16="http://schemas.microsoft.com/office/drawing/2014/main" id="{8F8E4C84-6D3F-3226-4226-2DBBD97A3993}"/>
              </a:ext>
            </a:extLst>
          </p:cNvPr>
          <p:cNvSpPr/>
          <p:nvPr/>
        </p:nvSpPr>
        <p:spPr>
          <a:xfrm>
            <a:off x="157243" y="71925"/>
            <a:ext cx="8212316" cy="421078"/>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1" dirty="0">
                <a:solidFill>
                  <a:schemeClr val="bg2"/>
                </a:solidFill>
              </a:rPr>
              <a:t>EDA</a:t>
            </a:r>
            <a:endParaRPr lang="en-IN" sz="2400" b="1" i="1" dirty="0">
              <a:solidFill>
                <a:schemeClr val="bg2"/>
              </a:solidFill>
            </a:endParaRPr>
          </a:p>
        </p:txBody>
      </p:sp>
      <p:pic>
        <p:nvPicPr>
          <p:cNvPr id="2" name="Picture 1">
            <a:extLst>
              <a:ext uri="{FF2B5EF4-FFF2-40B4-BE49-F238E27FC236}">
                <a16:creationId xmlns:a16="http://schemas.microsoft.com/office/drawing/2014/main" id="{F594926F-DFDE-B539-CA35-5853A1D84E7F}"/>
              </a:ext>
            </a:extLst>
          </p:cNvPr>
          <p:cNvPicPr>
            <a:picLocks noChangeAspect="1"/>
          </p:cNvPicPr>
          <p:nvPr/>
        </p:nvPicPr>
        <p:blipFill>
          <a:blip r:embed="rId3"/>
          <a:stretch>
            <a:fillRect/>
          </a:stretch>
        </p:blipFill>
        <p:spPr>
          <a:xfrm>
            <a:off x="272079" y="574815"/>
            <a:ext cx="8097480" cy="4393343"/>
          </a:xfrm>
          <a:prstGeom prst="rect">
            <a:avLst/>
          </a:prstGeom>
        </p:spPr>
      </p:pic>
    </p:spTree>
    <p:extLst>
      <p:ext uri="{BB962C8B-B14F-4D97-AF65-F5344CB8AC3E}">
        <p14:creationId xmlns:p14="http://schemas.microsoft.com/office/powerpoint/2010/main" val="370492626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1740</Words>
  <Application>Microsoft Office PowerPoint</Application>
  <PresentationFormat>On-screen Show (16:9)</PresentationFormat>
  <Paragraphs>243</Paragraphs>
  <Slides>31</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Times New Roman</vt:lpstr>
      <vt:lpstr>Wingdings</vt:lpstr>
      <vt:lpstr>arial</vt:lpstr>
      <vt:lpstr>-apple-system</vt:lpstr>
      <vt:lpstr>Montserrat</vt:lpstr>
      <vt:lpstr>Roboto</vt:lpstr>
      <vt:lpstr>Simple Light</vt:lpstr>
      <vt:lpstr>           Capstone Project-4 Book Recommendation system  Team Members     1)Sachin S Panchal 2) ArunTeja Lonka</vt:lpstr>
      <vt:lpstr>     </vt:lpstr>
      <vt:lpstr>   </vt:lpstr>
      <vt:lpstr>   </vt:lpstr>
      <vt:lpstr>   </vt:lpstr>
      <vt:lpstr>  </vt:lpstr>
      <vt:lpstr>   </vt:lpstr>
      <vt:lpstr>   </vt:lpstr>
      <vt:lpstr>   </vt:lpstr>
      <vt:lpstr>   </vt:lpstr>
      <vt:lpstr>   </vt:lpstr>
      <vt:lpstr>   </vt:lpstr>
      <vt:lpstr>   </vt:lpstr>
      <vt:lpstr>   </vt:lpstr>
      <vt:lpstr>  </vt:lpstr>
      <vt:lpstr>   </vt:lpstr>
      <vt:lpstr>   </vt:lpstr>
      <vt:lpstr>Collaborative Filtering Recommendation System works by considering user ratings and finds cosine similarities in ratings by several users to recommend books. To implement this, we took only those books' data that have at least 50 ratings in all.   </vt:lpstr>
      <vt:lpstr>   </vt:lpstr>
      <vt:lpstr>   </vt:lpstr>
      <vt:lpstr>KNN (k-Nearest Neighbours) as an algorithm seems to be inspired from real life. The full k-Nearest Neighbours algorithm works much in the way some of us ask for recommendations from our friends.   First, we start with people whose taste we feel we share, and then we ask a bunch of them to recommend something to us. If many of them recommend the same thing, we deduce that we’ll like it as well.  When KNN makes inference about a movie, KNN will calculate the “distance” between the target book and every other book in its database, then it ranks its distances and returns the top K nearest neighbour movies as the most similar book recommendations.   </vt:lpstr>
      <vt:lpstr>Your Recommendations are……..    </vt:lpstr>
      <vt:lpstr>  </vt:lpstr>
      <vt:lpstr>   </vt:lpstr>
      <vt:lpstr>   </vt:lpstr>
      <vt:lpstr>   </vt:lpstr>
      <vt:lpstr> Recommendations  </vt:lpstr>
      <vt:lpstr>   </vt:lpstr>
      <vt:lpstr>   </vt:lpstr>
      <vt:lpstr>   </vt:lpstr>
      <vt:lpstr>Refences and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Project-4 Book Recommendation system  Team Members 1) ArunTeja Lonka 2) Sachin S Panchal</dc:title>
  <dc:creator>ArunTeja Lonka</dc:creator>
  <cp:lastModifiedBy>Sachin Panchal</cp:lastModifiedBy>
  <cp:revision>2</cp:revision>
  <dcterms:modified xsi:type="dcterms:W3CDTF">2022-05-24T10:28:40Z</dcterms:modified>
</cp:coreProperties>
</file>