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87" r:id="rId4"/>
    <p:sldId id="288" r:id="rId5"/>
    <p:sldId id="289" r:id="rId6"/>
    <p:sldId id="259" r:id="rId7"/>
    <p:sldId id="290" r:id="rId8"/>
    <p:sldId id="291" r:id="rId9"/>
    <p:sldId id="292" r:id="rId10"/>
    <p:sldId id="293" r:id="rId11"/>
    <p:sldId id="294" r:id="rId12"/>
    <p:sldId id="295" r:id="rId13"/>
    <p:sldId id="278" r:id="rId14"/>
    <p:sldId id="296" r:id="rId15"/>
    <p:sldId id="297" r:id="rId16"/>
    <p:sldId id="298" r:id="rId17"/>
    <p:sldId id="299" r:id="rId18"/>
    <p:sldId id="306" r:id="rId19"/>
    <p:sldId id="300" r:id="rId20"/>
    <p:sldId id="301" r:id="rId21"/>
    <p:sldId id="302" r:id="rId22"/>
    <p:sldId id="303" r:id="rId23"/>
    <p:sldId id="304" r:id="rId24"/>
    <p:sldId id="305" r:id="rId25"/>
    <p:sldId id="272" r:id="rId26"/>
    <p:sldId id="286" r:id="rId27"/>
  </p:sldIdLst>
  <p:sldSz cx="9144000" cy="5143500" type="screen16x9"/>
  <p:notesSz cx="6858000" cy="9144000"/>
  <p:embeddedFontLs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eedarsh M" initials="SM" lastIdx="1" clrIdx="0">
    <p:extLst>
      <p:ext uri="{19B8F6BF-5375-455C-9EA6-DF929625EA0E}">
        <p15:presenceInfo xmlns:p15="http://schemas.microsoft.com/office/powerpoint/2012/main" userId="a30016ae1e54a4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109" d="100"/>
          <a:sy n="109" d="100"/>
        </p:scale>
        <p:origin x="706"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18T17:17:57.335" idx="1">
    <p:pos x="5760" y="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31859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72603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972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8784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9252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9050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6573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9118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4334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64891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9775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7219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28817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0441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5212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32813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13759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1134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0817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7455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65592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77623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82474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2199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hyperlink" Target="https://seaborn.pydata.org/" TargetMode="External"/><Relationship Id="rId4" Type="http://schemas.openxmlformats.org/officeDocument/2006/relationships/hyperlink" Target="https://matplotlib.org/"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97265"/>
            <a:ext cx="8512500" cy="5229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000" b="1" dirty="0">
                <a:solidFill>
                  <a:srgbClr val="CC0000"/>
                </a:solidFill>
                <a:latin typeface="Montserrat"/>
                <a:ea typeface="Montserrat"/>
                <a:cs typeface="Montserrat"/>
                <a:sym typeface="Montserrat"/>
              </a:rPr>
              <a:t>           Capstone Project - 2</a:t>
            </a:r>
            <a:endParaRPr sz="4000" b="1" dirty="0">
              <a:solidFill>
                <a:srgbClr val="CC0000"/>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US" sz="3000" b="1" u="sng" dirty="0">
                <a:solidFill>
                  <a:schemeClr val="lt1"/>
                </a:solidFill>
                <a:latin typeface="Montserrat"/>
                <a:ea typeface="Montserrat"/>
                <a:cs typeface="Montserrat"/>
                <a:sym typeface="Montserrat"/>
              </a:rPr>
              <a:t>Seoul Bike Sharing Demand Prediction</a:t>
            </a: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r>
              <a:rPr lang="en-US" sz="2400" b="1" u="sng" dirty="0">
                <a:solidFill>
                  <a:schemeClr val="lt1"/>
                </a:solidFill>
                <a:latin typeface="Montserrat"/>
                <a:ea typeface="Montserrat"/>
                <a:cs typeface="Montserrat"/>
                <a:sym typeface="Montserrat"/>
              </a:rPr>
              <a:t>Team Members</a:t>
            </a:r>
            <a:br>
              <a:rPr lang="en-US" sz="36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Shreedarsh M</a:t>
            </a:r>
            <a:br>
              <a:rPr lang="en-US" sz="1800" b="1" dirty="0">
                <a:solidFill>
                  <a:schemeClr val="lt1"/>
                </a:solidFill>
                <a:latin typeface="Montserrat"/>
                <a:ea typeface="Montserrat"/>
                <a:cs typeface="Montserrat"/>
                <a:sym typeface="Montserrat"/>
              </a:rPr>
            </a:br>
            <a:r>
              <a:rPr lang="en-US" sz="1800" b="1" dirty="0" err="1">
                <a:solidFill>
                  <a:schemeClr val="lt1"/>
                </a:solidFill>
                <a:latin typeface="Montserrat"/>
                <a:ea typeface="Montserrat"/>
                <a:cs typeface="Montserrat"/>
                <a:sym typeface="Montserrat"/>
              </a:rPr>
              <a:t>Sachin</a:t>
            </a:r>
            <a:r>
              <a:rPr lang="en-US" sz="1800" b="1" dirty="0">
                <a:solidFill>
                  <a:schemeClr val="lt1"/>
                </a:solidFill>
                <a:latin typeface="Montserrat"/>
                <a:ea typeface="Montserrat"/>
                <a:cs typeface="Montserrat"/>
                <a:sym typeface="Montserrat"/>
              </a:rPr>
              <a:t> S Panchal</a:t>
            </a: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Ranjith K</a:t>
            </a: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Rohan A G</a:t>
            </a:r>
            <a:br>
              <a:rPr lang="en-US" sz="1800" b="1" dirty="0">
                <a:solidFill>
                  <a:schemeClr val="lt1"/>
                </a:solidFill>
                <a:latin typeface="Montserrat"/>
                <a:ea typeface="Montserrat"/>
                <a:cs typeface="Montserrat"/>
                <a:sym typeface="Montserrat"/>
              </a:rPr>
            </a:br>
            <a:r>
              <a:rPr lang="en-US" sz="1800" b="1" dirty="0" err="1">
                <a:solidFill>
                  <a:schemeClr val="lt1"/>
                </a:solidFill>
                <a:latin typeface="Montserrat"/>
                <a:ea typeface="Montserrat"/>
                <a:cs typeface="Montserrat"/>
                <a:sym typeface="Montserrat"/>
              </a:rPr>
              <a:t>Kshipra</a:t>
            </a:r>
            <a:r>
              <a:rPr lang="en-US" sz="1800" b="1" dirty="0">
                <a:solidFill>
                  <a:schemeClr val="lt1"/>
                </a:solidFill>
                <a:latin typeface="Montserrat"/>
                <a:ea typeface="Montserrat"/>
                <a:cs typeface="Montserrat"/>
                <a:sym typeface="Montserrat"/>
              </a:rPr>
              <a:t> Parihar</a:t>
            </a: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2869808"/>
            <a:ext cx="6549284" cy="142449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B9ACB5AC-67F2-42C2-A743-3188D3765F60}"/>
              </a:ext>
            </a:extLst>
          </p:cNvPr>
          <p:cNvSpPr txBox="1"/>
          <p:nvPr/>
        </p:nvSpPr>
        <p:spPr>
          <a:xfrm>
            <a:off x="2011680" y="169919"/>
            <a:ext cx="7083083" cy="523220"/>
          </a:xfrm>
          <a:prstGeom prst="rect">
            <a:avLst/>
          </a:prstGeom>
          <a:noFill/>
        </p:spPr>
        <p:txBody>
          <a:bodyPr wrap="square">
            <a:spAutoFit/>
          </a:bodyPr>
          <a:lstStyle/>
          <a:p>
            <a:r>
              <a:rPr lang="en-GB" sz="2800" b="1" u="sng" dirty="0">
                <a:solidFill>
                  <a:srgbClr val="CC0000"/>
                </a:solidFill>
                <a:latin typeface="Montserrat"/>
                <a:sym typeface="Montserrat"/>
              </a:rPr>
              <a:t>Exploratory Data Analysis</a:t>
            </a:r>
            <a:endParaRPr lang="en-IN" sz="2800" dirty="0"/>
          </a:p>
        </p:txBody>
      </p:sp>
      <p:pic>
        <p:nvPicPr>
          <p:cNvPr id="5122" name="Picture 2">
            <a:extLst>
              <a:ext uri="{FF2B5EF4-FFF2-40B4-BE49-F238E27FC236}">
                <a16:creationId xmlns:a16="http://schemas.microsoft.com/office/drawing/2014/main" id="{9C3E19C7-B3CB-451B-A7C8-71ACB6F0D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09" y="1677134"/>
            <a:ext cx="5019960" cy="329644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354DEF9-9D39-4A34-9FBB-944B2B454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9866" y="2571750"/>
            <a:ext cx="3927525" cy="25077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9F42DF2-EBFD-4262-A7E8-A836C196BE0B}"/>
              </a:ext>
            </a:extLst>
          </p:cNvPr>
          <p:cNvSpPr txBox="1"/>
          <p:nvPr/>
        </p:nvSpPr>
        <p:spPr>
          <a:xfrm>
            <a:off x="1277817" y="1232334"/>
            <a:ext cx="3153508" cy="384721"/>
          </a:xfrm>
          <a:prstGeom prst="rect">
            <a:avLst/>
          </a:prstGeom>
          <a:noFill/>
        </p:spPr>
        <p:txBody>
          <a:bodyPr wrap="square">
            <a:spAutoFit/>
          </a:bodyPr>
          <a:lstStyle/>
          <a:p>
            <a:r>
              <a:rPr lang="en-GB" sz="1900" u="sng" dirty="0">
                <a:solidFill>
                  <a:schemeClr val="accent5">
                    <a:lumMod val="50000"/>
                  </a:schemeClr>
                </a:solidFill>
                <a:latin typeface="Montserrat"/>
                <a:sym typeface="Montserrat"/>
              </a:rPr>
              <a:t>Bike counts vs Seasons</a:t>
            </a:r>
            <a:endParaRPr lang="en-IN" sz="1900" u="sng" dirty="0">
              <a:solidFill>
                <a:schemeClr val="accent5">
                  <a:lumMod val="50000"/>
                </a:schemeClr>
              </a:solidFill>
            </a:endParaRPr>
          </a:p>
        </p:txBody>
      </p:sp>
      <p:sp>
        <p:nvSpPr>
          <p:cNvPr id="9" name="TextBox 8">
            <a:extLst>
              <a:ext uri="{FF2B5EF4-FFF2-40B4-BE49-F238E27FC236}">
                <a16:creationId xmlns:a16="http://schemas.microsoft.com/office/drawing/2014/main" id="{7FFFCBAF-18A0-4378-8823-57D498183F7C}"/>
              </a:ext>
            </a:extLst>
          </p:cNvPr>
          <p:cNvSpPr txBox="1"/>
          <p:nvPr/>
        </p:nvSpPr>
        <p:spPr>
          <a:xfrm>
            <a:off x="5089866" y="2143698"/>
            <a:ext cx="4572000" cy="384721"/>
          </a:xfrm>
          <a:prstGeom prst="rect">
            <a:avLst/>
          </a:prstGeom>
          <a:noFill/>
        </p:spPr>
        <p:txBody>
          <a:bodyPr wrap="square">
            <a:spAutoFit/>
          </a:bodyPr>
          <a:lstStyle/>
          <a:p>
            <a:r>
              <a:rPr lang="en-GB" sz="1900" u="sng" dirty="0">
                <a:solidFill>
                  <a:schemeClr val="accent5">
                    <a:lumMod val="50000"/>
                  </a:schemeClr>
                </a:solidFill>
                <a:latin typeface="Montserrat"/>
                <a:sym typeface="Montserrat"/>
              </a:rPr>
              <a:t>Bike counts vs Functionality day</a:t>
            </a:r>
            <a:endParaRPr lang="en-IN" sz="1900" u="sng" dirty="0">
              <a:solidFill>
                <a:schemeClr val="accent5">
                  <a:lumMod val="50000"/>
                </a:schemeClr>
              </a:solidFill>
            </a:endParaRPr>
          </a:p>
        </p:txBody>
      </p:sp>
    </p:spTree>
    <p:extLst>
      <p:ext uri="{BB962C8B-B14F-4D97-AF65-F5344CB8AC3E}">
        <p14:creationId xmlns:p14="http://schemas.microsoft.com/office/powerpoint/2010/main" val="350976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2869808"/>
            <a:ext cx="6549284" cy="142449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B9ACB5AC-67F2-42C2-A743-3188D3765F60}"/>
              </a:ext>
            </a:extLst>
          </p:cNvPr>
          <p:cNvSpPr txBox="1"/>
          <p:nvPr/>
        </p:nvSpPr>
        <p:spPr>
          <a:xfrm>
            <a:off x="2011680" y="169919"/>
            <a:ext cx="7083083" cy="523220"/>
          </a:xfrm>
          <a:prstGeom prst="rect">
            <a:avLst/>
          </a:prstGeom>
          <a:noFill/>
        </p:spPr>
        <p:txBody>
          <a:bodyPr wrap="square">
            <a:spAutoFit/>
          </a:bodyPr>
          <a:lstStyle/>
          <a:p>
            <a:r>
              <a:rPr lang="en-GB" sz="2800" b="1" u="sng" dirty="0">
                <a:solidFill>
                  <a:srgbClr val="CC0000"/>
                </a:solidFill>
                <a:latin typeface="Montserrat"/>
                <a:sym typeface="Montserrat"/>
              </a:rPr>
              <a:t>Exploratory Data Analysis</a:t>
            </a:r>
            <a:endParaRPr lang="en-IN" sz="2800" dirty="0"/>
          </a:p>
        </p:txBody>
      </p:sp>
      <p:pic>
        <p:nvPicPr>
          <p:cNvPr id="6146" name="Picture 2">
            <a:extLst>
              <a:ext uri="{FF2B5EF4-FFF2-40B4-BE49-F238E27FC236}">
                <a16:creationId xmlns:a16="http://schemas.microsoft.com/office/drawing/2014/main" id="{9B833F61-B1BC-407D-BF77-ED91B369C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037" y="1299876"/>
            <a:ext cx="7673926" cy="38436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97D9112-9155-4637-A028-A8C7EB11E9D7}"/>
              </a:ext>
            </a:extLst>
          </p:cNvPr>
          <p:cNvSpPr txBox="1"/>
          <p:nvPr/>
        </p:nvSpPr>
        <p:spPr>
          <a:xfrm>
            <a:off x="1399735" y="915155"/>
            <a:ext cx="6900203" cy="384721"/>
          </a:xfrm>
          <a:prstGeom prst="rect">
            <a:avLst/>
          </a:prstGeom>
          <a:noFill/>
        </p:spPr>
        <p:txBody>
          <a:bodyPr wrap="square">
            <a:spAutoFit/>
          </a:bodyPr>
          <a:lstStyle/>
          <a:p>
            <a:r>
              <a:rPr lang="en-GB" sz="1900" u="sng" dirty="0">
                <a:solidFill>
                  <a:schemeClr val="accent5">
                    <a:lumMod val="50000"/>
                  </a:schemeClr>
                </a:solidFill>
                <a:latin typeface="Montserrat"/>
                <a:sym typeface="Montserrat"/>
              </a:rPr>
              <a:t>Rented Bike counts across different hours in a day</a:t>
            </a:r>
            <a:endParaRPr lang="en-IN" sz="1900" u="sng" dirty="0">
              <a:solidFill>
                <a:schemeClr val="accent5">
                  <a:lumMod val="50000"/>
                </a:schemeClr>
              </a:solidFill>
            </a:endParaRPr>
          </a:p>
        </p:txBody>
      </p:sp>
    </p:spTree>
    <p:extLst>
      <p:ext uri="{BB962C8B-B14F-4D97-AF65-F5344CB8AC3E}">
        <p14:creationId xmlns:p14="http://schemas.microsoft.com/office/powerpoint/2010/main" val="328731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486109" y="3084247"/>
            <a:ext cx="3142140" cy="82319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B9ACB5AC-67F2-42C2-A743-3188D3765F60}"/>
              </a:ext>
            </a:extLst>
          </p:cNvPr>
          <p:cNvSpPr txBox="1"/>
          <p:nvPr/>
        </p:nvSpPr>
        <p:spPr>
          <a:xfrm>
            <a:off x="2011680" y="169919"/>
            <a:ext cx="7083083" cy="523220"/>
          </a:xfrm>
          <a:prstGeom prst="rect">
            <a:avLst/>
          </a:prstGeom>
          <a:noFill/>
        </p:spPr>
        <p:txBody>
          <a:bodyPr wrap="square">
            <a:spAutoFit/>
          </a:bodyPr>
          <a:lstStyle/>
          <a:p>
            <a:r>
              <a:rPr lang="en-GB" sz="2800" b="1" u="sng" dirty="0">
                <a:solidFill>
                  <a:srgbClr val="CC0000"/>
                </a:solidFill>
                <a:latin typeface="Montserrat"/>
                <a:sym typeface="Montserrat"/>
              </a:rPr>
              <a:t>Exploratory Data Analysis</a:t>
            </a:r>
            <a:endParaRPr lang="en-IN" sz="2800" dirty="0"/>
          </a:p>
        </p:txBody>
      </p:sp>
      <p:sp>
        <p:nvSpPr>
          <p:cNvPr id="8" name="TextBox 7">
            <a:extLst>
              <a:ext uri="{FF2B5EF4-FFF2-40B4-BE49-F238E27FC236}">
                <a16:creationId xmlns:a16="http://schemas.microsoft.com/office/drawing/2014/main" id="{E9F42DF2-EBFD-4262-A7E8-A836C196BE0B}"/>
              </a:ext>
            </a:extLst>
          </p:cNvPr>
          <p:cNvSpPr txBox="1"/>
          <p:nvPr/>
        </p:nvSpPr>
        <p:spPr>
          <a:xfrm>
            <a:off x="557948" y="1217181"/>
            <a:ext cx="3882388" cy="384721"/>
          </a:xfrm>
          <a:prstGeom prst="rect">
            <a:avLst/>
          </a:prstGeom>
          <a:noFill/>
        </p:spPr>
        <p:txBody>
          <a:bodyPr wrap="square">
            <a:spAutoFit/>
          </a:bodyPr>
          <a:lstStyle/>
          <a:p>
            <a:r>
              <a:rPr lang="en-GB" sz="1900" u="sng" dirty="0">
                <a:solidFill>
                  <a:schemeClr val="accent5">
                    <a:lumMod val="50000"/>
                  </a:schemeClr>
                </a:solidFill>
                <a:latin typeface="Montserrat"/>
                <a:sym typeface="Montserrat"/>
              </a:rPr>
              <a:t>Bike counts vs Temperature</a:t>
            </a:r>
            <a:endParaRPr lang="en-IN" sz="1900" u="sng" dirty="0">
              <a:solidFill>
                <a:schemeClr val="accent5">
                  <a:lumMod val="50000"/>
                </a:schemeClr>
              </a:solidFill>
            </a:endParaRPr>
          </a:p>
        </p:txBody>
      </p:sp>
      <p:sp>
        <p:nvSpPr>
          <p:cNvPr id="9" name="TextBox 8">
            <a:extLst>
              <a:ext uri="{FF2B5EF4-FFF2-40B4-BE49-F238E27FC236}">
                <a16:creationId xmlns:a16="http://schemas.microsoft.com/office/drawing/2014/main" id="{7FFFCBAF-18A0-4378-8823-57D498183F7C}"/>
              </a:ext>
            </a:extLst>
          </p:cNvPr>
          <p:cNvSpPr txBox="1"/>
          <p:nvPr/>
        </p:nvSpPr>
        <p:spPr>
          <a:xfrm>
            <a:off x="4293832" y="1176745"/>
            <a:ext cx="4947433" cy="384721"/>
          </a:xfrm>
          <a:prstGeom prst="rect">
            <a:avLst/>
          </a:prstGeom>
          <a:noFill/>
        </p:spPr>
        <p:txBody>
          <a:bodyPr wrap="square">
            <a:spAutoFit/>
          </a:bodyPr>
          <a:lstStyle/>
          <a:p>
            <a:r>
              <a:rPr lang="en-GB" sz="1900" u="sng" dirty="0">
                <a:solidFill>
                  <a:schemeClr val="accent5">
                    <a:lumMod val="50000"/>
                  </a:schemeClr>
                </a:solidFill>
                <a:latin typeface="Montserrat"/>
                <a:sym typeface="Montserrat"/>
              </a:rPr>
              <a:t>Bike counts vs Dew point temperature</a:t>
            </a:r>
            <a:endParaRPr lang="en-IN" sz="1900" u="sng" dirty="0">
              <a:solidFill>
                <a:schemeClr val="accent5">
                  <a:lumMod val="50000"/>
                </a:schemeClr>
              </a:solidFill>
            </a:endParaRPr>
          </a:p>
        </p:txBody>
      </p:sp>
      <p:pic>
        <p:nvPicPr>
          <p:cNvPr id="7170" name="Picture 2">
            <a:extLst>
              <a:ext uri="{FF2B5EF4-FFF2-40B4-BE49-F238E27FC236}">
                <a16:creationId xmlns:a16="http://schemas.microsoft.com/office/drawing/2014/main" id="{7B5C8442-E896-4A5C-A5BD-E01A321D8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42338"/>
            <a:ext cx="4585333" cy="301501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9A4B856-BAA9-4354-B77B-11A09048C1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336" y="1642338"/>
            <a:ext cx="4654427" cy="301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405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a:extLst>
              <a:ext uri="{FF2B5EF4-FFF2-40B4-BE49-F238E27FC236}">
                <a16:creationId xmlns:a16="http://schemas.microsoft.com/office/drawing/2014/main" id="{B9ACB5AC-67F2-42C2-A743-3188D3765F60}"/>
              </a:ext>
            </a:extLst>
          </p:cNvPr>
          <p:cNvSpPr txBox="1"/>
          <p:nvPr/>
        </p:nvSpPr>
        <p:spPr>
          <a:xfrm>
            <a:off x="1399736" y="247890"/>
            <a:ext cx="7083083" cy="523220"/>
          </a:xfrm>
          <a:prstGeom prst="rect">
            <a:avLst/>
          </a:prstGeom>
          <a:noFill/>
        </p:spPr>
        <p:txBody>
          <a:bodyPr wrap="square">
            <a:spAutoFit/>
          </a:bodyPr>
          <a:lstStyle/>
          <a:p>
            <a:r>
              <a:rPr lang="en-GB" sz="2800" b="1" u="sng" dirty="0">
                <a:solidFill>
                  <a:srgbClr val="CC0000"/>
                </a:solidFill>
                <a:latin typeface="Montserrat"/>
                <a:sym typeface="Montserrat"/>
              </a:rPr>
              <a:t>Outliers detection and treatment</a:t>
            </a:r>
            <a:endParaRPr lang="en-IN" sz="2800" dirty="0"/>
          </a:p>
        </p:txBody>
      </p:sp>
      <p:pic>
        <p:nvPicPr>
          <p:cNvPr id="8200" name="Picture 8">
            <a:extLst>
              <a:ext uri="{FF2B5EF4-FFF2-40B4-BE49-F238E27FC236}">
                <a16:creationId xmlns:a16="http://schemas.microsoft.com/office/drawing/2014/main" id="{5F66BD07-87D0-47B6-B9E2-204E5A05E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68" y="1221276"/>
            <a:ext cx="3677644" cy="2478412"/>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3BE3C852-73D5-4A89-83AC-2D1F47C834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9804" y="1221276"/>
            <a:ext cx="3617682" cy="24784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A55B206-D7F0-43A7-BFBB-70BE4AB48FF9}"/>
              </a:ext>
            </a:extLst>
          </p:cNvPr>
          <p:cNvPicPr>
            <a:picLocks noChangeAspect="1"/>
          </p:cNvPicPr>
          <p:nvPr/>
        </p:nvPicPr>
        <p:blipFill rotWithShape="1">
          <a:blip r:embed="rId5"/>
          <a:srcRect l="4693" t="48194" r="1231" b="39418"/>
          <a:stretch/>
        </p:blipFill>
        <p:spPr>
          <a:xfrm>
            <a:off x="470973" y="3770293"/>
            <a:ext cx="8602395" cy="637151"/>
          </a:xfrm>
          <a:prstGeom prst="rect">
            <a:avLst/>
          </a:prstGeom>
        </p:spPr>
      </p:pic>
    </p:spTree>
    <p:extLst>
      <p:ext uri="{BB962C8B-B14F-4D97-AF65-F5344CB8AC3E}">
        <p14:creationId xmlns:p14="http://schemas.microsoft.com/office/powerpoint/2010/main" val="161491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a:extLst>
              <a:ext uri="{FF2B5EF4-FFF2-40B4-BE49-F238E27FC236}">
                <a16:creationId xmlns:a16="http://schemas.microsoft.com/office/drawing/2014/main" id="{B9ACB5AC-67F2-42C2-A743-3188D3765F60}"/>
              </a:ext>
            </a:extLst>
          </p:cNvPr>
          <p:cNvSpPr txBox="1"/>
          <p:nvPr/>
        </p:nvSpPr>
        <p:spPr>
          <a:xfrm>
            <a:off x="2996420" y="2676646"/>
            <a:ext cx="7083083" cy="523220"/>
          </a:xfrm>
          <a:prstGeom prst="rect">
            <a:avLst/>
          </a:prstGeom>
          <a:noFill/>
        </p:spPr>
        <p:txBody>
          <a:bodyPr wrap="square">
            <a:spAutoFit/>
          </a:bodyPr>
          <a:lstStyle/>
          <a:p>
            <a:r>
              <a:rPr lang="en-GB" sz="2800" b="1" u="sng" dirty="0">
                <a:solidFill>
                  <a:srgbClr val="CC0000"/>
                </a:solidFill>
                <a:latin typeface="Montserrat"/>
                <a:sym typeface="Montserrat"/>
              </a:rPr>
              <a:t>Label Encoding</a:t>
            </a:r>
            <a:endParaRPr lang="en-IN" sz="2800" dirty="0"/>
          </a:p>
        </p:txBody>
      </p:sp>
      <p:pic>
        <p:nvPicPr>
          <p:cNvPr id="3" name="Picture 2">
            <a:extLst>
              <a:ext uri="{FF2B5EF4-FFF2-40B4-BE49-F238E27FC236}">
                <a16:creationId xmlns:a16="http://schemas.microsoft.com/office/drawing/2014/main" id="{134C4A10-C786-4358-AADD-6EEC2DC4814C}"/>
              </a:ext>
            </a:extLst>
          </p:cNvPr>
          <p:cNvPicPr>
            <a:picLocks noChangeAspect="1"/>
          </p:cNvPicPr>
          <p:nvPr/>
        </p:nvPicPr>
        <p:blipFill rotWithShape="1">
          <a:blip r:embed="rId3"/>
          <a:srcRect l="3922" t="39521" r="36232" b="38735"/>
          <a:stretch/>
        </p:blipFill>
        <p:spPr>
          <a:xfrm>
            <a:off x="476354" y="3296848"/>
            <a:ext cx="8191291" cy="1674055"/>
          </a:xfrm>
          <a:prstGeom prst="rect">
            <a:avLst/>
          </a:prstGeom>
        </p:spPr>
      </p:pic>
      <p:pic>
        <p:nvPicPr>
          <p:cNvPr id="10" name="Picture 14">
            <a:extLst>
              <a:ext uri="{FF2B5EF4-FFF2-40B4-BE49-F238E27FC236}">
                <a16:creationId xmlns:a16="http://schemas.microsoft.com/office/drawing/2014/main" id="{CCC83F4E-FC85-42EA-A153-B0727843F5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734" y="229540"/>
            <a:ext cx="2633003" cy="26330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a:extLst>
              <a:ext uri="{FF2B5EF4-FFF2-40B4-BE49-F238E27FC236}">
                <a16:creationId xmlns:a16="http://schemas.microsoft.com/office/drawing/2014/main" id="{1A6DE788-BA9D-4E6D-9E4B-598928C7FF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3265" y="69432"/>
            <a:ext cx="2736167" cy="2736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815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a:extLst>
              <a:ext uri="{FF2B5EF4-FFF2-40B4-BE49-F238E27FC236}">
                <a16:creationId xmlns:a16="http://schemas.microsoft.com/office/drawing/2014/main" id="{B9ACB5AC-67F2-42C2-A743-3188D3765F60}"/>
              </a:ext>
            </a:extLst>
          </p:cNvPr>
          <p:cNvSpPr txBox="1"/>
          <p:nvPr/>
        </p:nvSpPr>
        <p:spPr>
          <a:xfrm>
            <a:off x="2602525" y="-34915"/>
            <a:ext cx="7083083" cy="523220"/>
          </a:xfrm>
          <a:prstGeom prst="rect">
            <a:avLst/>
          </a:prstGeom>
          <a:noFill/>
        </p:spPr>
        <p:txBody>
          <a:bodyPr wrap="square">
            <a:spAutoFit/>
          </a:bodyPr>
          <a:lstStyle/>
          <a:p>
            <a:r>
              <a:rPr lang="en-GB" sz="2800" b="1" u="sng" dirty="0">
                <a:solidFill>
                  <a:srgbClr val="CC0000"/>
                </a:solidFill>
                <a:latin typeface="Montserrat"/>
                <a:sym typeface="Montserrat"/>
              </a:rPr>
              <a:t>Correlation Heatmap</a:t>
            </a:r>
            <a:endParaRPr lang="en-IN" sz="2800" dirty="0"/>
          </a:p>
        </p:txBody>
      </p:sp>
      <p:pic>
        <p:nvPicPr>
          <p:cNvPr id="9218" name="Picture 2">
            <a:extLst>
              <a:ext uri="{FF2B5EF4-FFF2-40B4-BE49-F238E27FC236}">
                <a16:creationId xmlns:a16="http://schemas.microsoft.com/office/drawing/2014/main" id="{6D140718-1991-4753-B02A-CD67E79A3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877" y="488305"/>
            <a:ext cx="6129339" cy="4655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15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a:extLst>
              <a:ext uri="{FF2B5EF4-FFF2-40B4-BE49-F238E27FC236}">
                <a16:creationId xmlns:a16="http://schemas.microsoft.com/office/drawing/2014/main" id="{B9ACB5AC-67F2-42C2-A743-3188D3765F60}"/>
              </a:ext>
            </a:extLst>
          </p:cNvPr>
          <p:cNvSpPr txBox="1"/>
          <p:nvPr/>
        </p:nvSpPr>
        <p:spPr>
          <a:xfrm>
            <a:off x="2145325" y="126864"/>
            <a:ext cx="7083083" cy="523220"/>
          </a:xfrm>
          <a:prstGeom prst="rect">
            <a:avLst/>
          </a:prstGeom>
          <a:noFill/>
        </p:spPr>
        <p:txBody>
          <a:bodyPr wrap="square">
            <a:spAutoFit/>
          </a:bodyPr>
          <a:lstStyle/>
          <a:p>
            <a:r>
              <a:rPr lang="en-GB" sz="2800" b="1" u="sng" dirty="0">
                <a:solidFill>
                  <a:srgbClr val="CC0000"/>
                </a:solidFill>
                <a:latin typeface="Montserrat"/>
                <a:sym typeface="Montserrat"/>
              </a:rPr>
              <a:t>Machine Learning Modelling</a:t>
            </a:r>
            <a:endParaRPr lang="en-IN" sz="2800" dirty="0"/>
          </a:p>
        </p:txBody>
      </p:sp>
      <p:sp>
        <p:nvSpPr>
          <p:cNvPr id="5" name="TextBox 4">
            <a:extLst>
              <a:ext uri="{FF2B5EF4-FFF2-40B4-BE49-F238E27FC236}">
                <a16:creationId xmlns:a16="http://schemas.microsoft.com/office/drawing/2014/main" id="{1FFA6745-D5E3-48BD-B2C4-2DD9DDCFE154}"/>
              </a:ext>
            </a:extLst>
          </p:cNvPr>
          <p:cNvSpPr txBox="1"/>
          <p:nvPr/>
        </p:nvSpPr>
        <p:spPr>
          <a:xfrm>
            <a:off x="328248" y="841972"/>
            <a:ext cx="7083083" cy="461665"/>
          </a:xfrm>
          <a:prstGeom prst="rect">
            <a:avLst/>
          </a:prstGeom>
          <a:noFill/>
        </p:spPr>
        <p:txBody>
          <a:bodyPr wrap="square">
            <a:spAutoFit/>
          </a:bodyPr>
          <a:lstStyle/>
          <a:p>
            <a:r>
              <a:rPr lang="en-GB" sz="2400" b="1" u="sng" dirty="0">
                <a:solidFill>
                  <a:schemeClr val="accent5">
                    <a:lumMod val="50000"/>
                  </a:schemeClr>
                </a:solidFill>
                <a:latin typeface="Montserrat"/>
                <a:sym typeface="Montserrat"/>
              </a:rPr>
              <a:t>1. Linear Regression</a:t>
            </a:r>
            <a:endParaRPr lang="en-IN" sz="2400" dirty="0">
              <a:solidFill>
                <a:schemeClr val="accent5">
                  <a:lumMod val="50000"/>
                </a:schemeClr>
              </a:solidFill>
            </a:endParaRPr>
          </a:p>
        </p:txBody>
      </p:sp>
      <p:pic>
        <p:nvPicPr>
          <p:cNvPr id="3" name="Picture 2">
            <a:extLst>
              <a:ext uri="{FF2B5EF4-FFF2-40B4-BE49-F238E27FC236}">
                <a16:creationId xmlns:a16="http://schemas.microsoft.com/office/drawing/2014/main" id="{4A822696-5B4E-4FDF-9C33-DE7EFE9E682F}"/>
              </a:ext>
            </a:extLst>
          </p:cNvPr>
          <p:cNvPicPr>
            <a:picLocks noChangeAspect="1"/>
          </p:cNvPicPr>
          <p:nvPr/>
        </p:nvPicPr>
        <p:blipFill rotWithShape="1">
          <a:blip r:embed="rId3"/>
          <a:srcRect l="3000" t="33778" r="53777" b="26565"/>
          <a:stretch/>
        </p:blipFill>
        <p:spPr>
          <a:xfrm>
            <a:off x="5315417" y="1927274"/>
            <a:ext cx="3718812" cy="2079334"/>
          </a:xfrm>
          <a:prstGeom prst="rect">
            <a:avLst/>
          </a:prstGeom>
        </p:spPr>
      </p:pic>
      <p:sp>
        <p:nvSpPr>
          <p:cNvPr id="10" name="TextBox 9">
            <a:extLst>
              <a:ext uri="{FF2B5EF4-FFF2-40B4-BE49-F238E27FC236}">
                <a16:creationId xmlns:a16="http://schemas.microsoft.com/office/drawing/2014/main" id="{5DF4DD32-AADF-4C5A-A019-D112B578B09B}"/>
              </a:ext>
            </a:extLst>
          </p:cNvPr>
          <p:cNvSpPr txBox="1"/>
          <p:nvPr/>
        </p:nvSpPr>
        <p:spPr>
          <a:xfrm>
            <a:off x="85495" y="907224"/>
            <a:ext cx="5229922" cy="338554"/>
          </a:xfrm>
          <a:prstGeom prst="rect">
            <a:avLst/>
          </a:prstGeom>
          <a:noFill/>
        </p:spPr>
        <p:txBody>
          <a:bodyPr wrap="square">
            <a:spAutoFit/>
          </a:bodyPr>
          <a:lstStyle/>
          <a:p>
            <a:pPr marL="342900" indent="-342900">
              <a:buFont typeface="Arial" panose="020B0604020202020204" pitchFamily="34" charset="0"/>
              <a:buChar char="•"/>
            </a:pPr>
            <a:endParaRPr lang="en-IN" sz="1600" dirty="0">
              <a:solidFill>
                <a:schemeClr val="accent5">
                  <a:lumMod val="50000"/>
                </a:schemeClr>
              </a:solidFill>
              <a:latin typeface="Montserrat" panose="00000500000000000000" pitchFamily="2" charset="0"/>
            </a:endParaRPr>
          </a:p>
        </p:txBody>
      </p:sp>
      <p:sp>
        <p:nvSpPr>
          <p:cNvPr id="11" name="TextBox 10">
            <a:extLst>
              <a:ext uri="{FF2B5EF4-FFF2-40B4-BE49-F238E27FC236}">
                <a16:creationId xmlns:a16="http://schemas.microsoft.com/office/drawing/2014/main" id="{08A0D75D-8489-4882-82F6-136CA402F255}"/>
              </a:ext>
            </a:extLst>
          </p:cNvPr>
          <p:cNvSpPr txBox="1"/>
          <p:nvPr/>
        </p:nvSpPr>
        <p:spPr>
          <a:xfrm>
            <a:off x="85494" y="1441797"/>
            <a:ext cx="5279159" cy="3693319"/>
          </a:xfrm>
          <a:prstGeom prst="rect">
            <a:avLst/>
          </a:prstGeom>
          <a:noFill/>
        </p:spPr>
        <p:txBody>
          <a:bodyPr wrap="square">
            <a:spAutoFit/>
          </a:bodyPr>
          <a:lstStyle/>
          <a:p>
            <a:r>
              <a:rPr lang="en-US" sz="1800" b="0" i="0" dirty="0">
                <a:solidFill>
                  <a:srgbClr val="555555"/>
                </a:solidFill>
                <a:effectLst/>
                <a:latin typeface="Montserrat" panose="00000500000000000000" pitchFamily="2" charset="0"/>
              </a:rPr>
              <a:t>Linear regression is a </a:t>
            </a:r>
            <a:r>
              <a:rPr lang="en-US" sz="1800" b="1" i="0" dirty="0">
                <a:solidFill>
                  <a:srgbClr val="555555"/>
                </a:solidFill>
                <a:effectLst/>
                <a:latin typeface="Montserrat" panose="00000500000000000000" pitchFamily="2" charset="0"/>
              </a:rPr>
              <a:t>linear model</a:t>
            </a:r>
            <a:r>
              <a:rPr lang="en-US" sz="1800" b="0" i="0" dirty="0">
                <a:solidFill>
                  <a:srgbClr val="555555"/>
                </a:solidFill>
                <a:effectLst/>
                <a:latin typeface="Montserrat" panose="00000500000000000000" pitchFamily="2" charset="0"/>
              </a:rPr>
              <a:t>, e.g. a model that assumes a linear relationship between the input variables (x) and the single output variable (y).</a:t>
            </a:r>
          </a:p>
          <a:p>
            <a:pPr marL="342900" indent="-342900">
              <a:buFont typeface="Arial" panose="020B0604020202020204" pitchFamily="34" charset="0"/>
              <a:buChar char="•"/>
            </a:pPr>
            <a:endParaRPr lang="en-US" sz="1800" dirty="0">
              <a:solidFill>
                <a:srgbClr val="555555"/>
              </a:solidFill>
              <a:latin typeface="Montserrat" panose="00000500000000000000" pitchFamily="2" charset="0"/>
            </a:endParaRPr>
          </a:p>
          <a:p>
            <a:r>
              <a:rPr lang="en-US" sz="1800" b="0" i="0" dirty="0">
                <a:solidFill>
                  <a:srgbClr val="555555"/>
                </a:solidFill>
                <a:effectLst/>
                <a:latin typeface="Montserrat" panose="00000500000000000000" pitchFamily="2" charset="0"/>
              </a:rPr>
              <a:t>Different techniques can be used to prepare or train the linear regression equation from data, the most common of which is called </a:t>
            </a:r>
            <a:r>
              <a:rPr lang="en-US" sz="1800" b="1" i="0" dirty="0">
                <a:solidFill>
                  <a:srgbClr val="555555"/>
                </a:solidFill>
                <a:effectLst/>
                <a:latin typeface="Montserrat" panose="00000500000000000000" pitchFamily="2" charset="0"/>
              </a:rPr>
              <a:t>Ordinary Least Squares</a:t>
            </a:r>
            <a:r>
              <a:rPr lang="en-US" sz="1800" b="0" i="0" dirty="0">
                <a:solidFill>
                  <a:srgbClr val="555555"/>
                </a:solidFill>
                <a:effectLst/>
                <a:latin typeface="Montserrat" panose="00000500000000000000" pitchFamily="2" charset="0"/>
              </a:rPr>
              <a:t>. It is common to therefore refer to a model prepared this way as Ordinary Least Squares Linear Regression or just Least Squares Regression.</a:t>
            </a:r>
            <a:endParaRPr lang="en-IN" sz="1800" dirty="0">
              <a:solidFill>
                <a:schemeClr val="accent5">
                  <a:lumMod val="50000"/>
                </a:schemeClr>
              </a:solidFill>
              <a:latin typeface="Montserrat" panose="00000500000000000000" pitchFamily="2" charset="0"/>
            </a:endParaRPr>
          </a:p>
        </p:txBody>
      </p:sp>
    </p:spTree>
    <p:extLst>
      <p:ext uri="{BB962C8B-B14F-4D97-AF65-F5344CB8AC3E}">
        <p14:creationId xmlns:p14="http://schemas.microsoft.com/office/powerpoint/2010/main" val="2352445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a:extLst>
              <a:ext uri="{FF2B5EF4-FFF2-40B4-BE49-F238E27FC236}">
                <a16:creationId xmlns:a16="http://schemas.microsoft.com/office/drawing/2014/main" id="{B9ACB5AC-67F2-42C2-A743-3188D3765F60}"/>
              </a:ext>
            </a:extLst>
          </p:cNvPr>
          <p:cNvSpPr txBox="1"/>
          <p:nvPr/>
        </p:nvSpPr>
        <p:spPr>
          <a:xfrm>
            <a:off x="2145325" y="126864"/>
            <a:ext cx="7083083" cy="523220"/>
          </a:xfrm>
          <a:prstGeom prst="rect">
            <a:avLst/>
          </a:prstGeom>
          <a:noFill/>
        </p:spPr>
        <p:txBody>
          <a:bodyPr wrap="square">
            <a:spAutoFit/>
          </a:bodyPr>
          <a:lstStyle/>
          <a:p>
            <a:r>
              <a:rPr lang="en-GB" sz="2800" b="1" u="sng" dirty="0">
                <a:solidFill>
                  <a:srgbClr val="CC0000"/>
                </a:solidFill>
                <a:latin typeface="Montserrat"/>
                <a:sym typeface="Montserrat"/>
              </a:rPr>
              <a:t>Machine Learning Modelling</a:t>
            </a:r>
            <a:endParaRPr lang="en-IN" sz="2800" dirty="0"/>
          </a:p>
        </p:txBody>
      </p:sp>
      <p:sp>
        <p:nvSpPr>
          <p:cNvPr id="5" name="TextBox 4">
            <a:extLst>
              <a:ext uri="{FF2B5EF4-FFF2-40B4-BE49-F238E27FC236}">
                <a16:creationId xmlns:a16="http://schemas.microsoft.com/office/drawing/2014/main" id="{1FFA6745-D5E3-48BD-B2C4-2DD9DDCFE154}"/>
              </a:ext>
            </a:extLst>
          </p:cNvPr>
          <p:cNvSpPr txBox="1"/>
          <p:nvPr/>
        </p:nvSpPr>
        <p:spPr>
          <a:xfrm>
            <a:off x="325069" y="834750"/>
            <a:ext cx="7083083" cy="461665"/>
          </a:xfrm>
          <a:prstGeom prst="rect">
            <a:avLst/>
          </a:prstGeom>
          <a:noFill/>
        </p:spPr>
        <p:txBody>
          <a:bodyPr wrap="square">
            <a:spAutoFit/>
          </a:bodyPr>
          <a:lstStyle/>
          <a:p>
            <a:r>
              <a:rPr lang="en-GB" sz="2400" b="1" u="sng" dirty="0">
                <a:solidFill>
                  <a:schemeClr val="accent5">
                    <a:lumMod val="50000"/>
                  </a:schemeClr>
                </a:solidFill>
                <a:latin typeface="Montserrat"/>
                <a:sym typeface="Montserrat"/>
              </a:rPr>
              <a:t>2. Polynomial Regression</a:t>
            </a:r>
            <a:endParaRPr lang="en-IN" sz="2400" dirty="0">
              <a:solidFill>
                <a:schemeClr val="accent5">
                  <a:lumMod val="50000"/>
                </a:schemeClr>
              </a:solidFill>
            </a:endParaRPr>
          </a:p>
        </p:txBody>
      </p:sp>
      <p:sp>
        <p:nvSpPr>
          <p:cNvPr id="11" name="TextBox 10">
            <a:extLst>
              <a:ext uri="{FF2B5EF4-FFF2-40B4-BE49-F238E27FC236}">
                <a16:creationId xmlns:a16="http://schemas.microsoft.com/office/drawing/2014/main" id="{08A0D75D-8489-4882-82F6-136CA402F255}"/>
              </a:ext>
            </a:extLst>
          </p:cNvPr>
          <p:cNvSpPr txBox="1"/>
          <p:nvPr/>
        </p:nvSpPr>
        <p:spPr>
          <a:xfrm>
            <a:off x="2732109" y="1638704"/>
            <a:ext cx="5279159" cy="369332"/>
          </a:xfrm>
          <a:prstGeom prst="rect">
            <a:avLst/>
          </a:prstGeom>
          <a:noFill/>
        </p:spPr>
        <p:txBody>
          <a:bodyPr wrap="square">
            <a:spAutoFit/>
          </a:bodyPr>
          <a:lstStyle/>
          <a:p>
            <a:endParaRPr lang="en-IN" sz="1800" dirty="0">
              <a:solidFill>
                <a:schemeClr val="accent5">
                  <a:lumMod val="50000"/>
                </a:schemeClr>
              </a:solidFill>
              <a:latin typeface="Montserrat" panose="00000500000000000000" pitchFamily="2" charset="0"/>
            </a:endParaRPr>
          </a:p>
        </p:txBody>
      </p:sp>
      <p:sp>
        <p:nvSpPr>
          <p:cNvPr id="8" name="TextBox 7">
            <a:extLst>
              <a:ext uri="{FF2B5EF4-FFF2-40B4-BE49-F238E27FC236}">
                <a16:creationId xmlns:a16="http://schemas.microsoft.com/office/drawing/2014/main" id="{72DA88D8-F620-46FA-991C-372997D26E5F}"/>
              </a:ext>
            </a:extLst>
          </p:cNvPr>
          <p:cNvSpPr txBox="1"/>
          <p:nvPr/>
        </p:nvSpPr>
        <p:spPr>
          <a:xfrm>
            <a:off x="85494" y="1441797"/>
            <a:ext cx="5279159" cy="369332"/>
          </a:xfrm>
          <a:prstGeom prst="rect">
            <a:avLst/>
          </a:prstGeom>
          <a:noFill/>
        </p:spPr>
        <p:txBody>
          <a:bodyPr wrap="square">
            <a:spAutoFit/>
          </a:bodyPr>
          <a:lstStyle/>
          <a:p>
            <a:endParaRPr lang="en-IN" sz="1800" dirty="0">
              <a:solidFill>
                <a:schemeClr val="accent5">
                  <a:lumMod val="50000"/>
                </a:schemeClr>
              </a:solidFill>
              <a:latin typeface="Montserrat" panose="00000500000000000000" pitchFamily="2" charset="0"/>
            </a:endParaRPr>
          </a:p>
        </p:txBody>
      </p:sp>
      <p:sp>
        <p:nvSpPr>
          <p:cNvPr id="17" name="TextBox 16">
            <a:extLst>
              <a:ext uri="{FF2B5EF4-FFF2-40B4-BE49-F238E27FC236}">
                <a16:creationId xmlns:a16="http://schemas.microsoft.com/office/drawing/2014/main" id="{3C4E48C9-5EC0-44D7-9483-901306AFDB05}"/>
              </a:ext>
            </a:extLst>
          </p:cNvPr>
          <p:cNvSpPr txBox="1"/>
          <p:nvPr/>
        </p:nvSpPr>
        <p:spPr>
          <a:xfrm>
            <a:off x="-78342" y="1281742"/>
            <a:ext cx="6028666" cy="35394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accent5">
                    <a:lumMod val="50000"/>
                  </a:schemeClr>
                </a:solidFill>
                <a:latin typeface="Montserrat" panose="00000500000000000000" pitchFamily="2" charset="0"/>
              </a:rPr>
              <a:t>Polynomial Regression is a regression algorithm that models the relationship between a dependent(y) and independent variable(x) as nth degree polynomial.</a:t>
            </a:r>
          </a:p>
          <a:p>
            <a:pPr marL="285750" indent="-285750">
              <a:buFont typeface="Arial" panose="020B0604020202020204" pitchFamily="34" charset="0"/>
              <a:buChar char="•"/>
            </a:pPr>
            <a:r>
              <a:rPr lang="en-IN" dirty="0">
                <a:solidFill>
                  <a:schemeClr val="accent5">
                    <a:lumMod val="50000"/>
                  </a:schemeClr>
                </a:solidFill>
                <a:latin typeface="Montserrat" panose="00000500000000000000" pitchFamily="2" charset="0"/>
              </a:rPr>
              <a:t>It is also called the special case of Multiple Linear Regression in ML. Because we add some polynomial terms to the Multiple Linear regression equation to convert it into Polynomial Regression,</a:t>
            </a:r>
          </a:p>
          <a:p>
            <a:pPr marL="285750" indent="-285750">
              <a:buFont typeface="Arial" panose="020B0604020202020204" pitchFamily="34" charset="0"/>
              <a:buChar char="•"/>
            </a:pPr>
            <a:r>
              <a:rPr lang="en-IN" dirty="0">
                <a:solidFill>
                  <a:schemeClr val="accent5">
                    <a:lumMod val="50000"/>
                  </a:schemeClr>
                </a:solidFill>
                <a:latin typeface="Montserrat" panose="00000500000000000000" pitchFamily="2" charset="0"/>
              </a:rPr>
              <a:t>It is a linear model with some modification in order to increase the accuracy.</a:t>
            </a:r>
          </a:p>
          <a:p>
            <a:pPr marL="285750" indent="-285750">
              <a:buFont typeface="Arial" panose="020B0604020202020204" pitchFamily="34" charset="0"/>
              <a:buChar char="•"/>
            </a:pPr>
            <a:r>
              <a:rPr lang="en-IN" dirty="0">
                <a:solidFill>
                  <a:schemeClr val="accent5">
                    <a:lumMod val="50000"/>
                  </a:schemeClr>
                </a:solidFill>
                <a:latin typeface="Montserrat" panose="00000500000000000000" pitchFamily="2" charset="0"/>
              </a:rPr>
              <a:t>The dataset used in Polynomial regression for training is of non-linear nature.</a:t>
            </a:r>
          </a:p>
          <a:p>
            <a:pPr marL="285750" indent="-285750">
              <a:buFont typeface="Arial" panose="020B0604020202020204" pitchFamily="34" charset="0"/>
              <a:buChar char="•"/>
            </a:pPr>
            <a:r>
              <a:rPr lang="en-IN" dirty="0">
                <a:solidFill>
                  <a:schemeClr val="accent5">
                    <a:lumMod val="50000"/>
                  </a:schemeClr>
                </a:solidFill>
                <a:latin typeface="Montserrat" panose="00000500000000000000" pitchFamily="2" charset="0"/>
              </a:rPr>
              <a:t>It makes use of a linear regression model to fit the complicated and non-linear functions and datasets.</a:t>
            </a:r>
          </a:p>
          <a:p>
            <a:pPr marL="285750" indent="-285750">
              <a:buFont typeface="Arial" panose="020B0604020202020204" pitchFamily="34" charset="0"/>
              <a:buChar char="•"/>
            </a:pPr>
            <a:r>
              <a:rPr lang="en-IN" dirty="0">
                <a:solidFill>
                  <a:schemeClr val="accent5">
                    <a:lumMod val="50000"/>
                  </a:schemeClr>
                </a:solidFill>
                <a:latin typeface="Montserrat" panose="00000500000000000000" pitchFamily="2" charset="0"/>
              </a:rPr>
              <a:t>Hence, "In Polynomial regression, the original features are converted into Polynomial features of required degree (2,3,..,n) and then modelled using a linear model."</a:t>
            </a:r>
          </a:p>
        </p:txBody>
      </p:sp>
      <p:pic>
        <p:nvPicPr>
          <p:cNvPr id="19" name="Picture 18">
            <a:extLst>
              <a:ext uri="{FF2B5EF4-FFF2-40B4-BE49-F238E27FC236}">
                <a16:creationId xmlns:a16="http://schemas.microsoft.com/office/drawing/2014/main" id="{D23D20F0-2AD8-40B3-A9BE-5552AC7604DC}"/>
              </a:ext>
            </a:extLst>
          </p:cNvPr>
          <p:cNvPicPr>
            <a:picLocks noChangeAspect="1"/>
          </p:cNvPicPr>
          <p:nvPr/>
        </p:nvPicPr>
        <p:blipFill rotWithShape="1">
          <a:blip r:embed="rId3"/>
          <a:srcRect l="3555" t="36471" r="58603" b="26405"/>
          <a:stretch/>
        </p:blipFill>
        <p:spPr>
          <a:xfrm>
            <a:off x="5950323" y="1650726"/>
            <a:ext cx="3126865" cy="2396839"/>
          </a:xfrm>
          <a:prstGeom prst="rect">
            <a:avLst/>
          </a:prstGeom>
        </p:spPr>
      </p:pic>
    </p:spTree>
    <p:extLst>
      <p:ext uri="{BB962C8B-B14F-4D97-AF65-F5344CB8AC3E}">
        <p14:creationId xmlns:p14="http://schemas.microsoft.com/office/powerpoint/2010/main" val="4206110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a:extLst>
              <a:ext uri="{FF2B5EF4-FFF2-40B4-BE49-F238E27FC236}">
                <a16:creationId xmlns:a16="http://schemas.microsoft.com/office/drawing/2014/main" id="{B9ACB5AC-67F2-42C2-A743-3188D3765F60}"/>
              </a:ext>
            </a:extLst>
          </p:cNvPr>
          <p:cNvSpPr txBox="1"/>
          <p:nvPr/>
        </p:nvSpPr>
        <p:spPr>
          <a:xfrm>
            <a:off x="2145325" y="126864"/>
            <a:ext cx="7083083" cy="523220"/>
          </a:xfrm>
          <a:prstGeom prst="rect">
            <a:avLst/>
          </a:prstGeom>
          <a:noFill/>
        </p:spPr>
        <p:txBody>
          <a:bodyPr wrap="square">
            <a:spAutoFit/>
          </a:bodyPr>
          <a:lstStyle/>
          <a:p>
            <a:r>
              <a:rPr lang="en-GB" sz="2800" b="1" u="sng" dirty="0">
                <a:solidFill>
                  <a:srgbClr val="CC0000"/>
                </a:solidFill>
                <a:latin typeface="Montserrat"/>
                <a:sym typeface="Montserrat"/>
              </a:rPr>
              <a:t>Machine Learning Modelling</a:t>
            </a:r>
            <a:endParaRPr lang="en-IN" sz="2800" dirty="0"/>
          </a:p>
        </p:txBody>
      </p:sp>
      <p:sp>
        <p:nvSpPr>
          <p:cNvPr id="5" name="TextBox 4">
            <a:extLst>
              <a:ext uri="{FF2B5EF4-FFF2-40B4-BE49-F238E27FC236}">
                <a16:creationId xmlns:a16="http://schemas.microsoft.com/office/drawing/2014/main" id="{1FFA6745-D5E3-48BD-B2C4-2DD9DDCFE154}"/>
              </a:ext>
            </a:extLst>
          </p:cNvPr>
          <p:cNvSpPr txBox="1"/>
          <p:nvPr/>
        </p:nvSpPr>
        <p:spPr>
          <a:xfrm>
            <a:off x="325069" y="834750"/>
            <a:ext cx="7083083" cy="461665"/>
          </a:xfrm>
          <a:prstGeom prst="rect">
            <a:avLst/>
          </a:prstGeom>
          <a:noFill/>
        </p:spPr>
        <p:txBody>
          <a:bodyPr wrap="square">
            <a:spAutoFit/>
          </a:bodyPr>
          <a:lstStyle/>
          <a:p>
            <a:r>
              <a:rPr lang="en-GB" sz="2400" b="1" u="sng" dirty="0">
                <a:solidFill>
                  <a:schemeClr val="accent5">
                    <a:lumMod val="50000"/>
                  </a:schemeClr>
                </a:solidFill>
                <a:latin typeface="Montserrat"/>
                <a:sym typeface="Montserrat"/>
              </a:rPr>
              <a:t>3.Random Forest Regressor</a:t>
            </a:r>
            <a:endParaRPr lang="en-IN" sz="2400" dirty="0">
              <a:solidFill>
                <a:schemeClr val="accent5">
                  <a:lumMod val="50000"/>
                </a:schemeClr>
              </a:solidFill>
            </a:endParaRPr>
          </a:p>
        </p:txBody>
      </p:sp>
      <p:sp>
        <p:nvSpPr>
          <p:cNvPr id="8" name="TextBox 7">
            <a:extLst>
              <a:ext uri="{FF2B5EF4-FFF2-40B4-BE49-F238E27FC236}">
                <a16:creationId xmlns:a16="http://schemas.microsoft.com/office/drawing/2014/main" id="{72DA88D8-F620-46FA-991C-372997D26E5F}"/>
              </a:ext>
            </a:extLst>
          </p:cNvPr>
          <p:cNvSpPr txBox="1"/>
          <p:nvPr/>
        </p:nvSpPr>
        <p:spPr>
          <a:xfrm>
            <a:off x="85494" y="1441797"/>
            <a:ext cx="5279159" cy="369332"/>
          </a:xfrm>
          <a:prstGeom prst="rect">
            <a:avLst/>
          </a:prstGeom>
          <a:noFill/>
        </p:spPr>
        <p:txBody>
          <a:bodyPr wrap="square">
            <a:spAutoFit/>
          </a:bodyPr>
          <a:lstStyle/>
          <a:p>
            <a:endParaRPr lang="en-IN" sz="1800" dirty="0">
              <a:solidFill>
                <a:schemeClr val="accent5">
                  <a:lumMod val="50000"/>
                </a:schemeClr>
              </a:solidFill>
              <a:latin typeface="Montserrat" panose="00000500000000000000" pitchFamily="2" charset="0"/>
            </a:endParaRPr>
          </a:p>
        </p:txBody>
      </p:sp>
      <p:sp>
        <p:nvSpPr>
          <p:cNvPr id="17" name="TextBox 16">
            <a:extLst>
              <a:ext uri="{FF2B5EF4-FFF2-40B4-BE49-F238E27FC236}">
                <a16:creationId xmlns:a16="http://schemas.microsoft.com/office/drawing/2014/main" id="{3C4E48C9-5EC0-44D7-9483-901306AFDB05}"/>
              </a:ext>
            </a:extLst>
          </p:cNvPr>
          <p:cNvSpPr txBox="1"/>
          <p:nvPr/>
        </p:nvSpPr>
        <p:spPr>
          <a:xfrm>
            <a:off x="-78343" y="1441797"/>
            <a:ext cx="6028666" cy="3323987"/>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5">
                    <a:lumMod val="50000"/>
                  </a:schemeClr>
                </a:solidFill>
                <a:latin typeface="Montserrat" panose="00000500000000000000" pitchFamily="2" charset="0"/>
              </a:rPr>
              <a:t>Random Forest is a popular machine learning algorithm that belongs to the supervised learning technique. It can be used for both Classification and Regression problems in ML. </a:t>
            </a:r>
          </a:p>
          <a:p>
            <a:pPr marL="285750" indent="-285750">
              <a:buFont typeface="Arial" panose="020B0604020202020204" pitchFamily="34" charset="0"/>
              <a:buChar char="•"/>
            </a:pPr>
            <a:r>
              <a:rPr lang="en-US" dirty="0">
                <a:solidFill>
                  <a:schemeClr val="accent5">
                    <a:lumMod val="50000"/>
                  </a:schemeClr>
                </a:solidFill>
                <a:latin typeface="Montserrat" panose="00000500000000000000" pitchFamily="2" charset="0"/>
              </a:rPr>
              <a:t>It is based on the concept of ensemble learning, which is a process of combining multiple classifiers to solve a complex problem and to improve the performance of the model.</a:t>
            </a:r>
          </a:p>
          <a:p>
            <a:pPr marL="285750" indent="-285750">
              <a:buFont typeface="Arial" panose="020B0604020202020204" pitchFamily="34" charset="0"/>
              <a:buChar char="•"/>
            </a:pPr>
            <a:r>
              <a:rPr lang="en-US" dirty="0">
                <a:solidFill>
                  <a:schemeClr val="accent5">
                    <a:lumMod val="50000"/>
                  </a:schemeClr>
                </a:solidFill>
                <a:latin typeface="Montserrat" panose="00000500000000000000" pitchFamily="2" charset="0"/>
              </a:rPr>
              <a:t>Random Forest is a classifier that contains a number of decision trees on various subsets of the given dataset and takes the average to improve the predictive accuracy of that dataset.</a:t>
            </a:r>
          </a:p>
          <a:p>
            <a:pPr marL="285750" indent="-285750">
              <a:buFont typeface="Arial" panose="020B0604020202020204" pitchFamily="34" charset="0"/>
              <a:buChar char="•"/>
            </a:pPr>
            <a:r>
              <a:rPr lang="en-US" dirty="0">
                <a:solidFill>
                  <a:schemeClr val="accent5">
                    <a:lumMod val="50000"/>
                  </a:schemeClr>
                </a:solidFill>
                <a:latin typeface="Montserrat" panose="00000500000000000000" pitchFamily="2" charset="0"/>
              </a:rPr>
              <a:t> Instead of relying on one decision tree, the random forest takes the prediction from each tree and based on </a:t>
            </a:r>
            <a:r>
              <a:rPr lang="en-US">
                <a:solidFill>
                  <a:schemeClr val="accent5">
                    <a:lumMod val="50000"/>
                  </a:schemeClr>
                </a:solidFill>
                <a:latin typeface="Montserrat" panose="00000500000000000000" pitchFamily="2" charset="0"/>
              </a:rPr>
              <a:t>the majority votes </a:t>
            </a:r>
            <a:r>
              <a:rPr lang="en-US" dirty="0">
                <a:solidFill>
                  <a:schemeClr val="accent5">
                    <a:lumMod val="50000"/>
                  </a:schemeClr>
                </a:solidFill>
                <a:latin typeface="Montserrat" panose="00000500000000000000" pitchFamily="2" charset="0"/>
              </a:rPr>
              <a:t>of predictions, and it predicts the final output. </a:t>
            </a:r>
          </a:p>
          <a:p>
            <a:pPr marL="285750" indent="-285750">
              <a:buFont typeface="Arial" panose="020B0604020202020204" pitchFamily="34" charset="0"/>
              <a:buChar char="•"/>
            </a:pPr>
            <a:r>
              <a:rPr lang="en-US" dirty="0">
                <a:solidFill>
                  <a:schemeClr val="accent5">
                    <a:lumMod val="50000"/>
                  </a:schemeClr>
                </a:solidFill>
                <a:latin typeface="Montserrat" panose="00000500000000000000" pitchFamily="2" charset="0"/>
              </a:rPr>
              <a:t>The greater number of trees in the random forest leads to higher accuracy and prevents the problem of overfitting.</a:t>
            </a:r>
            <a:endParaRPr lang="en-IN" dirty="0">
              <a:solidFill>
                <a:schemeClr val="accent5">
                  <a:lumMod val="50000"/>
                </a:schemeClr>
              </a:solidFill>
              <a:latin typeface="Montserrat" panose="00000500000000000000" pitchFamily="2" charset="0"/>
            </a:endParaRPr>
          </a:p>
        </p:txBody>
      </p:sp>
      <p:pic>
        <p:nvPicPr>
          <p:cNvPr id="3" name="Picture 2">
            <a:extLst>
              <a:ext uri="{FF2B5EF4-FFF2-40B4-BE49-F238E27FC236}">
                <a16:creationId xmlns:a16="http://schemas.microsoft.com/office/drawing/2014/main" id="{DC9838A5-0812-44D6-8183-06DB2AED784E}"/>
              </a:ext>
            </a:extLst>
          </p:cNvPr>
          <p:cNvPicPr>
            <a:picLocks noChangeAspect="1"/>
          </p:cNvPicPr>
          <p:nvPr/>
        </p:nvPicPr>
        <p:blipFill rotWithShape="1">
          <a:blip r:embed="rId3"/>
          <a:srcRect l="13153" t="30359" r="47000" b="38598"/>
          <a:stretch/>
        </p:blipFill>
        <p:spPr>
          <a:xfrm>
            <a:off x="5872174" y="3314483"/>
            <a:ext cx="2969371" cy="1596683"/>
          </a:xfrm>
          <a:prstGeom prst="rect">
            <a:avLst/>
          </a:prstGeom>
        </p:spPr>
      </p:pic>
      <p:pic>
        <p:nvPicPr>
          <p:cNvPr id="1028" name="Picture 4" descr="Random forest - Wikipedia">
            <a:extLst>
              <a:ext uri="{FF2B5EF4-FFF2-40B4-BE49-F238E27FC236}">
                <a16:creationId xmlns:a16="http://schemas.microsoft.com/office/drawing/2014/main" id="{5E02611E-07AE-4947-BC5A-08D22C11CE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7754" y="1065582"/>
            <a:ext cx="2851730" cy="2138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24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a:extLst>
              <a:ext uri="{FF2B5EF4-FFF2-40B4-BE49-F238E27FC236}">
                <a16:creationId xmlns:a16="http://schemas.microsoft.com/office/drawing/2014/main" id="{B9ACB5AC-67F2-42C2-A743-3188D3765F60}"/>
              </a:ext>
            </a:extLst>
          </p:cNvPr>
          <p:cNvSpPr txBox="1"/>
          <p:nvPr/>
        </p:nvSpPr>
        <p:spPr>
          <a:xfrm>
            <a:off x="1883107" y="191568"/>
            <a:ext cx="7083083" cy="523220"/>
          </a:xfrm>
          <a:prstGeom prst="rect">
            <a:avLst/>
          </a:prstGeom>
          <a:noFill/>
        </p:spPr>
        <p:txBody>
          <a:bodyPr wrap="square">
            <a:spAutoFit/>
          </a:bodyPr>
          <a:lstStyle/>
          <a:p>
            <a:r>
              <a:rPr lang="en-GB" sz="2800" b="1" u="sng" dirty="0">
                <a:solidFill>
                  <a:srgbClr val="CC0000"/>
                </a:solidFill>
                <a:latin typeface="Montserrat"/>
                <a:sym typeface="Montserrat"/>
              </a:rPr>
              <a:t>Machine Learning Modelling</a:t>
            </a:r>
            <a:endParaRPr lang="en-IN" sz="2800" dirty="0"/>
          </a:p>
        </p:txBody>
      </p:sp>
      <p:sp>
        <p:nvSpPr>
          <p:cNvPr id="5" name="TextBox 4">
            <a:extLst>
              <a:ext uri="{FF2B5EF4-FFF2-40B4-BE49-F238E27FC236}">
                <a16:creationId xmlns:a16="http://schemas.microsoft.com/office/drawing/2014/main" id="{1FFA6745-D5E3-48BD-B2C4-2DD9DDCFE154}"/>
              </a:ext>
            </a:extLst>
          </p:cNvPr>
          <p:cNvSpPr txBox="1"/>
          <p:nvPr/>
        </p:nvSpPr>
        <p:spPr>
          <a:xfrm>
            <a:off x="2469875" y="716655"/>
            <a:ext cx="7083083" cy="461665"/>
          </a:xfrm>
          <a:prstGeom prst="rect">
            <a:avLst/>
          </a:prstGeom>
          <a:noFill/>
        </p:spPr>
        <p:txBody>
          <a:bodyPr wrap="square">
            <a:spAutoFit/>
          </a:bodyPr>
          <a:lstStyle/>
          <a:p>
            <a:r>
              <a:rPr lang="en-GB" sz="2400" b="1" u="sng" dirty="0">
                <a:solidFill>
                  <a:schemeClr val="accent5">
                    <a:lumMod val="50000"/>
                  </a:schemeClr>
                </a:solidFill>
                <a:latin typeface="Montserrat"/>
                <a:sym typeface="Montserrat"/>
              </a:rPr>
              <a:t>Hyper-parameter Tuning</a:t>
            </a:r>
            <a:endParaRPr lang="en-IN" sz="2400" dirty="0">
              <a:solidFill>
                <a:schemeClr val="accent5">
                  <a:lumMod val="50000"/>
                </a:schemeClr>
              </a:solidFill>
            </a:endParaRPr>
          </a:p>
        </p:txBody>
      </p:sp>
      <p:sp>
        <p:nvSpPr>
          <p:cNvPr id="11" name="TextBox 10">
            <a:extLst>
              <a:ext uri="{FF2B5EF4-FFF2-40B4-BE49-F238E27FC236}">
                <a16:creationId xmlns:a16="http://schemas.microsoft.com/office/drawing/2014/main" id="{08A0D75D-8489-4882-82F6-136CA402F255}"/>
              </a:ext>
            </a:extLst>
          </p:cNvPr>
          <p:cNvSpPr txBox="1"/>
          <p:nvPr/>
        </p:nvSpPr>
        <p:spPr>
          <a:xfrm>
            <a:off x="2732109" y="1638704"/>
            <a:ext cx="5279159" cy="369332"/>
          </a:xfrm>
          <a:prstGeom prst="rect">
            <a:avLst/>
          </a:prstGeom>
          <a:noFill/>
        </p:spPr>
        <p:txBody>
          <a:bodyPr wrap="square">
            <a:spAutoFit/>
          </a:bodyPr>
          <a:lstStyle/>
          <a:p>
            <a:endParaRPr lang="en-IN" sz="1800" dirty="0">
              <a:solidFill>
                <a:schemeClr val="accent5">
                  <a:lumMod val="50000"/>
                </a:schemeClr>
              </a:solidFill>
              <a:latin typeface="Montserrat" panose="00000500000000000000" pitchFamily="2" charset="0"/>
            </a:endParaRPr>
          </a:p>
        </p:txBody>
      </p:sp>
      <p:sp>
        <p:nvSpPr>
          <p:cNvPr id="8" name="TextBox 7">
            <a:extLst>
              <a:ext uri="{FF2B5EF4-FFF2-40B4-BE49-F238E27FC236}">
                <a16:creationId xmlns:a16="http://schemas.microsoft.com/office/drawing/2014/main" id="{72DA88D8-F620-46FA-991C-372997D26E5F}"/>
              </a:ext>
            </a:extLst>
          </p:cNvPr>
          <p:cNvSpPr txBox="1"/>
          <p:nvPr/>
        </p:nvSpPr>
        <p:spPr>
          <a:xfrm>
            <a:off x="85494" y="1441797"/>
            <a:ext cx="5279159" cy="369332"/>
          </a:xfrm>
          <a:prstGeom prst="rect">
            <a:avLst/>
          </a:prstGeom>
          <a:noFill/>
        </p:spPr>
        <p:txBody>
          <a:bodyPr wrap="square">
            <a:spAutoFit/>
          </a:bodyPr>
          <a:lstStyle/>
          <a:p>
            <a:endParaRPr lang="en-IN" sz="1800" dirty="0">
              <a:solidFill>
                <a:schemeClr val="accent5">
                  <a:lumMod val="50000"/>
                </a:schemeClr>
              </a:solidFill>
              <a:latin typeface="Montserrat" panose="00000500000000000000" pitchFamily="2" charset="0"/>
            </a:endParaRPr>
          </a:p>
        </p:txBody>
      </p:sp>
      <p:pic>
        <p:nvPicPr>
          <p:cNvPr id="10" name="Picture 9">
            <a:extLst>
              <a:ext uri="{FF2B5EF4-FFF2-40B4-BE49-F238E27FC236}">
                <a16:creationId xmlns:a16="http://schemas.microsoft.com/office/drawing/2014/main" id="{6BDA0474-3009-4F37-97AB-A2C855197339}"/>
              </a:ext>
            </a:extLst>
          </p:cNvPr>
          <p:cNvPicPr>
            <a:picLocks noChangeAspect="1"/>
          </p:cNvPicPr>
          <p:nvPr/>
        </p:nvPicPr>
        <p:blipFill rotWithShape="1">
          <a:blip r:embed="rId3"/>
          <a:srcRect l="2206" t="21438" r="40061" b="11242"/>
          <a:stretch/>
        </p:blipFill>
        <p:spPr>
          <a:xfrm>
            <a:off x="1391770" y="1178320"/>
            <a:ext cx="6692507" cy="3654290"/>
          </a:xfrm>
          <a:prstGeom prst="rect">
            <a:avLst/>
          </a:prstGeom>
        </p:spPr>
      </p:pic>
    </p:spTree>
    <p:extLst>
      <p:ext uri="{BB962C8B-B14F-4D97-AF65-F5344CB8AC3E}">
        <p14:creationId xmlns:p14="http://schemas.microsoft.com/office/powerpoint/2010/main" val="2160301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318816E1-0809-473E-9449-6869B8EB77D6}"/>
              </a:ext>
            </a:extLst>
          </p:cNvPr>
          <p:cNvSpPr txBox="1"/>
          <p:nvPr/>
        </p:nvSpPr>
        <p:spPr>
          <a:xfrm>
            <a:off x="3482897" y="247890"/>
            <a:ext cx="4984596" cy="523220"/>
          </a:xfrm>
          <a:prstGeom prst="rect">
            <a:avLst/>
          </a:prstGeom>
          <a:noFill/>
        </p:spPr>
        <p:txBody>
          <a:bodyPr wrap="square">
            <a:spAutoFit/>
          </a:bodyPr>
          <a:lstStyle/>
          <a:p>
            <a:r>
              <a:rPr lang="en-GB" sz="2800" b="1" u="sng" dirty="0">
                <a:solidFill>
                  <a:srgbClr val="CC0000"/>
                </a:solidFill>
                <a:latin typeface="Montserrat"/>
                <a:ea typeface="Montserrat"/>
                <a:cs typeface="Montserrat"/>
                <a:sym typeface="Montserrat"/>
              </a:rPr>
              <a:t>Contents :</a:t>
            </a:r>
            <a:endParaRPr lang="en-IN" sz="2800" u="sng" dirty="0"/>
          </a:p>
        </p:txBody>
      </p:sp>
      <p:sp>
        <p:nvSpPr>
          <p:cNvPr id="6" name="TextBox 5">
            <a:extLst>
              <a:ext uri="{FF2B5EF4-FFF2-40B4-BE49-F238E27FC236}">
                <a16:creationId xmlns:a16="http://schemas.microsoft.com/office/drawing/2014/main" id="{4A016D88-162E-4D5E-BBE3-E2563A82546B}"/>
              </a:ext>
            </a:extLst>
          </p:cNvPr>
          <p:cNvSpPr txBox="1"/>
          <p:nvPr/>
        </p:nvSpPr>
        <p:spPr>
          <a:xfrm>
            <a:off x="120719" y="1337728"/>
            <a:ext cx="3362178" cy="3231654"/>
          </a:xfrm>
          <a:prstGeom prst="rect">
            <a:avLst/>
          </a:prstGeom>
          <a:noFill/>
        </p:spPr>
        <p:txBody>
          <a:bodyPr wrap="square">
            <a:spAutoFit/>
          </a:bodyPr>
          <a:lstStyle/>
          <a:p>
            <a:pPr marL="342900" indent="-342900">
              <a:buFont typeface="Arial" panose="020B0604020202020204" pitchFamily="34" charset="0"/>
              <a:buChar char="•"/>
            </a:pPr>
            <a:r>
              <a:rPr lang="en-IN" sz="2200" b="1" dirty="0">
                <a:solidFill>
                  <a:schemeClr val="lt1"/>
                </a:solidFill>
                <a:latin typeface="Montserrat"/>
                <a:ea typeface="Montserrat"/>
                <a:cs typeface="Montserrat"/>
                <a:sym typeface="Montserrat"/>
              </a:rPr>
              <a:t>Phase 1</a:t>
            </a:r>
          </a:p>
          <a:p>
            <a:endParaRPr lang="en-IN" sz="2200" b="1" dirty="0">
              <a:solidFill>
                <a:schemeClr val="lt1"/>
              </a:solidFill>
              <a:latin typeface="Montserrat"/>
              <a:ea typeface="Montserrat"/>
              <a:cs typeface="Montserrat"/>
              <a:sym typeface="Montserrat"/>
            </a:endParaRPr>
          </a:p>
          <a:p>
            <a:r>
              <a:rPr lang="en-IN" sz="2000" b="1" u="sng" dirty="0">
                <a:solidFill>
                  <a:schemeClr val="accent1">
                    <a:lumMod val="75000"/>
                  </a:schemeClr>
                </a:solidFill>
                <a:latin typeface="Montserrat"/>
                <a:ea typeface="Montserrat"/>
                <a:cs typeface="Montserrat"/>
                <a:sym typeface="Montserrat"/>
              </a:rPr>
              <a:t>EDA</a:t>
            </a:r>
          </a:p>
          <a:p>
            <a:pPr marL="342900" indent="-342900">
              <a:buFont typeface="Arial" panose="020B0604020202020204" pitchFamily="34" charset="0"/>
              <a:buChar char="•"/>
            </a:pPr>
            <a:r>
              <a:rPr lang="en-IN" sz="1800" b="1" dirty="0">
                <a:solidFill>
                  <a:schemeClr val="accent1">
                    <a:lumMod val="75000"/>
                  </a:schemeClr>
                </a:solidFill>
                <a:latin typeface="Montserrat"/>
                <a:ea typeface="Montserrat"/>
                <a:cs typeface="Montserrat"/>
                <a:sym typeface="Montserrat"/>
              </a:rPr>
              <a:t>Data Exploration</a:t>
            </a:r>
          </a:p>
          <a:p>
            <a:pPr marL="342900" indent="-342900">
              <a:buFont typeface="Arial" panose="020B0604020202020204" pitchFamily="34" charset="0"/>
              <a:buChar char="•"/>
            </a:pPr>
            <a:r>
              <a:rPr lang="en-IN" sz="1800" b="1" dirty="0">
                <a:solidFill>
                  <a:schemeClr val="accent1">
                    <a:lumMod val="75000"/>
                  </a:schemeClr>
                </a:solidFill>
                <a:latin typeface="Montserrat"/>
                <a:ea typeface="Montserrat"/>
                <a:cs typeface="Montserrat"/>
                <a:sym typeface="Montserrat"/>
              </a:rPr>
              <a:t>Data Analysis</a:t>
            </a:r>
          </a:p>
          <a:p>
            <a:pPr marL="342900" indent="-342900">
              <a:buFont typeface="Arial" panose="020B0604020202020204" pitchFamily="34" charset="0"/>
              <a:buChar char="•"/>
            </a:pPr>
            <a:r>
              <a:rPr lang="en-IN" sz="1800" b="1" dirty="0">
                <a:solidFill>
                  <a:schemeClr val="accent1">
                    <a:lumMod val="75000"/>
                  </a:schemeClr>
                </a:solidFill>
                <a:latin typeface="Montserrat"/>
                <a:ea typeface="Montserrat"/>
                <a:cs typeface="Montserrat"/>
                <a:sym typeface="Montserrat"/>
              </a:rPr>
              <a:t>Checking Outliers</a:t>
            </a:r>
          </a:p>
          <a:p>
            <a:pPr marL="342900" indent="-342900">
              <a:buFont typeface="Arial" panose="020B0604020202020204" pitchFamily="34" charset="0"/>
              <a:buChar char="•"/>
            </a:pPr>
            <a:r>
              <a:rPr lang="en-IN" sz="1800" b="1" dirty="0">
                <a:solidFill>
                  <a:schemeClr val="accent1">
                    <a:lumMod val="75000"/>
                  </a:schemeClr>
                </a:solidFill>
                <a:latin typeface="Montserrat"/>
                <a:ea typeface="Montserrat"/>
                <a:cs typeface="Montserrat"/>
                <a:sym typeface="Montserrat"/>
              </a:rPr>
              <a:t>Outlier treatment</a:t>
            </a:r>
          </a:p>
          <a:p>
            <a:pPr marL="342900" indent="-342900">
              <a:buFont typeface="Arial" panose="020B0604020202020204" pitchFamily="34" charset="0"/>
              <a:buChar char="•"/>
            </a:pPr>
            <a:r>
              <a:rPr lang="en-IN" sz="1800" b="1" dirty="0">
                <a:solidFill>
                  <a:schemeClr val="accent1">
                    <a:lumMod val="75000"/>
                  </a:schemeClr>
                </a:solidFill>
                <a:latin typeface="Montserrat"/>
                <a:ea typeface="Montserrat"/>
                <a:cs typeface="Montserrat"/>
                <a:sym typeface="Montserrat"/>
              </a:rPr>
              <a:t>Correlation heatmap</a:t>
            </a:r>
          </a:p>
          <a:p>
            <a:pPr marL="342900" indent="-342900">
              <a:buFont typeface="Arial" panose="020B0604020202020204" pitchFamily="34" charset="0"/>
              <a:buChar char="•"/>
            </a:pPr>
            <a:r>
              <a:rPr lang="en-IN" sz="1800" b="1" dirty="0">
                <a:solidFill>
                  <a:schemeClr val="accent1">
                    <a:lumMod val="75000"/>
                  </a:schemeClr>
                </a:solidFill>
                <a:latin typeface="Montserrat"/>
                <a:ea typeface="Montserrat"/>
                <a:cs typeface="Montserrat"/>
                <a:sym typeface="Montserrat"/>
              </a:rPr>
              <a:t>Removing multicollinearity</a:t>
            </a:r>
            <a:br>
              <a:rPr lang="en-IN" b="1" dirty="0">
                <a:solidFill>
                  <a:schemeClr val="lt1"/>
                </a:solidFill>
                <a:latin typeface="Montserrat"/>
                <a:ea typeface="Montserrat"/>
                <a:cs typeface="Montserrat"/>
                <a:sym typeface="Montserrat"/>
              </a:rPr>
            </a:br>
            <a:endParaRPr lang="en-IN" dirty="0"/>
          </a:p>
        </p:txBody>
      </p:sp>
      <p:sp>
        <p:nvSpPr>
          <p:cNvPr id="5" name="TextBox 4">
            <a:extLst>
              <a:ext uri="{FF2B5EF4-FFF2-40B4-BE49-F238E27FC236}">
                <a16:creationId xmlns:a16="http://schemas.microsoft.com/office/drawing/2014/main" id="{E0597506-7365-4CF0-B0DD-664E690C2AD6}"/>
              </a:ext>
            </a:extLst>
          </p:cNvPr>
          <p:cNvSpPr txBox="1"/>
          <p:nvPr/>
        </p:nvSpPr>
        <p:spPr>
          <a:xfrm>
            <a:off x="3389480" y="1270616"/>
            <a:ext cx="2814312" cy="3231654"/>
          </a:xfrm>
          <a:prstGeom prst="rect">
            <a:avLst/>
          </a:prstGeom>
          <a:noFill/>
        </p:spPr>
        <p:txBody>
          <a:bodyPr wrap="square">
            <a:spAutoFit/>
          </a:bodyPr>
          <a:lstStyle/>
          <a:p>
            <a:pPr marL="342900" indent="-342900">
              <a:buFont typeface="Arial" panose="020B0604020202020204" pitchFamily="34" charset="0"/>
              <a:buChar char="•"/>
            </a:pPr>
            <a:r>
              <a:rPr lang="en-IN" sz="2200" b="1" dirty="0">
                <a:solidFill>
                  <a:schemeClr val="lt1"/>
                </a:solidFill>
                <a:latin typeface="Montserrat"/>
                <a:ea typeface="Montserrat"/>
                <a:cs typeface="Montserrat"/>
                <a:sym typeface="Montserrat"/>
              </a:rPr>
              <a:t>Phase 2</a:t>
            </a:r>
          </a:p>
          <a:p>
            <a:endParaRPr lang="en-IN" sz="2200" b="1" dirty="0">
              <a:solidFill>
                <a:schemeClr val="lt1"/>
              </a:solidFill>
              <a:latin typeface="Montserrat"/>
              <a:ea typeface="Montserrat"/>
              <a:cs typeface="Montserrat"/>
              <a:sym typeface="Montserrat"/>
            </a:endParaRPr>
          </a:p>
          <a:p>
            <a:r>
              <a:rPr lang="en-IN" sz="2000" b="1" u="sng" dirty="0">
                <a:solidFill>
                  <a:schemeClr val="accent1">
                    <a:lumMod val="75000"/>
                  </a:schemeClr>
                </a:solidFill>
                <a:latin typeface="Montserrat"/>
                <a:ea typeface="Montserrat"/>
                <a:cs typeface="Montserrat"/>
                <a:sym typeface="Montserrat"/>
              </a:rPr>
              <a:t>Modelling</a:t>
            </a:r>
          </a:p>
          <a:p>
            <a:pPr marL="285750" indent="-285750">
              <a:buFont typeface="Arial" panose="020B0604020202020204" pitchFamily="34" charset="0"/>
              <a:buChar char="•"/>
            </a:pPr>
            <a:r>
              <a:rPr lang="en-IN" sz="1800" b="1" dirty="0">
                <a:solidFill>
                  <a:schemeClr val="accent1">
                    <a:lumMod val="75000"/>
                  </a:schemeClr>
                </a:solidFill>
                <a:latin typeface="Montserrat"/>
                <a:ea typeface="Montserrat"/>
                <a:cs typeface="Montserrat"/>
                <a:sym typeface="Montserrat"/>
              </a:rPr>
              <a:t>Linear Regression</a:t>
            </a:r>
          </a:p>
          <a:p>
            <a:pPr marL="285750" indent="-285750">
              <a:buFont typeface="Arial" panose="020B0604020202020204" pitchFamily="34" charset="0"/>
              <a:buChar char="•"/>
            </a:pPr>
            <a:r>
              <a:rPr lang="en-IN" sz="1800" b="1" dirty="0">
                <a:solidFill>
                  <a:schemeClr val="accent1">
                    <a:lumMod val="75000"/>
                  </a:schemeClr>
                </a:solidFill>
                <a:latin typeface="Montserrat"/>
                <a:ea typeface="Montserrat"/>
                <a:cs typeface="Montserrat"/>
                <a:sym typeface="Montserrat"/>
              </a:rPr>
              <a:t>Polynomial Regression</a:t>
            </a:r>
          </a:p>
          <a:p>
            <a:pPr marL="285750" indent="-285750">
              <a:buFont typeface="Arial" panose="020B0604020202020204" pitchFamily="34" charset="0"/>
              <a:buChar char="•"/>
            </a:pPr>
            <a:r>
              <a:rPr lang="en-IN" sz="1800" b="1" dirty="0">
                <a:solidFill>
                  <a:schemeClr val="accent1">
                    <a:lumMod val="75000"/>
                  </a:schemeClr>
                </a:solidFill>
                <a:latin typeface="Montserrat"/>
                <a:ea typeface="Montserrat"/>
                <a:cs typeface="Montserrat"/>
                <a:sym typeface="Montserrat"/>
              </a:rPr>
              <a:t>Random Forest Regressor</a:t>
            </a:r>
          </a:p>
          <a:p>
            <a:pPr marL="285750" indent="-285750">
              <a:buFont typeface="Arial" panose="020B0604020202020204" pitchFamily="34" charset="0"/>
              <a:buChar char="•"/>
            </a:pPr>
            <a:r>
              <a:rPr lang="en-IN" sz="1800" b="1" dirty="0">
                <a:solidFill>
                  <a:schemeClr val="accent1">
                    <a:lumMod val="75000"/>
                  </a:schemeClr>
                </a:solidFill>
                <a:latin typeface="Montserrat"/>
                <a:ea typeface="Montserrat"/>
                <a:cs typeface="Montserrat"/>
                <a:sym typeface="Montserrat"/>
              </a:rPr>
              <a:t>Hyperparameter Tuning</a:t>
            </a:r>
            <a:br>
              <a:rPr lang="en-IN" b="1" dirty="0">
                <a:solidFill>
                  <a:schemeClr val="lt1"/>
                </a:solidFill>
                <a:latin typeface="Montserrat"/>
                <a:ea typeface="Montserrat"/>
                <a:cs typeface="Montserrat"/>
                <a:sym typeface="Montserrat"/>
              </a:rPr>
            </a:br>
            <a:endParaRPr lang="en-IN" dirty="0"/>
          </a:p>
        </p:txBody>
      </p:sp>
      <p:sp>
        <p:nvSpPr>
          <p:cNvPr id="7" name="TextBox 6">
            <a:extLst>
              <a:ext uri="{FF2B5EF4-FFF2-40B4-BE49-F238E27FC236}">
                <a16:creationId xmlns:a16="http://schemas.microsoft.com/office/drawing/2014/main" id="{F37DCF48-2BFD-44F7-9E5D-9A62B1BF03CB}"/>
              </a:ext>
            </a:extLst>
          </p:cNvPr>
          <p:cNvSpPr txBox="1"/>
          <p:nvPr/>
        </p:nvSpPr>
        <p:spPr>
          <a:xfrm>
            <a:off x="6187751" y="1270616"/>
            <a:ext cx="3046428" cy="3262432"/>
          </a:xfrm>
          <a:prstGeom prst="rect">
            <a:avLst/>
          </a:prstGeom>
          <a:noFill/>
        </p:spPr>
        <p:txBody>
          <a:bodyPr wrap="square">
            <a:spAutoFit/>
          </a:bodyPr>
          <a:lstStyle/>
          <a:p>
            <a:pPr marL="342900" indent="-342900">
              <a:buFont typeface="Arial" panose="020B0604020202020204" pitchFamily="34" charset="0"/>
              <a:buChar char="•"/>
            </a:pPr>
            <a:r>
              <a:rPr lang="en-IN" sz="2200" b="1" dirty="0">
                <a:solidFill>
                  <a:schemeClr val="lt1"/>
                </a:solidFill>
                <a:latin typeface="Montserrat"/>
                <a:ea typeface="Montserrat"/>
                <a:cs typeface="Montserrat"/>
                <a:sym typeface="Montserrat"/>
              </a:rPr>
              <a:t>Phase 3</a:t>
            </a:r>
          </a:p>
          <a:p>
            <a:endParaRPr lang="en-IN" sz="2200" b="1" dirty="0">
              <a:solidFill>
                <a:schemeClr val="lt1"/>
              </a:solidFill>
              <a:latin typeface="Montserrat"/>
              <a:ea typeface="Montserrat"/>
              <a:cs typeface="Montserrat"/>
              <a:sym typeface="Montserrat"/>
            </a:endParaRPr>
          </a:p>
          <a:p>
            <a:r>
              <a:rPr lang="en-IN" sz="2000" b="1" u="sng" dirty="0">
                <a:solidFill>
                  <a:schemeClr val="accent1">
                    <a:lumMod val="75000"/>
                  </a:schemeClr>
                </a:solidFill>
                <a:latin typeface="Montserrat"/>
                <a:ea typeface="Montserrat"/>
                <a:cs typeface="Montserrat"/>
                <a:sym typeface="Montserrat"/>
              </a:rPr>
              <a:t>Regression Evaluation Metrics</a:t>
            </a:r>
          </a:p>
          <a:p>
            <a:pPr marL="285750" indent="-285750">
              <a:buFont typeface="Arial" panose="020B0604020202020204" pitchFamily="34" charset="0"/>
              <a:buChar char="•"/>
            </a:pPr>
            <a:r>
              <a:rPr lang="en-IN" sz="1800" b="1" dirty="0">
                <a:solidFill>
                  <a:schemeClr val="accent1">
                    <a:lumMod val="75000"/>
                  </a:schemeClr>
                </a:solidFill>
                <a:latin typeface="Montserrat"/>
                <a:ea typeface="Montserrat"/>
                <a:cs typeface="Montserrat"/>
                <a:sym typeface="Montserrat"/>
              </a:rPr>
              <a:t>Mean squared error</a:t>
            </a:r>
          </a:p>
          <a:p>
            <a:pPr marL="285750" indent="-285750">
              <a:buFont typeface="Arial" panose="020B0604020202020204" pitchFamily="34" charset="0"/>
              <a:buChar char="•"/>
            </a:pPr>
            <a:r>
              <a:rPr lang="en-IN" sz="1800" b="1" dirty="0">
                <a:solidFill>
                  <a:schemeClr val="accent1">
                    <a:lumMod val="75000"/>
                  </a:schemeClr>
                </a:solidFill>
                <a:latin typeface="Montserrat"/>
                <a:ea typeface="Montserrat"/>
                <a:cs typeface="Montserrat"/>
                <a:sym typeface="Montserrat"/>
              </a:rPr>
              <a:t>Mean Absolute error</a:t>
            </a:r>
          </a:p>
          <a:p>
            <a:pPr marL="285750" indent="-285750">
              <a:buFont typeface="Arial" panose="020B0604020202020204" pitchFamily="34" charset="0"/>
              <a:buChar char="•"/>
            </a:pPr>
            <a:r>
              <a:rPr lang="en-IN" sz="1800" b="1" dirty="0">
                <a:solidFill>
                  <a:schemeClr val="accent1">
                    <a:lumMod val="75000"/>
                  </a:schemeClr>
                </a:solidFill>
                <a:latin typeface="Montserrat"/>
                <a:ea typeface="Montserrat"/>
                <a:cs typeface="Montserrat"/>
                <a:sym typeface="Montserrat"/>
              </a:rPr>
              <a:t>Root mean squared error</a:t>
            </a:r>
          </a:p>
          <a:p>
            <a:pPr marL="285750" indent="-285750">
              <a:buFont typeface="Arial" panose="020B0604020202020204" pitchFamily="34" charset="0"/>
              <a:buChar char="•"/>
            </a:pPr>
            <a:r>
              <a:rPr lang="en-IN" sz="1800" b="1" dirty="0">
                <a:solidFill>
                  <a:schemeClr val="accent1">
                    <a:lumMod val="75000"/>
                  </a:schemeClr>
                </a:solidFill>
                <a:latin typeface="Montserrat"/>
                <a:ea typeface="Montserrat"/>
                <a:cs typeface="Montserrat"/>
                <a:sym typeface="Montserrat"/>
              </a:rPr>
              <a:t>R2 score</a:t>
            </a:r>
          </a:p>
          <a:p>
            <a:pPr marL="285750" indent="-285750">
              <a:buFont typeface="Arial" panose="020B0604020202020204" pitchFamily="34" charset="0"/>
              <a:buChar char="•"/>
            </a:pPr>
            <a:r>
              <a:rPr lang="en-IN" sz="1800" b="1" dirty="0" err="1">
                <a:solidFill>
                  <a:schemeClr val="accent1">
                    <a:lumMod val="75000"/>
                  </a:schemeClr>
                </a:solidFill>
                <a:latin typeface="Montserrat"/>
                <a:ea typeface="Montserrat"/>
                <a:cs typeface="Montserrat"/>
                <a:sym typeface="Montserrat"/>
              </a:rPr>
              <a:t>comparision</a:t>
            </a:r>
            <a:br>
              <a:rPr lang="en-IN" b="1" dirty="0">
                <a:solidFill>
                  <a:schemeClr val="lt1"/>
                </a:solidFill>
                <a:latin typeface="Montserrat"/>
                <a:ea typeface="Montserrat"/>
                <a:cs typeface="Montserrat"/>
                <a:sym typeface="Montserrat"/>
              </a:rPr>
            </a:br>
            <a:endParaRPr lang="en-IN" dirty="0"/>
          </a:p>
        </p:txBody>
      </p:sp>
      <p:cxnSp>
        <p:nvCxnSpPr>
          <p:cNvPr id="3" name="Straight Connector 2">
            <a:extLst>
              <a:ext uri="{FF2B5EF4-FFF2-40B4-BE49-F238E27FC236}">
                <a16:creationId xmlns:a16="http://schemas.microsoft.com/office/drawing/2014/main" id="{33C7D1C1-9F60-4088-A8AF-60E2175A7F04}"/>
              </a:ext>
            </a:extLst>
          </p:cNvPr>
          <p:cNvCxnSpPr>
            <a:cxnSpLocks/>
          </p:cNvCxnSpPr>
          <p:nvPr/>
        </p:nvCxnSpPr>
        <p:spPr>
          <a:xfrm>
            <a:off x="3278121" y="1270616"/>
            <a:ext cx="27688" cy="3430495"/>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9F2A3FF6-2A11-4F6A-873D-8B650027D0DD}"/>
              </a:ext>
            </a:extLst>
          </p:cNvPr>
          <p:cNvCxnSpPr>
            <a:cxnSpLocks/>
          </p:cNvCxnSpPr>
          <p:nvPr/>
        </p:nvCxnSpPr>
        <p:spPr>
          <a:xfrm>
            <a:off x="6082914" y="1203504"/>
            <a:ext cx="27688" cy="3430495"/>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a:extLst>
              <a:ext uri="{FF2B5EF4-FFF2-40B4-BE49-F238E27FC236}">
                <a16:creationId xmlns:a16="http://schemas.microsoft.com/office/drawing/2014/main" id="{B9ACB5AC-67F2-42C2-A743-3188D3765F60}"/>
              </a:ext>
            </a:extLst>
          </p:cNvPr>
          <p:cNvSpPr txBox="1"/>
          <p:nvPr/>
        </p:nvSpPr>
        <p:spPr>
          <a:xfrm>
            <a:off x="1883107" y="191568"/>
            <a:ext cx="7083083" cy="523220"/>
          </a:xfrm>
          <a:prstGeom prst="rect">
            <a:avLst/>
          </a:prstGeom>
          <a:noFill/>
        </p:spPr>
        <p:txBody>
          <a:bodyPr wrap="square">
            <a:spAutoFit/>
          </a:bodyPr>
          <a:lstStyle/>
          <a:p>
            <a:r>
              <a:rPr lang="en-GB" sz="2800" b="1" u="sng" dirty="0">
                <a:solidFill>
                  <a:srgbClr val="CC0000"/>
                </a:solidFill>
                <a:latin typeface="Montserrat"/>
                <a:sym typeface="Montserrat"/>
              </a:rPr>
              <a:t>Regression Evaluation Metrics</a:t>
            </a:r>
            <a:endParaRPr lang="en-IN" sz="2800" dirty="0"/>
          </a:p>
        </p:txBody>
      </p:sp>
      <p:sp>
        <p:nvSpPr>
          <p:cNvPr id="5" name="TextBox 4">
            <a:extLst>
              <a:ext uri="{FF2B5EF4-FFF2-40B4-BE49-F238E27FC236}">
                <a16:creationId xmlns:a16="http://schemas.microsoft.com/office/drawing/2014/main" id="{1FFA6745-D5E3-48BD-B2C4-2DD9DDCFE154}"/>
              </a:ext>
            </a:extLst>
          </p:cNvPr>
          <p:cNvSpPr txBox="1"/>
          <p:nvPr/>
        </p:nvSpPr>
        <p:spPr>
          <a:xfrm>
            <a:off x="2812775" y="680862"/>
            <a:ext cx="7083083" cy="461665"/>
          </a:xfrm>
          <a:prstGeom prst="rect">
            <a:avLst/>
          </a:prstGeom>
          <a:noFill/>
        </p:spPr>
        <p:txBody>
          <a:bodyPr wrap="square">
            <a:spAutoFit/>
          </a:bodyPr>
          <a:lstStyle/>
          <a:p>
            <a:r>
              <a:rPr lang="en-GB" sz="2400" b="1" u="sng" dirty="0">
                <a:solidFill>
                  <a:schemeClr val="accent5">
                    <a:lumMod val="50000"/>
                  </a:schemeClr>
                </a:solidFill>
                <a:latin typeface="Montserrat"/>
                <a:sym typeface="Montserrat"/>
              </a:rPr>
              <a:t>Mean Squared Error</a:t>
            </a:r>
            <a:endParaRPr lang="en-IN" sz="2400" dirty="0">
              <a:solidFill>
                <a:schemeClr val="accent5">
                  <a:lumMod val="50000"/>
                </a:schemeClr>
              </a:solidFill>
            </a:endParaRPr>
          </a:p>
        </p:txBody>
      </p:sp>
      <p:sp>
        <p:nvSpPr>
          <p:cNvPr id="11" name="TextBox 10">
            <a:extLst>
              <a:ext uri="{FF2B5EF4-FFF2-40B4-BE49-F238E27FC236}">
                <a16:creationId xmlns:a16="http://schemas.microsoft.com/office/drawing/2014/main" id="{08A0D75D-8489-4882-82F6-136CA402F255}"/>
              </a:ext>
            </a:extLst>
          </p:cNvPr>
          <p:cNvSpPr txBox="1"/>
          <p:nvPr/>
        </p:nvSpPr>
        <p:spPr>
          <a:xfrm>
            <a:off x="2732109" y="1638704"/>
            <a:ext cx="5279159" cy="369332"/>
          </a:xfrm>
          <a:prstGeom prst="rect">
            <a:avLst/>
          </a:prstGeom>
          <a:noFill/>
        </p:spPr>
        <p:txBody>
          <a:bodyPr wrap="square">
            <a:spAutoFit/>
          </a:bodyPr>
          <a:lstStyle/>
          <a:p>
            <a:endParaRPr lang="en-IN" sz="1800" dirty="0">
              <a:solidFill>
                <a:schemeClr val="accent5">
                  <a:lumMod val="50000"/>
                </a:schemeClr>
              </a:solidFill>
              <a:latin typeface="Montserrat" panose="00000500000000000000" pitchFamily="2" charset="0"/>
            </a:endParaRPr>
          </a:p>
        </p:txBody>
      </p:sp>
      <p:sp>
        <p:nvSpPr>
          <p:cNvPr id="8" name="TextBox 7">
            <a:extLst>
              <a:ext uri="{FF2B5EF4-FFF2-40B4-BE49-F238E27FC236}">
                <a16:creationId xmlns:a16="http://schemas.microsoft.com/office/drawing/2014/main" id="{72DA88D8-F620-46FA-991C-372997D26E5F}"/>
              </a:ext>
            </a:extLst>
          </p:cNvPr>
          <p:cNvSpPr txBox="1"/>
          <p:nvPr/>
        </p:nvSpPr>
        <p:spPr>
          <a:xfrm>
            <a:off x="85494" y="1441797"/>
            <a:ext cx="5279159" cy="369332"/>
          </a:xfrm>
          <a:prstGeom prst="rect">
            <a:avLst/>
          </a:prstGeom>
          <a:noFill/>
        </p:spPr>
        <p:txBody>
          <a:bodyPr wrap="square">
            <a:spAutoFit/>
          </a:bodyPr>
          <a:lstStyle/>
          <a:p>
            <a:endParaRPr lang="en-IN" sz="1800" dirty="0">
              <a:solidFill>
                <a:schemeClr val="accent5">
                  <a:lumMod val="50000"/>
                </a:schemeClr>
              </a:solidFill>
              <a:latin typeface="Montserrat" panose="00000500000000000000" pitchFamily="2" charset="0"/>
            </a:endParaRPr>
          </a:p>
        </p:txBody>
      </p:sp>
      <p:pic>
        <p:nvPicPr>
          <p:cNvPr id="13314" name="Picture 2">
            <a:extLst>
              <a:ext uri="{FF2B5EF4-FFF2-40B4-BE49-F238E27FC236}">
                <a16:creationId xmlns:a16="http://schemas.microsoft.com/office/drawing/2014/main" id="{5ED6C681-875F-411B-BDDA-FEF2A6C8D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82" y="1142527"/>
            <a:ext cx="4586381" cy="39146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Not Nice Square Error - Emilia Orellana - Medium">
            <a:extLst>
              <a:ext uri="{FF2B5EF4-FFF2-40B4-BE49-F238E27FC236}">
                <a16:creationId xmlns:a16="http://schemas.microsoft.com/office/drawing/2014/main" id="{CD6E8FB1-3A83-4213-95FE-403894D763F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1688" y="1874993"/>
            <a:ext cx="3140905" cy="1584172"/>
          </a:xfrm>
          <a:prstGeom prst="rect">
            <a:avLst/>
          </a:prstGeom>
          <a:noFill/>
          <a:ln>
            <a:noFill/>
          </a:ln>
        </p:spPr>
      </p:pic>
    </p:spTree>
    <p:extLst>
      <p:ext uri="{BB962C8B-B14F-4D97-AF65-F5344CB8AC3E}">
        <p14:creationId xmlns:p14="http://schemas.microsoft.com/office/powerpoint/2010/main" val="2669453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a:extLst>
              <a:ext uri="{FF2B5EF4-FFF2-40B4-BE49-F238E27FC236}">
                <a16:creationId xmlns:a16="http://schemas.microsoft.com/office/drawing/2014/main" id="{B9ACB5AC-67F2-42C2-A743-3188D3765F60}"/>
              </a:ext>
            </a:extLst>
          </p:cNvPr>
          <p:cNvSpPr txBox="1"/>
          <p:nvPr/>
        </p:nvSpPr>
        <p:spPr>
          <a:xfrm>
            <a:off x="1883107" y="191568"/>
            <a:ext cx="7083083" cy="523220"/>
          </a:xfrm>
          <a:prstGeom prst="rect">
            <a:avLst/>
          </a:prstGeom>
          <a:noFill/>
        </p:spPr>
        <p:txBody>
          <a:bodyPr wrap="square">
            <a:spAutoFit/>
          </a:bodyPr>
          <a:lstStyle/>
          <a:p>
            <a:r>
              <a:rPr lang="en-GB" sz="2800" b="1" u="sng" dirty="0">
                <a:solidFill>
                  <a:srgbClr val="CC0000"/>
                </a:solidFill>
                <a:latin typeface="Montserrat"/>
                <a:sym typeface="Montserrat"/>
              </a:rPr>
              <a:t>Regression Evaluation Metrics</a:t>
            </a:r>
            <a:endParaRPr lang="en-IN" sz="2800" dirty="0"/>
          </a:p>
        </p:txBody>
      </p:sp>
      <p:sp>
        <p:nvSpPr>
          <p:cNvPr id="5" name="TextBox 4">
            <a:extLst>
              <a:ext uri="{FF2B5EF4-FFF2-40B4-BE49-F238E27FC236}">
                <a16:creationId xmlns:a16="http://schemas.microsoft.com/office/drawing/2014/main" id="{1FFA6745-D5E3-48BD-B2C4-2DD9DDCFE154}"/>
              </a:ext>
            </a:extLst>
          </p:cNvPr>
          <p:cNvSpPr txBox="1"/>
          <p:nvPr/>
        </p:nvSpPr>
        <p:spPr>
          <a:xfrm>
            <a:off x="2812775" y="680862"/>
            <a:ext cx="7083083" cy="461665"/>
          </a:xfrm>
          <a:prstGeom prst="rect">
            <a:avLst/>
          </a:prstGeom>
          <a:noFill/>
        </p:spPr>
        <p:txBody>
          <a:bodyPr wrap="square">
            <a:spAutoFit/>
          </a:bodyPr>
          <a:lstStyle/>
          <a:p>
            <a:r>
              <a:rPr lang="en-GB" sz="2400" b="1" u="sng" dirty="0">
                <a:solidFill>
                  <a:schemeClr val="accent5">
                    <a:lumMod val="50000"/>
                  </a:schemeClr>
                </a:solidFill>
                <a:latin typeface="Montserrat"/>
                <a:sym typeface="Montserrat"/>
              </a:rPr>
              <a:t>Mean Absolute Error</a:t>
            </a:r>
            <a:endParaRPr lang="en-IN" sz="2400" dirty="0">
              <a:solidFill>
                <a:schemeClr val="accent5">
                  <a:lumMod val="50000"/>
                </a:schemeClr>
              </a:solidFill>
            </a:endParaRPr>
          </a:p>
        </p:txBody>
      </p:sp>
      <p:sp>
        <p:nvSpPr>
          <p:cNvPr id="11" name="TextBox 10">
            <a:extLst>
              <a:ext uri="{FF2B5EF4-FFF2-40B4-BE49-F238E27FC236}">
                <a16:creationId xmlns:a16="http://schemas.microsoft.com/office/drawing/2014/main" id="{08A0D75D-8489-4882-82F6-136CA402F255}"/>
              </a:ext>
            </a:extLst>
          </p:cNvPr>
          <p:cNvSpPr txBox="1"/>
          <p:nvPr/>
        </p:nvSpPr>
        <p:spPr>
          <a:xfrm>
            <a:off x="2732109" y="1638704"/>
            <a:ext cx="5279159" cy="369332"/>
          </a:xfrm>
          <a:prstGeom prst="rect">
            <a:avLst/>
          </a:prstGeom>
          <a:noFill/>
        </p:spPr>
        <p:txBody>
          <a:bodyPr wrap="square">
            <a:spAutoFit/>
          </a:bodyPr>
          <a:lstStyle/>
          <a:p>
            <a:endParaRPr lang="en-IN" sz="1800" dirty="0">
              <a:solidFill>
                <a:schemeClr val="accent5">
                  <a:lumMod val="50000"/>
                </a:schemeClr>
              </a:solidFill>
              <a:latin typeface="Montserrat" panose="00000500000000000000" pitchFamily="2" charset="0"/>
            </a:endParaRPr>
          </a:p>
        </p:txBody>
      </p:sp>
      <p:sp>
        <p:nvSpPr>
          <p:cNvPr id="8" name="TextBox 7">
            <a:extLst>
              <a:ext uri="{FF2B5EF4-FFF2-40B4-BE49-F238E27FC236}">
                <a16:creationId xmlns:a16="http://schemas.microsoft.com/office/drawing/2014/main" id="{72DA88D8-F620-46FA-991C-372997D26E5F}"/>
              </a:ext>
            </a:extLst>
          </p:cNvPr>
          <p:cNvSpPr txBox="1"/>
          <p:nvPr/>
        </p:nvSpPr>
        <p:spPr>
          <a:xfrm>
            <a:off x="85494" y="1441797"/>
            <a:ext cx="5279159" cy="369332"/>
          </a:xfrm>
          <a:prstGeom prst="rect">
            <a:avLst/>
          </a:prstGeom>
          <a:noFill/>
        </p:spPr>
        <p:txBody>
          <a:bodyPr wrap="square">
            <a:spAutoFit/>
          </a:bodyPr>
          <a:lstStyle/>
          <a:p>
            <a:endParaRPr lang="en-IN" sz="1800" dirty="0">
              <a:solidFill>
                <a:schemeClr val="accent5">
                  <a:lumMod val="50000"/>
                </a:schemeClr>
              </a:solidFill>
              <a:latin typeface="Montserrat" panose="00000500000000000000" pitchFamily="2" charset="0"/>
            </a:endParaRPr>
          </a:p>
        </p:txBody>
      </p:sp>
      <p:pic>
        <p:nvPicPr>
          <p:cNvPr id="14338" name="Picture 2">
            <a:extLst>
              <a:ext uri="{FF2B5EF4-FFF2-40B4-BE49-F238E27FC236}">
                <a16:creationId xmlns:a16="http://schemas.microsoft.com/office/drawing/2014/main" id="{83E3583C-B7F0-44C1-BCE3-EDA101C14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54" y="1120346"/>
            <a:ext cx="4591237" cy="40302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Mean absolute error in TensorFlow without built-in functions - Stack  Overflow">
            <a:extLst>
              <a:ext uri="{FF2B5EF4-FFF2-40B4-BE49-F238E27FC236}">
                <a16:creationId xmlns:a16="http://schemas.microsoft.com/office/drawing/2014/main" id="{17E93135-A259-4729-B533-F200F7D5E33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113020" y="1626463"/>
            <a:ext cx="4030980" cy="1813560"/>
          </a:xfrm>
          <a:prstGeom prst="rect">
            <a:avLst/>
          </a:prstGeom>
          <a:noFill/>
          <a:ln>
            <a:noFill/>
          </a:ln>
        </p:spPr>
      </p:pic>
    </p:spTree>
    <p:extLst>
      <p:ext uri="{BB962C8B-B14F-4D97-AF65-F5344CB8AC3E}">
        <p14:creationId xmlns:p14="http://schemas.microsoft.com/office/powerpoint/2010/main" val="92787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a:extLst>
              <a:ext uri="{FF2B5EF4-FFF2-40B4-BE49-F238E27FC236}">
                <a16:creationId xmlns:a16="http://schemas.microsoft.com/office/drawing/2014/main" id="{B9ACB5AC-67F2-42C2-A743-3188D3765F60}"/>
              </a:ext>
            </a:extLst>
          </p:cNvPr>
          <p:cNvSpPr txBox="1"/>
          <p:nvPr/>
        </p:nvSpPr>
        <p:spPr>
          <a:xfrm>
            <a:off x="1883107" y="191568"/>
            <a:ext cx="7083083" cy="523220"/>
          </a:xfrm>
          <a:prstGeom prst="rect">
            <a:avLst/>
          </a:prstGeom>
          <a:noFill/>
        </p:spPr>
        <p:txBody>
          <a:bodyPr wrap="square">
            <a:spAutoFit/>
          </a:bodyPr>
          <a:lstStyle/>
          <a:p>
            <a:r>
              <a:rPr lang="en-GB" sz="2800" b="1" u="sng" dirty="0">
                <a:solidFill>
                  <a:srgbClr val="CC0000"/>
                </a:solidFill>
                <a:latin typeface="Montserrat"/>
                <a:sym typeface="Montserrat"/>
              </a:rPr>
              <a:t>Regression Evaluation Metrics</a:t>
            </a:r>
            <a:endParaRPr lang="en-IN" sz="2800" dirty="0"/>
          </a:p>
        </p:txBody>
      </p:sp>
      <p:sp>
        <p:nvSpPr>
          <p:cNvPr id="5" name="TextBox 4">
            <a:extLst>
              <a:ext uri="{FF2B5EF4-FFF2-40B4-BE49-F238E27FC236}">
                <a16:creationId xmlns:a16="http://schemas.microsoft.com/office/drawing/2014/main" id="{1FFA6745-D5E3-48BD-B2C4-2DD9DDCFE154}"/>
              </a:ext>
            </a:extLst>
          </p:cNvPr>
          <p:cNvSpPr txBox="1"/>
          <p:nvPr/>
        </p:nvSpPr>
        <p:spPr>
          <a:xfrm>
            <a:off x="2544761" y="680862"/>
            <a:ext cx="7083083" cy="461665"/>
          </a:xfrm>
          <a:prstGeom prst="rect">
            <a:avLst/>
          </a:prstGeom>
          <a:noFill/>
        </p:spPr>
        <p:txBody>
          <a:bodyPr wrap="square">
            <a:spAutoFit/>
          </a:bodyPr>
          <a:lstStyle/>
          <a:p>
            <a:r>
              <a:rPr lang="en-GB" sz="2400" b="1" u="sng" dirty="0">
                <a:solidFill>
                  <a:schemeClr val="accent5">
                    <a:lumMod val="50000"/>
                  </a:schemeClr>
                </a:solidFill>
                <a:latin typeface="Montserrat"/>
                <a:sym typeface="Montserrat"/>
              </a:rPr>
              <a:t>Root Mean Squared Error</a:t>
            </a:r>
            <a:endParaRPr lang="en-IN" sz="2400" dirty="0">
              <a:solidFill>
                <a:schemeClr val="accent5">
                  <a:lumMod val="50000"/>
                </a:schemeClr>
              </a:solidFill>
            </a:endParaRPr>
          </a:p>
        </p:txBody>
      </p:sp>
      <p:sp>
        <p:nvSpPr>
          <p:cNvPr id="11" name="TextBox 10">
            <a:extLst>
              <a:ext uri="{FF2B5EF4-FFF2-40B4-BE49-F238E27FC236}">
                <a16:creationId xmlns:a16="http://schemas.microsoft.com/office/drawing/2014/main" id="{08A0D75D-8489-4882-82F6-136CA402F255}"/>
              </a:ext>
            </a:extLst>
          </p:cNvPr>
          <p:cNvSpPr txBox="1"/>
          <p:nvPr/>
        </p:nvSpPr>
        <p:spPr>
          <a:xfrm>
            <a:off x="2732109" y="1638704"/>
            <a:ext cx="5279159" cy="369332"/>
          </a:xfrm>
          <a:prstGeom prst="rect">
            <a:avLst/>
          </a:prstGeom>
          <a:noFill/>
        </p:spPr>
        <p:txBody>
          <a:bodyPr wrap="square">
            <a:spAutoFit/>
          </a:bodyPr>
          <a:lstStyle/>
          <a:p>
            <a:endParaRPr lang="en-IN" sz="1800" dirty="0">
              <a:solidFill>
                <a:schemeClr val="accent5">
                  <a:lumMod val="50000"/>
                </a:schemeClr>
              </a:solidFill>
              <a:latin typeface="Montserrat" panose="00000500000000000000" pitchFamily="2" charset="0"/>
            </a:endParaRPr>
          </a:p>
        </p:txBody>
      </p:sp>
      <p:sp>
        <p:nvSpPr>
          <p:cNvPr id="8" name="TextBox 7">
            <a:extLst>
              <a:ext uri="{FF2B5EF4-FFF2-40B4-BE49-F238E27FC236}">
                <a16:creationId xmlns:a16="http://schemas.microsoft.com/office/drawing/2014/main" id="{72DA88D8-F620-46FA-991C-372997D26E5F}"/>
              </a:ext>
            </a:extLst>
          </p:cNvPr>
          <p:cNvSpPr txBox="1"/>
          <p:nvPr/>
        </p:nvSpPr>
        <p:spPr>
          <a:xfrm>
            <a:off x="85494" y="1441797"/>
            <a:ext cx="5279159" cy="369332"/>
          </a:xfrm>
          <a:prstGeom prst="rect">
            <a:avLst/>
          </a:prstGeom>
          <a:noFill/>
        </p:spPr>
        <p:txBody>
          <a:bodyPr wrap="square">
            <a:spAutoFit/>
          </a:bodyPr>
          <a:lstStyle/>
          <a:p>
            <a:endParaRPr lang="en-IN" sz="1800" dirty="0">
              <a:solidFill>
                <a:schemeClr val="accent5">
                  <a:lumMod val="50000"/>
                </a:schemeClr>
              </a:solidFill>
              <a:latin typeface="Montserrat" panose="00000500000000000000" pitchFamily="2" charset="0"/>
            </a:endParaRPr>
          </a:p>
        </p:txBody>
      </p:sp>
      <p:pic>
        <p:nvPicPr>
          <p:cNvPr id="15362" name="Picture 2">
            <a:extLst>
              <a:ext uri="{FF2B5EF4-FFF2-40B4-BE49-F238E27FC236}">
                <a16:creationId xmlns:a16="http://schemas.microsoft.com/office/drawing/2014/main" id="{4FDEE831-578E-421B-8F0B-A6A0B393F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8941" y="1235435"/>
            <a:ext cx="4329019" cy="380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898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a:extLst>
              <a:ext uri="{FF2B5EF4-FFF2-40B4-BE49-F238E27FC236}">
                <a16:creationId xmlns:a16="http://schemas.microsoft.com/office/drawing/2014/main" id="{B9ACB5AC-67F2-42C2-A743-3188D3765F60}"/>
              </a:ext>
            </a:extLst>
          </p:cNvPr>
          <p:cNvSpPr txBox="1"/>
          <p:nvPr/>
        </p:nvSpPr>
        <p:spPr>
          <a:xfrm>
            <a:off x="1883107" y="191568"/>
            <a:ext cx="7083083" cy="523220"/>
          </a:xfrm>
          <a:prstGeom prst="rect">
            <a:avLst/>
          </a:prstGeom>
          <a:noFill/>
        </p:spPr>
        <p:txBody>
          <a:bodyPr wrap="square">
            <a:spAutoFit/>
          </a:bodyPr>
          <a:lstStyle/>
          <a:p>
            <a:r>
              <a:rPr lang="en-GB" sz="2800" b="1" u="sng" dirty="0">
                <a:solidFill>
                  <a:srgbClr val="CC0000"/>
                </a:solidFill>
                <a:latin typeface="Montserrat"/>
                <a:sym typeface="Montserrat"/>
              </a:rPr>
              <a:t>Regression Evaluation Metrics</a:t>
            </a:r>
            <a:endParaRPr lang="en-IN" sz="2800" dirty="0"/>
          </a:p>
        </p:txBody>
      </p:sp>
      <p:sp>
        <p:nvSpPr>
          <p:cNvPr id="5" name="TextBox 4">
            <a:extLst>
              <a:ext uri="{FF2B5EF4-FFF2-40B4-BE49-F238E27FC236}">
                <a16:creationId xmlns:a16="http://schemas.microsoft.com/office/drawing/2014/main" id="{1FFA6745-D5E3-48BD-B2C4-2DD9DDCFE154}"/>
              </a:ext>
            </a:extLst>
          </p:cNvPr>
          <p:cNvSpPr txBox="1"/>
          <p:nvPr/>
        </p:nvSpPr>
        <p:spPr>
          <a:xfrm>
            <a:off x="3667591" y="646119"/>
            <a:ext cx="7083083" cy="461665"/>
          </a:xfrm>
          <a:prstGeom prst="rect">
            <a:avLst/>
          </a:prstGeom>
          <a:noFill/>
        </p:spPr>
        <p:txBody>
          <a:bodyPr wrap="square">
            <a:spAutoFit/>
          </a:bodyPr>
          <a:lstStyle/>
          <a:p>
            <a:r>
              <a:rPr lang="en-GB" sz="2400" b="1" u="sng" dirty="0">
                <a:solidFill>
                  <a:schemeClr val="accent5">
                    <a:lumMod val="50000"/>
                  </a:schemeClr>
                </a:solidFill>
                <a:latin typeface="Montserrat"/>
                <a:sym typeface="Montserrat"/>
              </a:rPr>
              <a:t>R2 Scores</a:t>
            </a:r>
            <a:endParaRPr lang="en-IN" sz="2400" dirty="0">
              <a:solidFill>
                <a:schemeClr val="accent5">
                  <a:lumMod val="50000"/>
                </a:schemeClr>
              </a:solidFill>
            </a:endParaRPr>
          </a:p>
        </p:txBody>
      </p:sp>
      <p:sp>
        <p:nvSpPr>
          <p:cNvPr id="11" name="TextBox 10">
            <a:extLst>
              <a:ext uri="{FF2B5EF4-FFF2-40B4-BE49-F238E27FC236}">
                <a16:creationId xmlns:a16="http://schemas.microsoft.com/office/drawing/2014/main" id="{08A0D75D-8489-4882-82F6-136CA402F255}"/>
              </a:ext>
            </a:extLst>
          </p:cNvPr>
          <p:cNvSpPr txBox="1"/>
          <p:nvPr/>
        </p:nvSpPr>
        <p:spPr>
          <a:xfrm>
            <a:off x="2732109" y="1638704"/>
            <a:ext cx="5279159" cy="369332"/>
          </a:xfrm>
          <a:prstGeom prst="rect">
            <a:avLst/>
          </a:prstGeom>
          <a:noFill/>
        </p:spPr>
        <p:txBody>
          <a:bodyPr wrap="square">
            <a:spAutoFit/>
          </a:bodyPr>
          <a:lstStyle/>
          <a:p>
            <a:endParaRPr lang="en-IN" sz="1800" dirty="0">
              <a:solidFill>
                <a:schemeClr val="accent5">
                  <a:lumMod val="50000"/>
                </a:schemeClr>
              </a:solidFill>
              <a:latin typeface="Montserrat" panose="00000500000000000000" pitchFamily="2" charset="0"/>
            </a:endParaRPr>
          </a:p>
        </p:txBody>
      </p:sp>
      <p:sp>
        <p:nvSpPr>
          <p:cNvPr id="8" name="TextBox 7">
            <a:extLst>
              <a:ext uri="{FF2B5EF4-FFF2-40B4-BE49-F238E27FC236}">
                <a16:creationId xmlns:a16="http://schemas.microsoft.com/office/drawing/2014/main" id="{72DA88D8-F620-46FA-991C-372997D26E5F}"/>
              </a:ext>
            </a:extLst>
          </p:cNvPr>
          <p:cNvSpPr txBox="1"/>
          <p:nvPr/>
        </p:nvSpPr>
        <p:spPr>
          <a:xfrm>
            <a:off x="85494" y="1441797"/>
            <a:ext cx="5279159" cy="369332"/>
          </a:xfrm>
          <a:prstGeom prst="rect">
            <a:avLst/>
          </a:prstGeom>
          <a:noFill/>
        </p:spPr>
        <p:txBody>
          <a:bodyPr wrap="square">
            <a:spAutoFit/>
          </a:bodyPr>
          <a:lstStyle/>
          <a:p>
            <a:endParaRPr lang="en-IN" sz="1800" dirty="0">
              <a:solidFill>
                <a:schemeClr val="accent5">
                  <a:lumMod val="50000"/>
                </a:schemeClr>
              </a:solidFill>
              <a:latin typeface="Montserrat" panose="00000500000000000000" pitchFamily="2" charset="0"/>
            </a:endParaRPr>
          </a:p>
        </p:txBody>
      </p:sp>
      <p:pic>
        <p:nvPicPr>
          <p:cNvPr id="16386" name="Picture 2">
            <a:extLst>
              <a:ext uri="{FF2B5EF4-FFF2-40B4-BE49-F238E27FC236}">
                <a16:creationId xmlns:a16="http://schemas.microsoft.com/office/drawing/2014/main" id="{9FD617E0-9878-4CCC-94CD-8F1432E73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26" y="1125465"/>
            <a:ext cx="4498581" cy="39845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2525CD6-7457-4E38-AB87-DA89D15269E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50739" y="2127461"/>
            <a:ext cx="4046219" cy="780867"/>
          </a:xfrm>
          <a:prstGeom prst="rect">
            <a:avLst/>
          </a:prstGeom>
          <a:noFill/>
          <a:ln>
            <a:noFill/>
          </a:ln>
        </p:spPr>
      </p:pic>
    </p:spTree>
    <p:extLst>
      <p:ext uri="{BB962C8B-B14F-4D97-AF65-F5344CB8AC3E}">
        <p14:creationId xmlns:p14="http://schemas.microsoft.com/office/powerpoint/2010/main" val="2711059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a:extLst>
              <a:ext uri="{FF2B5EF4-FFF2-40B4-BE49-F238E27FC236}">
                <a16:creationId xmlns:a16="http://schemas.microsoft.com/office/drawing/2014/main" id="{B9ACB5AC-67F2-42C2-A743-3188D3765F60}"/>
              </a:ext>
            </a:extLst>
          </p:cNvPr>
          <p:cNvSpPr txBox="1"/>
          <p:nvPr/>
        </p:nvSpPr>
        <p:spPr>
          <a:xfrm>
            <a:off x="3581279" y="24446"/>
            <a:ext cx="7083083" cy="523220"/>
          </a:xfrm>
          <a:prstGeom prst="rect">
            <a:avLst/>
          </a:prstGeom>
          <a:noFill/>
        </p:spPr>
        <p:txBody>
          <a:bodyPr wrap="square">
            <a:spAutoFit/>
          </a:bodyPr>
          <a:lstStyle/>
          <a:p>
            <a:r>
              <a:rPr lang="en-GB" sz="2800" b="1" u="sng" dirty="0">
                <a:solidFill>
                  <a:srgbClr val="CC0000"/>
                </a:solidFill>
                <a:latin typeface="Montserrat"/>
                <a:sym typeface="Montserrat"/>
              </a:rPr>
              <a:t>Conclusion</a:t>
            </a:r>
            <a:endParaRPr lang="en-IN" sz="2800" dirty="0"/>
          </a:p>
        </p:txBody>
      </p:sp>
      <p:sp>
        <p:nvSpPr>
          <p:cNvPr id="11" name="TextBox 10">
            <a:extLst>
              <a:ext uri="{FF2B5EF4-FFF2-40B4-BE49-F238E27FC236}">
                <a16:creationId xmlns:a16="http://schemas.microsoft.com/office/drawing/2014/main" id="{08A0D75D-8489-4882-82F6-136CA402F255}"/>
              </a:ext>
            </a:extLst>
          </p:cNvPr>
          <p:cNvSpPr txBox="1"/>
          <p:nvPr/>
        </p:nvSpPr>
        <p:spPr>
          <a:xfrm>
            <a:off x="2732109" y="1638704"/>
            <a:ext cx="5279159" cy="369332"/>
          </a:xfrm>
          <a:prstGeom prst="rect">
            <a:avLst/>
          </a:prstGeom>
          <a:noFill/>
        </p:spPr>
        <p:txBody>
          <a:bodyPr wrap="square">
            <a:spAutoFit/>
          </a:bodyPr>
          <a:lstStyle/>
          <a:p>
            <a:endParaRPr lang="en-IN" sz="1800" dirty="0">
              <a:solidFill>
                <a:schemeClr val="accent5">
                  <a:lumMod val="50000"/>
                </a:schemeClr>
              </a:solidFill>
              <a:latin typeface="Montserrat" panose="00000500000000000000" pitchFamily="2" charset="0"/>
            </a:endParaRPr>
          </a:p>
        </p:txBody>
      </p:sp>
      <p:sp>
        <p:nvSpPr>
          <p:cNvPr id="8" name="TextBox 7">
            <a:extLst>
              <a:ext uri="{FF2B5EF4-FFF2-40B4-BE49-F238E27FC236}">
                <a16:creationId xmlns:a16="http://schemas.microsoft.com/office/drawing/2014/main" id="{72DA88D8-F620-46FA-991C-372997D26E5F}"/>
              </a:ext>
            </a:extLst>
          </p:cNvPr>
          <p:cNvSpPr txBox="1"/>
          <p:nvPr/>
        </p:nvSpPr>
        <p:spPr>
          <a:xfrm>
            <a:off x="188622" y="988035"/>
            <a:ext cx="8955378" cy="3970318"/>
          </a:xfrm>
          <a:prstGeom prst="rect">
            <a:avLst/>
          </a:prstGeom>
          <a:noFill/>
        </p:spPr>
        <p:txBody>
          <a:bodyPr wrap="square">
            <a:spAutoFit/>
          </a:bodyPr>
          <a:lstStyle/>
          <a:p>
            <a:pPr algn="l">
              <a:buFont typeface="+mj-lt"/>
              <a:buAutoNum type="arabicPeriod"/>
            </a:pPr>
            <a:r>
              <a:rPr lang="en-US" sz="1800" i="0" dirty="0">
                <a:solidFill>
                  <a:schemeClr val="accent5">
                    <a:lumMod val="50000"/>
                  </a:schemeClr>
                </a:solidFill>
                <a:effectLst/>
                <a:latin typeface="Montserrat" panose="00000500000000000000" pitchFamily="2" charset="0"/>
              </a:rPr>
              <a:t>We have used three regression models in our analysis to predict the rented bike count that are Linear Regression, Polynomial Regression and Random Forest Regressor.</a:t>
            </a:r>
          </a:p>
          <a:p>
            <a:pPr algn="l">
              <a:buFont typeface="+mj-lt"/>
              <a:buAutoNum type="arabicPeriod"/>
            </a:pPr>
            <a:r>
              <a:rPr lang="en-US" sz="1800" i="0" dirty="0">
                <a:solidFill>
                  <a:schemeClr val="accent5">
                    <a:lumMod val="50000"/>
                  </a:schemeClr>
                </a:solidFill>
                <a:effectLst/>
                <a:latin typeface="Montserrat" panose="00000500000000000000" pitchFamily="2" charset="0"/>
              </a:rPr>
              <a:t>We have used Hyperparameter tuning on Random forest regressor using GridSearchCV to find the best parameters.</a:t>
            </a:r>
          </a:p>
          <a:p>
            <a:pPr algn="l">
              <a:buFont typeface="+mj-lt"/>
              <a:buAutoNum type="arabicPeriod"/>
            </a:pPr>
            <a:r>
              <a:rPr lang="en-US" sz="1800" i="0" dirty="0">
                <a:solidFill>
                  <a:schemeClr val="accent5">
                    <a:lumMod val="50000"/>
                  </a:schemeClr>
                </a:solidFill>
                <a:effectLst/>
                <a:latin typeface="Montserrat" panose="00000500000000000000" pitchFamily="2" charset="0"/>
              </a:rPr>
              <a:t>Random Forest Regressor is the best model among the three with least errors and highest R2 score of 98.21% for training set and 86.98% for test dataset.</a:t>
            </a:r>
          </a:p>
          <a:p>
            <a:pPr algn="l">
              <a:buFont typeface="+mj-lt"/>
              <a:buAutoNum type="arabicPeriod"/>
            </a:pPr>
            <a:r>
              <a:rPr lang="en-US" sz="1800" i="0" dirty="0">
                <a:solidFill>
                  <a:schemeClr val="accent5">
                    <a:lumMod val="50000"/>
                  </a:schemeClr>
                </a:solidFill>
                <a:effectLst/>
                <a:latin typeface="Montserrat" panose="00000500000000000000" pitchFamily="2" charset="0"/>
              </a:rPr>
              <a:t>The peak time is 6pm where highest number of bookings are rented.</a:t>
            </a:r>
          </a:p>
          <a:p>
            <a:pPr algn="l">
              <a:buFont typeface="+mj-lt"/>
              <a:buAutoNum type="arabicPeriod"/>
            </a:pPr>
            <a:r>
              <a:rPr lang="en-US" sz="1800" i="0" dirty="0">
                <a:solidFill>
                  <a:schemeClr val="accent5">
                    <a:lumMod val="50000"/>
                  </a:schemeClr>
                </a:solidFill>
                <a:effectLst/>
                <a:latin typeface="Montserrat" panose="00000500000000000000" pitchFamily="2" charset="0"/>
              </a:rPr>
              <a:t>Approximately between 10 degree Celsius to 20 degree Celsius the rent booking is peak.</a:t>
            </a:r>
          </a:p>
          <a:p>
            <a:pPr algn="l">
              <a:buFont typeface="+mj-lt"/>
              <a:buAutoNum type="arabicPeriod"/>
            </a:pPr>
            <a:r>
              <a:rPr lang="en-US" sz="1800" i="0" dirty="0">
                <a:solidFill>
                  <a:schemeClr val="accent5">
                    <a:lumMod val="50000"/>
                  </a:schemeClr>
                </a:solidFill>
                <a:effectLst/>
                <a:latin typeface="Montserrat" panose="00000500000000000000" pitchFamily="2" charset="0"/>
              </a:rPr>
              <a:t>Number of bookings are very much higher in Summer season.</a:t>
            </a:r>
          </a:p>
          <a:p>
            <a:pPr algn="l">
              <a:buFont typeface="+mj-lt"/>
              <a:buAutoNum type="arabicPeriod"/>
            </a:pPr>
            <a:r>
              <a:rPr lang="en-US" sz="1800" i="0" dirty="0">
                <a:solidFill>
                  <a:schemeClr val="accent5">
                    <a:lumMod val="50000"/>
                  </a:schemeClr>
                </a:solidFill>
                <a:effectLst/>
                <a:latin typeface="Montserrat" panose="00000500000000000000" pitchFamily="2" charset="0"/>
              </a:rPr>
              <a:t>'Rainfall' and 'Snowfall' has a huge impact on number of bikes rented.</a:t>
            </a:r>
          </a:p>
          <a:p>
            <a:pPr algn="l">
              <a:buFont typeface="+mj-lt"/>
              <a:buAutoNum type="arabicPeriod"/>
            </a:pPr>
            <a:r>
              <a:rPr lang="en-US" sz="1800" i="0" dirty="0">
                <a:solidFill>
                  <a:schemeClr val="accent5">
                    <a:lumMod val="50000"/>
                  </a:schemeClr>
                </a:solidFill>
                <a:effectLst/>
                <a:latin typeface="Montserrat" panose="00000500000000000000" pitchFamily="2" charset="0"/>
              </a:rPr>
              <a:t>Bike renting is high on Functional days (i.e. No holiday).</a:t>
            </a:r>
          </a:p>
        </p:txBody>
      </p:sp>
    </p:spTree>
    <p:extLst>
      <p:ext uri="{BB962C8B-B14F-4D97-AF65-F5344CB8AC3E}">
        <p14:creationId xmlns:p14="http://schemas.microsoft.com/office/powerpoint/2010/main" val="880519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B9ACB5AC-67F2-42C2-A743-3188D3765F60}"/>
              </a:ext>
            </a:extLst>
          </p:cNvPr>
          <p:cNvSpPr txBox="1"/>
          <p:nvPr/>
        </p:nvSpPr>
        <p:spPr>
          <a:xfrm>
            <a:off x="3555056" y="87581"/>
            <a:ext cx="7083083" cy="523220"/>
          </a:xfrm>
          <a:prstGeom prst="rect">
            <a:avLst/>
          </a:prstGeom>
          <a:noFill/>
        </p:spPr>
        <p:txBody>
          <a:bodyPr wrap="square">
            <a:spAutoFit/>
          </a:bodyPr>
          <a:lstStyle/>
          <a:p>
            <a:r>
              <a:rPr lang="en-GB" sz="2800" b="1" u="sng" dirty="0">
                <a:solidFill>
                  <a:srgbClr val="CC0000"/>
                </a:solidFill>
                <a:latin typeface="Montserrat"/>
                <a:sym typeface="Montserrat"/>
              </a:rPr>
              <a:t>References</a:t>
            </a:r>
            <a:endParaRPr lang="en-IN" sz="2800" dirty="0"/>
          </a:p>
        </p:txBody>
      </p:sp>
      <p:sp>
        <p:nvSpPr>
          <p:cNvPr id="8" name="TextBox 7">
            <a:extLst>
              <a:ext uri="{FF2B5EF4-FFF2-40B4-BE49-F238E27FC236}">
                <a16:creationId xmlns:a16="http://schemas.microsoft.com/office/drawing/2014/main" id="{CB505343-1D34-46C0-8107-CA3BC2F36060}"/>
              </a:ext>
            </a:extLst>
          </p:cNvPr>
          <p:cNvSpPr txBox="1"/>
          <p:nvPr/>
        </p:nvSpPr>
        <p:spPr>
          <a:xfrm>
            <a:off x="590843" y="668215"/>
            <a:ext cx="8299939" cy="2585323"/>
          </a:xfrm>
          <a:prstGeom prst="rect">
            <a:avLst/>
          </a:prstGeom>
          <a:noFill/>
        </p:spPr>
        <p:txBody>
          <a:bodyPr wrap="square">
            <a:spAutoFit/>
          </a:bodyPr>
          <a:lstStyle/>
          <a:p>
            <a:pPr marL="152400" indent="0">
              <a:lnSpc>
                <a:spcPct val="200000"/>
              </a:lnSpc>
              <a:buNone/>
            </a:pPr>
            <a:r>
              <a:rPr lang="en-US" sz="1800" b="1" dirty="0">
                <a:solidFill>
                  <a:schemeClr val="accent5">
                    <a:lumMod val="50000"/>
                  </a:schemeClr>
                </a:solidFill>
                <a:latin typeface="Montserrat" panose="00000500000000000000" pitchFamily="2" charset="0"/>
              </a:rPr>
              <a:t>1). </a:t>
            </a:r>
            <a:r>
              <a:rPr lang="en-US" sz="1800" b="1" dirty="0">
                <a:solidFill>
                  <a:schemeClr val="accent5">
                    <a:lumMod val="50000"/>
                  </a:schemeClr>
                </a:solidFill>
                <a:latin typeface="Montserrat" panose="00000500000000000000" pitchFamily="2" charset="0"/>
                <a:hlinkClick r:id="rId3">
                  <a:extLst>
                    <a:ext uri="{A12FA001-AC4F-418D-AE19-62706E023703}">
                      <ahyp:hlinkClr xmlns:ahyp="http://schemas.microsoft.com/office/drawing/2018/hyperlinkcolor" val="tx"/>
                    </a:ext>
                  </a:extLst>
                </a:hlinkClick>
              </a:rPr>
              <a:t>https://pandas.pydata.org/</a:t>
            </a:r>
            <a:endParaRPr lang="en-US" sz="1800" b="1" dirty="0">
              <a:solidFill>
                <a:schemeClr val="accent5">
                  <a:lumMod val="50000"/>
                </a:schemeClr>
              </a:solidFill>
              <a:latin typeface="Montserrat" panose="00000500000000000000" pitchFamily="2" charset="0"/>
            </a:endParaRPr>
          </a:p>
          <a:p>
            <a:pPr marL="152400" indent="0">
              <a:lnSpc>
                <a:spcPct val="200000"/>
              </a:lnSpc>
              <a:buNone/>
            </a:pPr>
            <a:r>
              <a:rPr lang="en-US" sz="1800" b="1" dirty="0">
                <a:solidFill>
                  <a:schemeClr val="accent5">
                    <a:lumMod val="50000"/>
                  </a:schemeClr>
                </a:solidFill>
                <a:latin typeface="Montserrat" panose="00000500000000000000" pitchFamily="2" charset="0"/>
              </a:rPr>
              <a:t>2). </a:t>
            </a:r>
            <a:r>
              <a:rPr lang="en-US" sz="1800" b="1" dirty="0">
                <a:solidFill>
                  <a:schemeClr val="accent5">
                    <a:lumMod val="50000"/>
                  </a:schemeClr>
                </a:solidFill>
                <a:latin typeface="Montserrat" panose="00000500000000000000" pitchFamily="2" charset="0"/>
                <a:hlinkClick r:id="rId4">
                  <a:extLst>
                    <a:ext uri="{A12FA001-AC4F-418D-AE19-62706E023703}">
                      <ahyp:hlinkClr xmlns:ahyp="http://schemas.microsoft.com/office/drawing/2018/hyperlinkcolor" val="tx"/>
                    </a:ext>
                  </a:extLst>
                </a:hlinkClick>
              </a:rPr>
              <a:t>https://matplotlib.org/</a:t>
            </a:r>
            <a:endParaRPr lang="en-US" sz="1800" b="1" dirty="0">
              <a:solidFill>
                <a:schemeClr val="accent5">
                  <a:lumMod val="50000"/>
                </a:schemeClr>
              </a:solidFill>
              <a:latin typeface="Montserrat" panose="00000500000000000000" pitchFamily="2" charset="0"/>
            </a:endParaRPr>
          </a:p>
          <a:p>
            <a:pPr marL="152400" indent="0">
              <a:lnSpc>
                <a:spcPct val="200000"/>
              </a:lnSpc>
              <a:buNone/>
            </a:pPr>
            <a:r>
              <a:rPr lang="en-US" sz="1800" b="1" dirty="0">
                <a:solidFill>
                  <a:schemeClr val="accent5">
                    <a:lumMod val="50000"/>
                  </a:schemeClr>
                </a:solidFill>
                <a:latin typeface="Montserrat" panose="00000500000000000000" pitchFamily="2" charset="0"/>
              </a:rPr>
              <a:t>3). </a:t>
            </a:r>
            <a:r>
              <a:rPr lang="en-US" sz="1800" b="1" dirty="0">
                <a:solidFill>
                  <a:schemeClr val="accent5">
                    <a:lumMod val="50000"/>
                  </a:schemeClr>
                </a:solidFill>
                <a:latin typeface="Montserrat" panose="00000500000000000000" pitchFamily="2" charset="0"/>
                <a:hlinkClick r:id="rId5">
                  <a:extLst>
                    <a:ext uri="{A12FA001-AC4F-418D-AE19-62706E023703}">
                      <ahyp:hlinkClr xmlns:ahyp="http://schemas.microsoft.com/office/drawing/2018/hyperlinkcolor" val="tx"/>
                    </a:ext>
                  </a:extLst>
                </a:hlinkClick>
              </a:rPr>
              <a:t>https://seaborn.pydata.org/</a:t>
            </a:r>
            <a:endParaRPr lang="en-US" sz="1800" b="1" dirty="0">
              <a:solidFill>
                <a:schemeClr val="accent5">
                  <a:lumMod val="50000"/>
                </a:schemeClr>
              </a:solidFill>
              <a:latin typeface="Montserrat" panose="00000500000000000000" pitchFamily="2" charset="0"/>
            </a:endParaRPr>
          </a:p>
          <a:p>
            <a:pPr marL="152400" indent="0">
              <a:lnSpc>
                <a:spcPct val="200000"/>
              </a:lnSpc>
              <a:buNone/>
            </a:pPr>
            <a:r>
              <a:rPr lang="en-US" sz="1800" b="1" dirty="0">
                <a:solidFill>
                  <a:schemeClr val="accent5">
                    <a:lumMod val="50000"/>
                  </a:schemeClr>
                </a:solidFill>
                <a:latin typeface="Montserrat" panose="00000500000000000000" pitchFamily="2" charset="0"/>
              </a:rPr>
              <a:t>4). </a:t>
            </a:r>
            <a:r>
              <a:rPr lang="en-IN" sz="1800" b="1" dirty="0">
                <a:solidFill>
                  <a:schemeClr val="accent5">
                    <a:lumMod val="50000"/>
                  </a:schemeClr>
                </a:solidFill>
                <a:latin typeface="Montserrat" panose="00000500000000000000" pitchFamily="2" charset="0"/>
              </a:rPr>
              <a:t>Geek for geeks</a:t>
            </a:r>
          </a:p>
          <a:p>
            <a:pPr algn="l"/>
            <a:endParaRPr lang="en-US" sz="1800" b="0" i="0" dirty="0">
              <a:solidFill>
                <a:schemeClr val="accent5">
                  <a:lumMod val="50000"/>
                </a:schemeClr>
              </a:solidFill>
              <a:effectLst/>
              <a:latin typeface="Montserrat" panose="00000500000000000000" pitchFamily="2" charset="0"/>
            </a:endParaRPr>
          </a:p>
        </p:txBody>
      </p:sp>
    </p:spTree>
    <p:extLst>
      <p:ext uri="{BB962C8B-B14F-4D97-AF65-F5344CB8AC3E}">
        <p14:creationId xmlns:p14="http://schemas.microsoft.com/office/powerpoint/2010/main" val="137173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B9ACB5AC-67F2-42C2-A743-3188D3765F60}"/>
              </a:ext>
            </a:extLst>
          </p:cNvPr>
          <p:cNvSpPr txBox="1"/>
          <p:nvPr/>
        </p:nvSpPr>
        <p:spPr>
          <a:xfrm>
            <a:off x="3231501" y="2047957"/>
            <a:ext cx="3619466" cy="707886"/>
          </a:xfrm>
          <a:prstGeom prst="rect">
            <a:avLst/>
          </a:prstGeom>
          <a:noFill/>
        </p:spPr>
        <p:txBody>
          <a:bodyPr wrap="square">
            <a:spAutoFit/>
          </a:bodyPr>
          <a:lstStyle/>
          <a:p>
            <a:r>
              <a:rPr lang="en-GB" sz="4000" b="1" dirty="0">
                <a:solidFill>
                  <a:srgbClr val="CC0000"/>
                </a:solidFill>
                <a:latin typeface="Montserrat"/>
                <a:sym typeface="Montserrat"/>
              </a:rPr>
              <a:t>Thank You</a:t>
            </a:r>
            <a:endParaRPr lang="en-IN" sz="4000" dirty="0"/>
          </a:p>
        </p:txBody>
      </p:sp>
    </p:spTree>
    <p:extLst>
      <p:ext uri="{BB962C8B-B14F-4D97-AF65-F5344CB8AC3E}">
        <p14:creationId xmlns:p14="http://schemas.microsoft.com/office/powerpoint/2010/main" val="25838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a:extLst>
              <a:ext uri="{FF2B5EF4-FFF2-40B4-BE49-F238E27FC236}">
                <a16:creationId xmlns:a16="http://schemas.microsoft.com/office/drawing/2014/main" id="{C3E3ED08-32D7-42AE-8A11-569114FE288F}"/>
              </a:ext>
            </a:extLst>
          </p:cNvPr>
          <p:cNvSpPr txBox="1"/>
          <p:nvPr/>
        </p:nvSpPr>
        <p:spPr>
          <a:xfrm>
            <a:off x="3123028" y="179741"/>
            <a:ext cx="5949547" cy="523220"/>
          </a:xfrm>
          <a:prstGeom prst="rect">
            <a:avLst/>
          </a:prstGeom>
          <a:noFill/>
        </p:spPr>
        <p:txBody>
          <a:bodyPr wrap="square">
            <a:spAutoFit/>
          </a:bodyPr>
          <a:lstStyle/>
          <a:p>
            <a:r>
              <a:rPr lang="en-GB" sz="2800" b="1" u="sng" dirty="0">
                <a:solidFill>
                  <a:srgbClr val="CC0000"/>
                </a:solidFill>
                <a:latin typeface="Montserrat"/>
                <a:sym typeface="Montserrat"/>
              </a:rPr>
              <a:t>Introduction</a:t>
            </a:r>
            <a:endParaRPr lang="en-IN" sz="2800" u="sng" dirty="0"/>
          </a:p>
        </p:txBody>
      </p:sp>
      <p:sp>
        <p:nvSpPr>
          <p:cNvPr id="10" name="TextBox 9">
            <a:extLst>
              <a:ext uri="{FF2B5EF4-FFF2-40B4-BE49-F238E27FC236}">
                <a16:creationId xmlns:a16="http://schemas.microsoft.com/office/drawing/2014/main" id="{37B3D849-F2C3-469A-BF9E-C6847956C7BA}"/>
              </a:ext>
            </a:extLst>
          </p:cNvPr>
          <p:cNvSpPr txBox="1"/>
          <p:nvPr/>
        </p:nvSpPr>
        <p:spPr>
          <a:xfrm>
            <a:off x="85495" y="907224"/>
            <a:ext cx="5229922" cy="4031873"/>
          </a:xfrm>
          <a:prstGeom prst="rect">
            <a:avLst/>
          </a:prstGeom>
          <a:noFill/>
        </p:spPr>
        <p:txBody>
          <a:bodyPr wrap="square">
            <a:spAutoFit/>
          </a:bodyPr>
          <a:lstStyle/>
          <a:p>
            <a:pPr marL="342900" indent="-342900">
              <a:buFont typeface="Arial" panose="020B0604020202020204" pitchFamily="34" charset="0"/>
              <a:buChar char="•"/>
            </a:pPr>
            <a:r>
              <a:rPr lang="en-US" sz="1600" b="0" i="0" dirty="0">
                <a:solidFill>
                  <a:srgbClr val="123654"/>
                </a:solidFill>
                <a:effectLst/>
                <a:latin typeface="Montserrat" panose="00000500000000000000" pitchFamily="2" charset="0"/>
              </a:rPr>
              <a:t>Currently Rental bikes are introduced in many urban cities for the enhancement of mobility comfort. It is important to make the rental bike available and accessible to the public at the right time as it lessens the waiting time. </a:t>
            </a:r>
          </a:p>
          <a:p>
            <a:pPr marL="342900" indent="-342900">
              <a:buFont typeface="Arial" panose="020B0604020202020204" pitchFamily="34" charset="0"/>
              <a:buChar char="•"/>
            </a:pPr>
            <a:r>
              <a:rPr lang="en-US" sz="1600" b="0" i="0" dirty="0">
                <a:solidFill>
                  <a:srgbClr val="123654"/>
                </a:solidFill>
                <a:effectLst/>
                <a:latin typeface="Montserrat" panose="00000500000000000000" pitchFamily="2" charset="0"/>
              </a:rPr>
              <a:t>Eventually, providing the city with a stable supply of rental bikes becomes a major concern. The crucial part is the prediction of bike count required at each hour for the stable supply of rental bikes</a:t>
            </a:r>
          </a:p>
          <a:p>
            <a:pPr marL="342900" indent="-342900">
              <a:buFont typeface="Arial" panose="020B0604020202020204" pitchFamily="34" charset="0"/>
              <a:buChar char="•"/>
            </a:pPr>
            <a:r>
              <a:rPr lang="en-US" sz="1600" b="0" i="0" dirty="0">
                <a:solidFill>
                  <a:srgbClr val="123654"/>
                </a:solidFill>
                <a:effectLst/>
                <a:latin typeface="Montserrat" panose="00000500000000000000" pitchFamily="2" charset="0"/>
              </a:rPr>
              <a:t>The dataset contains weather information (Temperature, Humidity, Windspeed, Visibility, Dewpoint, Solar radiation, Snowfall, Rainfall), the number of bikes rented per hour and date information.</a:t>
            </a:r>
            <a:endParaRPr lang="en-IN" sz="1600" dirty="0">
              <a:solidFill>
                <a:schemeClr val="accent5">
                  <a:lumMod val="50000"/>
                </a:schemeClr>
              </a:solidFill>
              <a:latin typeface="Montserrat" panose="00000500000000000000" pitchFamily="2" charset="0"/>
            </a:endParaRPr>
          </a:p>
        </p:txBody>
      </p:sp>
      <p:pic>
        <p:nvPicPr>
          <p:cNvPr id="2" name="Picture 2" descr="Portland bike-sharing plan wins city transportation bureau OK; Fritz says  she will vote no - oregonlive.com">
            <a:extLst>
              <a:ext uri="{FF2B5EF4-FFF2-40B4-BE49-F238E27FC236}">
                <a16:creationId xmlns:a16="http://schemas.microsoft.com/office/drawing/2014/main" id="{FAE756CF-AF35-4C10-8A17-DB26FBDE6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892" y="1582616"/>
            <a:ext cx="3362599" cy="246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3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a:extLst>
              <a:ext uri="{FF2B5EF4-FFF2-40B4-BE49-F238E27FC236}">
                <a16:creationId xmlns:a16="http://schemas.microsoft.com/office/drawing/2014/main" id="{C3E3ED08-32D7-42AE-8A11-569114FE288F}"/>
              </a:ext>
            </a:extLst>
          </p:cNvPr>
          <p:cNvSpPr txBox="1"/>
          <p:nvPr/>
        </p:nvSpPr>
        <p:spPr>
          <a:xfrm>
            <a:off x="2155014" y="248657"/>
            <a:ext cx="5949547" cy="523220"/>
          </a:xfrm>
          <a:prstGeom prst="rect">
            <a:avLst/>
          </a:prstGeom>
          <a:noFill/>
        </p:spPr>
        <p:txBody>
          <a:bodyPr wrap="square">
            <a:spAutoFit/>
          </a:bodyPr>
          <a:lstStyle/>
          <a:p>
            <a:r>
              <a:rPr lang="en-GB" sz="2800" b="1" u="sng" dirty="0">
                <a:solidFill>
                  <a:srgbClr val="CC0000"/>
                </a:solidFill>
                <a:latin typeface="Montserrat"/>
                <a:sym typeface="Montserrat"/>
              </a:rPr>
              <a:t>Attribute Information</a:t>
            </a:r>
            <a:endParaRPr lang="en-IN" sz="2800" u="sng" dirty="0"/>
          </a:p>
        </p:txBody>
      </p:sp>
      <p:sp>
        <p:nvSpPr>
          <p:cNvPr id="10" name="TextBox 9">
            <a:extLst>
              <a:ext uri="{FF2B5EF4-FFF2-40B4-BE49-F238E27FC236}">
                <a16:creationId xmlns:a16="http://schemas.microsoft.com/office/drawing/2014/main" id="{37B3D849-F2C3-469A-BF9E-C6847956C7BA}"/>
              </a:ext>
            </a:extLst>
          </p:cNvPr>
          <p:cNvSpPr txBox="1"/>
          <p:nvPr/>
        </p:nvSpPr>
        <p:spPr>
          <a:xfrm>
            <a:off x="341853" y="924525"/>
            <a:ext cx="9575870" cy="3970318"/>
          </a:xfrm>
          <a:prstGeom prst="rect">
            <a:avLst/>
          </a:prstGeom>
          <a:noFill/>
        </p:spPr>
        <p:txBody>
          <a:bodyPr wrap="square">
            <a:spAutoFit/>
          </a:bodyPr>
          <a:lstStyle/>
          <a:p>
            <a:pPr algn="l">
              <a:buFont typeface="Arial" panose="020B0604020202020204" pitchFamily="34" charset="0"/>
              <a:buChar char="•"/>
            </a:pPr>
            <a:r>
              <a:rPr lang="en-US" sz="1800" b="0" i="0" dirty="0">
                <a:solidFill>
                  <a:schemeClr val="accent5">
                    <a:lumMod val="50000"/>
                  </a:schemeClr>
                </a:solidFill>
                <a:effectLst/>
                <a:latin typeface="Montserrat" panose="00000500000000000000" pitchFamily="2" charset="0"/>
              </a:rPr>
              <a:t>  Date : year-month-day</a:t>
            </a:r>
          </a:p>
          <a:p>
            <a:pPr algn="l">
              <a:buFont typeface="Arial" panose="020B0604020202020204" pitchFamily="34" charset="0"/>
              <a:buChar char="•"/>
            </a:pPr>
            <a:r>
              <a:rPr lang="en-US" sz="1800" b="0" i="0" dirty="0">
                <a:solidFill>
                  <a:schemeClr val="accent5">
                    <a:lumMod val="50000"/>
                  </a:schemeClr>
                </a:solidFill>
                <a:effectLst/>
                <a:latin typeface="Montserrat" panose="00000500000000000000" pitchFamily="2" charset="0"/>
              </a:rPr>
              <a:t>  Rented Bike count - Count of bikes rented at each hour</a:t>
            </a:r>
          </a:p>
          <a:p>
            <a:pPr algn="l">
              <a:buFont typeface="Arial" panose="020B0604020202020204" pitchFamily="34" charset="0"/>
              <a:buChar char="•"/>
            </a:pPr>
            <a:r>
              <a:rPr lang="en-US" sz="1800" b="0" i="0" dirty="0">
                <a:solidFill>
                  <a:schemeClr val="accent5">
                    <a:lumMod val="50000"/>
                  </a:schemeClr>
                </a:solidFill>
                <a:effectLst/>
                <a:latin typeface="Montserrat" panose="00000500000000000000" pitchFamily="2" charset="0"/>
              </a:rPr>
              <a:t>  Hour - Hour of he day</a:t>
            </a:r>
          </a:p>
          <a:p>
            <a:pPr algn="l">
              <a:buFont typeface="Arial" panose="020B0604020202020204" pitchFamily="34" charset="0"/>
              <a:buChar char="•"/>
            </a:pPr>
            <a:r>
              <a:rPr lang="en-US" sz="1800" b="0" i="0" dirty="0">
                <a:solidFill>
                  <a:schemeClr val="accent5">
                    <a:lumMod val="50000"/>
                  </a:schemeClr>
                </a:solidFill>
                <a:effectLst/>
                <a:latin typeface="Montserrat" panose="00000500000000000000" pitchFamily="2" charset="0"/>
              </a:rPr>
              <a:t>  Temperature-Temperature in Celsius</a:t>
            </a:r>
          </a:p>
          <a:p>
            <a:pPr algn="l">
              <a:buFont typeface="Arial" panose="020B0604020202020204" pitchFamily="34" charset="0"/>
              <a:buChar char="•"/>
            </a:pPr>
            <a:r>
              <a:rPr lang="en-US" sz="1800" b="0" i="0" dirty="0">
                <a:solidFill>
                  <a:schemeClr val="accent5">
                    <a:lumMod val="50000"/>
                  </a:schemeClr>
                </a:solidFill>
                <a:effectLst/>
                <a:latin typeface="Montserrat" panose="00000500000000000000" pitchFamily="2" charset="0"/>
              </a:rPr>
              <a:t>  Humidity - %</a:t>
            </a:r>
          </a:p>
          <a:p>
            <a:pPr algn="l">
              <a:buFont typeface="Arial" panose="020B0604020202020204" pitchFamily="34" charset="0"/>
              <a:buChar char="•"/>
            </a:pPr>
            <a:r>
              <a:rPr lang="en-US" sz="1800" b="0" i="0" dirty="0">
                <a:solidFill>
                  <a:schemeClr val="accent5">
                    <a:lumMod val="50000"/>
                  </a:schemeClr>
                </a:solidFill>
                <a:effectLst/>
                <a:latin typeface="Montserrat" panose="00000500000000000000" pitchFamily="2" charset="0"/>
              </a:rPr>
              <a:t>  Windspeed - m/s</a:t>
            </a:r>
          </a:p>
          <a:p>
            <a:pPr algn="l">
              <a:buFont typeface="Arial" panose="020B0604020202020204" pitchFamily="34" charset="0"/>
              <a:buChar char="•"/>
            </a:pPr>
            <a:r>
              <a:rPr lang="en-US" sz="1800" b="0" i="0" dirty="0">
                <a:solidFill>
                  <a:schemeClr val="accent5">
                    <a:lumMod val="50000"/>
                  </a:schemeClr>
                </a:solidFill>
                <a:effectLst/>
                <a:latin typeface="Montserrat" panose="00000500000000000000" pitchFamily="2" charset="0"/>
              </a:rPr>
              <a:t>  Visibility - 10m</a:t>
            </a:r>
          </a:p>
          <a:p>
            <a:pPr algn="l">
              <a:buFont typeface="Arial" panose="020B0604020202020204" pitchFamily="34" charset="0"/>
              <a:buChar char="•"/>
            </a:pPr>
            <a:r>
              <a:rPr lang="en-US" sz="1800" b="0" i="0" dirty="0">
                <a:solidFill>
                  <a:schemeClr val="accent5">
                    <a:lumMod val="50000"/>
                  </a:schemeClr>
                </a:solidFill>
                <a:effectLst/>
                <a:latin typeface="Montserrat" panose="00000500000000000000" pitchFamily="2" charset="0"/>
              </a:rPr>
              <a:t>  Dew point temperature - Celsius</a:t>
            </a:r>
          </a:p>
          <a:p>
            <a:pPr algn="l">
              <a:buFont typeface="Arial" panose="020B0604020202020204" pitchFamily="34" charset="0"/>
              <a:buChar char="•"/>
            </a:pPr>
            <a:r>
              <a:rPr lang="en-US" sz="1800" b="0" i="0" dirty="0">
                <a:solidFill>
                  <a:schemeClr val="accent5">
                    <a:lumMod val="50000"/>
                  </a:schemeClr>
                </a:solidFill>
                <a:effectLst/>
                <a:latin typeface="Montserrat" panose="00000500000000000000" pitchFamily="2" charset="0"/>
              </a:rPr>
              <a:t>  Solar radiation - MJ/m2</a:t>
            </a:r>
          </a:p>
          <a:p>
            <a:pPr algn="l">
              <a:buFont typeface="Arial" panose="020B0604020202020204" pitchFamily="34" charset="0"/>
              <a:buChar char="•"/>
            </a:pPr>
            <a:r>
              <a:rPr lang="en-US" sz="1800" b="0" i="0" dirty="0">
                <a:solidFill>
                  <a:schemeClr val="accent5">
                    <a:lumMod val="50000"/>
                  </a:schemeClr>
                </a:solidFill>
                <a:effectLst/>
                <a:latin typeface="Montserrat" panose="00000500000000000000" pitchFamily="2" charset="0"/>
              </a:rPr>
              <a:t>  Rainfall - mm</a:t>
            </a:r>
          </a:p>
          <a:p>
            <a:pPr algn="l">
              <a:buFont typeface="Arial" panose="020B0604020202020204" pitchFamily="34" charset="0"/>
              <a:buChar char="•"/>
            </a:pPr>
            <a:r>
              <a:rPr lang="en-US" sz="1800" b="0" i="0" dirty="0">
                <a:solidFill>
                  <a:schemeClr val="accent5">
                    <a:lumMod val="50000"/>
                  </a:schemeClr>
                </a:solidFill>
                <a:effectLst/>
                <a:latin typeface="Montserrat" panose="00000500000000000000" pitchFamily="2" charset="0"/>
              </a:rPr>
              <a:t>  Snowfall - cm</a:t>
            </a:r>
          </a:p>
          <a:p>
            <a:pPr algn="l">
              <a:buFont typeface="Arial" panose="020B0604020202020204" pitchFamily="34" charset="0"/>
              <a:buChar char="•"/>
            </a:pPr>
            <a:r>
              <a:rPr lang="en-US" sz="1800" b="0" i="0" dirty="0">
                <a:solidFill>
                  <a:schemeClr val="accent5">
                    <a:lumMod val="50000"/>
                  </a:schemeClr>
                </a:solidFill>
                <a:effectLst/>
                <a:latin typeface="Montserrat" panose="00000500000000000000" pitchFamily="2" charset="0"/>
              </a:rPr>
              <a:t>  Seasons - Winter, Spring, Summer, Autumn</a:t>
            </a:r>
          </a:p>
          <a:p>
            <a:pPr algn="l">
              <a:buFont typeface="Arial" panose="020B0604020202020204" pitchFamily="34" charset="0"/>
              <a:buChar char="•"/>
            </a:pPr>
            <a:r>
              <a:rPr lang="en-US" sz="1800" b="0" i="0" dirty="0">
                <a:solidFill>
                  <a:schemeClr val="accent5">
                    <a:lumMod val="50000"/>
                  </a:schemeClr>
                </a:solidFill>
                <a:effectLst/>
                <a:latin typeface="Montserrat" panose="00000500000000000000" pitchFamily="2" charset="0"/>
              </a:rPr>
              <a:t>  Holiday - Holiday/No holiday</a:t>
            </a:r>
          </a:p>
          <a:p>
            <a:pPr algn="l">
              <a:buFont typeface="Arial" panose="020B0604020202020204" pitchFamily="34" charset="0"/>
              <a:buChar char="•"/>
            </a:pPr>
            <a:r>
              <a:rPr lang="en-US" sz="1800" b="0" i="0" dirty="0">
                <a:solidFill>
                  <a:schemeClr val="accent5">
                    <a:lumMod val="50000"/>
                  </a:schemeClr>
                </a:solidFill>
                <a:effectLst/>
                <a:latin typeface="Montserrat" panose="00000500000000000000" pitchFamily="2" charset="0"/>
              </a:rPr>
              <a:t>  Functional Day - </a:t>
            </a:r>
            <a:r>
              <a:rPr lang="en-US" sz="1800" b="0" i="0" dirty="0" err="1">
                <a:solidFill>
                  <a:schemeClr val="accent5">
                    <a:lumMod val="50000"/>
                  </a:schemeClr>
                </a:solidFill>
                <a:effectLst/>
                <a:latin typeface="Montserrat" panose="00000500000000000000" pitchFamily="2" charset="0"/>
              </a:rPr>
              <a:t>NoFunc</a:t>
            </a:r>
            <a:r>
              <a:rPr lang="en-US" sz="1800" b="0" i="0" dirty="0">
                <a:solidFill>
                  <a:schemeClr val="accent5">
                    <a:lumMod val="50000"/>
                  </a:schemeClr>
                </a:solidFill>
                <a:effectLst/>
                <a:latin typeface="Montserrat" panose="00000500000000000000" pitchFamily="2" charset="0"/>
              </a:rPr>
              <a:t>(Non Functional Hours), Fun(Functional hours)</a:t>
            </a:r>
          </a:p>
        </p:txBody>
      </p:sp>
    </p:spTree>
    <p:extLst>
      <p:ext uri="{BB962C8B-B14F-4D97-AF65-F5344CB8AC3E}">
        <p14:creationId xmlns:p14="http://schemas.microsoft.com/office/powerpoint/2010/main" val="203252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a:extLst>
              <a:ext uri="{FF2B5EF4-FFF2-40B4-BE49-F238E27FC236}">
                <a16:creationId xmlns:a16="http://schemas.microsoft.com/office/drawing/2014/main" id="{C3E3ED08-32D7-42AE-8A11-569114FE288F}"/>
              </a:ext>
            </a:extLst>
          </p:cNvPr>
          <p:cNvSpPr txBox="1"/>
          <p:nvPr/>
        </p:nvSpPr>
        <p:spPr>
          <a:xfrm>
            <a:off x="2525152" y="601771"/>
            <a:ext cx="5949547" cy="523220"/>
          </a:xfrm>
          <a:prstGeom prst="rect">
            <a:avLst/>
          </a:prstGeom>
          <a:noFill/>
        </p:spPr>
        <p:txBody>
          <a:bodyPr wrap="square">
            <a:spAutoFit/>
          </a:bodyPr>
          <a:lstStyle/>
          <a:p>
            <a:r>
              <a:rPr lang="en-GB" sz="2800" b="1" u="sng" dirty="0">
                <a:solidFill>
                  <a:srgbClr val="CC0000"/>
                </a:solidFill>
                <a:latin typeface="Montserrat"/>
                <a:sym typeface="Montserrat"/>
              </a:rPr>
              <a:t>Problem Statement</a:t>
            </a:r>
            <a:endParaRPr lang="en-IN" sz="2800" u="sng" dirty="0"/>
          </a:p>
        </p:txBody>
      </p:sp>
      <p:sp>
        <p:nvSpPr>
          <p:cNvPr id="10" name="TextBox 9">
            <a:extLst>
              <a:ext uri="{FF2B5EF4-FFF2-40B4-BE49-F238E27FC236}">
                <a16:creationId xmlns:a16="http://schemas.microsoft.com/office/drawing/2014/main" id="{37B3D849-F2C3-469A-BF9E-C6847956C7BA}"/>
              </a:ext>
            </a:extLst>
          </p:cNvPr>
          <p:cNvSpPr txBox="1"/>
          <p:nvPr/>
        </p:nvSpPr>
        <p:spPr>
          <a:xfrm>
            <a:off x="594360" y="2140863"/>
            <a:ext cx="7955279" cy="861774"/>
          </a:xfrm>
          <a:prstGeom prst="rect">
            <a:avLst/>
          </a:prstGeom>
          <a:noFill/>
        </p:spPr>
        <p:txBody>
          <a:bodyPr wrap="square">
            <a:spAutoFit/>
          </a:bodyPr>
          <a:lstStyle/>
          <a:p>
            <a:pPr algn="ctr"/>
            <a:r>
              <a:rPr lang="en-US" sz="2500" b="0" i="0" dirty="0">
                <a:solidFill>
                  <a:srgbClr val="123654"/>
                </a:solidFill>
                <a:effectLst/>
                <a:latin typeface="Montserrat" panose="00000500000000000000" pitchFamily="2" charset="0"/>
              </a:rPr>
              <a:t>The project goal is to predict number of rental bikes required at a particular time of the day.</a:t>
            </a:r>
            <a:endParaRPr lang="en-IN" sz="2500" dirty="0">
              <a:solidFill>
                <a:schemeClr val="accent5">
                  <a:lumMod val="50000"/>
                </a:schemeClr>
              </a:solidFill>
              <a:latin typeface="Montserrat" panose="00000500000000000000" pitchFamily="2" charset="0"/>
            </a:endParaRPr>
          </a:p>
        </p:txBody>
      </p:sp>
    </p:spTree>
    <p:extLst>
      <p:ext uri="{BB962C8B-B14F-4D97-AF65-F5344CB8AC3E}">
        <p14:creationId xmlns:p14="http://schemas.microsoft.com/office/powerpoint/2010/main" val="3340674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B9ACB5AC-67F2-42C2-A743-3188D3765F60}"/>
              </a:ext>
            </a:extLst>
          </p:cNvPr>
          <p:cNvSpPr txBox="1"/>
          <p:nvPr/>
        </p:nvSpPr>
        <p:spPr>
          <a:xfrm>
            <a:off x="2011680" y="169919"/>
            <a:ext cx="7083083" cy="523220"/>
          </a:xfrm>
          <a:prstGeom prst="rect">
            <a:avLst/>
          </a:prstGeom>
          <a:noFill/>
        </p:spPr>
        <p:txBody>
          <a:bodyPr wrap="square">
            <a:spAutoFit/>
          </a:bodyPr>
          <a:lstStyle/>
          <a:p>
            <a:r>
              <a:rPr lang="en-GB" sz="2800" b="1" u="sng" dirty="0">
                <a:solidFill>
                  <a:srgbClr val="CC0000"/>
                </a:solidFill>
                <a:latin typeface="Montserrat"/>
                <a:sym typeface="Montserrat"/>
              </a:rPr>
              <a:t>Exploratory Data Analysis</a:t>
            </a:r>
            <a:endParaRPr lang="en-IN" sz="2800" dirty="0"/>
          </a:p>
        </p:txBody>
      </p:sp>
      <p:pic>
        <p:nvPicPr>
          <p:cNvPr id="5" name="Picture 4">
            <a:extLst>
              <a:ext uri="{FF2B5EF4-FFF2-40B4-BE49-F238E27FC236}">
                <a16:creationId xmlns:a16="http://schemas.microsoft.com/office/drawing/2014/main" id="{032BE981-BA87-4BEC-9198-9D9BE73E9A03}"/>
              </a:ext>
            </a:extLst>
          </p:cNvPr>
          <p:cNvPicPr>
            <a:picLocks noChangeAspect="1"/>
          </p:cNvPicPr>
          <p:nvPr/>
        </p:nvPicPr>
        <p:blipFill rotWithShape="1">
          <a:blip r:embed="rId3"/>
          <a:srcRect l="3309" t="29539" r="685" b="20410"/>
          <a:stretch/>
        </p:blipFill>
        <p:spPr>
          <a:xfrm>
            <a:off x="182493" y="1166362"/>
            <a:ext cx="8779014" cy="2941403"/>
          </a:xfrm>
          <a:prstGeom prst="rect">
            <a:avLst/>
          </a:prstGeom>
        </p:spPr>
      </p:pic>
    </p:spTree>
    <p:extLst>
      <p:ext uri="{BB962C8B-B14F-4D97-AF65-F5344CB8AC3E}">
        <p14:creationId xmlns:p14="http://schemas.microsoft.com/office/powerpoint/2010/main" val="331317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B9ACB5AC-67F2-42C2-A743-3188D3765F60}"/>
              </a:ext>
            </a:extLst>
          </p:cNvPr>
          <p:cNvSpPr txBox="1"/>
          <p:nvPr/>
        </p:nvSpPr>
        <p:spPr>
          <a:xfrm>
            <a:off x="2011680" y="169919"/>
            <a:ext cx="7083083" cy="523220"/>
          </a:xfrm>
          <a:prstGeom prst="rect">
            <a:avLst/>
          </a:prstGeom>
          <a:noFill/>
        </p:spPr>
        <p:txBody>
          <a:bodyPr wrap="square">
            <a:spAutoFit/>
          </a:bodyPr>
          <a:lstStyle/>
          <a:p>
            <a:r>
              <a:rPr lang="en-GB" sz="2800" b="1" u="sng" dirty="0">
                <a:solidFill>
                  <a:srgbClr val="CC0000"/>
                </a:solidFill>
                <a:latin typeface="Montserrat"/>
                <a:sym typeface="Montserrat"/>
              </a:rPr>
              <a:t>Exploratory Data Analysis</a:t>
            </a:r>
            <a:endParaRPr lang="en-IN" sz="2800" dirty="0"/>
          </a:p>
        </p:txBody>
      </p:sp>
      <p:pic>
        <p:nvPicPr>
          <p:cNvPr id="2050" name="Picture 2">
            <a:extLst>
              <a:ext uri="{FF2B5EF4-FFF2-40B4-BE49-F238E27FC236}">
                <a16:creationId xmlns:a16="http://schemas.microsoft.com/office/drawing/2014/main" id="{077EB3BA-26F1-4D8D-A6B3-9B5B6BB10F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4578" b="40261"/>
          <a:stretch/>
        </p:blipFill>
        <p:spPr bwMode="auto">
          <a:xfrm>
            <a:off x="590843" y="849200"/>
            <a:ext cx="7962314" cy="3884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00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B9ACB5AC-67F2-42C2-A743-3188D3765F60}"/>
              </a:ext>
            </a:extLst>
          </p:cNvPr>
          <p:cNvSpPr txBox="1"/>
          <p:nvPr/>
        </p:nvSpPr>
        <p:spPr>
          <a:xfrm>
            <a:off x="2011680" y="169919"/>
            <a:ext cx="7083083" cy="523220"/>
          </a:xfrm>
          <a:prstGeom prst="rect">
            <a:avLst/>
          </a:prstGeom>
          <a:noFill/>
        </p:spPr>
        <p:txBody>
          <a:bodyPr wrap="square">
            <a:spAutoFit/>
          </a:bodyPr>
          <a:lstStyle/>
          <a:p>
            <a:r>
              <a:rPr lang="en-GB" sz="2800" b="1" u="sng" dirty="0">
                <a:solidFill>
                  <a:srgbClr val="CC0000"/>
                </a:solidFill>
                <a:latin typeface="Montserrat"/>
                <a:sym typeface="Montserrat"/>
              </a:rPr>
              <a:t>Exploratory Data Analysis</a:t>
            </a:r>
            <a:endParaRPr lang="en-IN" sz="2800" dirty="0"/>
          </a:p>
        </p:txBody>
      </p:sp>
      <p:pic>
        <p:nvPicPr>
          <p:cNvPr id="3074" name="Picture 2">
            <a:extLst>
              <a:ext uri="{FF2B5EF4-FFF2-40B4-BE49-F238E27FC236}">
                <a16:creationId xmlns:a16="http://schemas.microsoft.com/office/drawing/2014/main" id="{5AFCCD30-657E-4994-B308-D3F5E6E8D4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761"/>
          <a:stretch/>
        </p:blipFill>
        <p:spPr bwMode="auto">
          <a:xfrm>
            <a:off x="210234" y="1100995"/>
            <a:ext cx="8512500" cy="353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83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B9ACB5AC-67F2-42C2-A743-3188D3765F60}"/>
              </a:ext>
            </a:extLst>
          </p:cNvPr>
          <p:cNvSpPr txBox="1"/>
          <p:nvPr/>
        </p:nvSpPr>
        <p:spPr>
          <a:xfrm>
            <a:off x="2011680" y="169919"/>
            <a:ext cx="7083083" cy="523220"/>
          </a:xfrm>
          <a:prstGeom prst="rect">
            <a:avLst/>
          </a:prstGeom>
          <a:noFill/>
        </p:spPr>
        <p:txBody>
          <a:bodyPr wrap="square">
            <a:spAutoFit/>
          </a:bodyPr>
          <a:lstStyle/>
          <a:p>
            <a:r>
              <a:rPr lang="en-GB" sz="2800" b="1" u="sng" dirty="0">
                <a:solidFill>
                  <a:srgbClr val="CC0000"/>
                </a:solidFill>
                <a:latin typeface="Montserrat"/>
                <a:sym typeface="Montserrat"/>
              </a:rPr>
              <a:t>Exploratory Data Analysis</a:t>
            </a:r>
            <a:endParaRPr lang="en-IN" sz="2800" dirty="0"/>
          </a:p>
        </p:txBody>
      </p:sp>
      <p:pic>
        <p:nvPicPr>
          <p:cNvPr id="4098" name="Picture 2">
            <a:extLst>
              <a:ext uri="{FF2B5EF4-FFF2-40B4-BE49-F238E27FC236}">
                <a16:creationId xmlns:a16="http://schemas.microsoft.com/office/drawing/2014/main" id="{271B0396-09E6-493B-AC1C-225D3C9CD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56" y="797709"/>
            <a:ext cx="7859223" cy="434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69999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967</Words>
  <Application>Microsoft Office PowerPoint</Application>
  <PresentationFormat>On-screen Show (16:9)</PresentationFormat>
  <Paragraphs>129</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Montserrat</vt:lpstr>
      <vt:lpstr>Arial</vt:lpstr>
      <vt:lpstr>Simple Light</vt:lpstr>
      <vt:lpstr>           Capstone Project - 2 Seoul Bike Sharing Demand Prediction  Team Members Shreedarsh M Sachin S Panchal Ranjith K Rohan A G Kshipra Parihar   </vt:lpstr>
      <vt:lpstr>   </vt:lpstr>
      <vt:lpstr>PowerPoint Presentation</vt:lpstr>
      <vt:lpstr>PowerPoint Presentation</vt:lpstr>
      <vt:lpstr>PowerPoint Presentation</vt:lpstr>
      <vt:lpstr>   </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Team Members Shreedarsh M Sachin S Panchal Ranjith Rohan A G Kshipra Parihar</dc:title>
  <dc:creator>Shreedarsh Mariswamy</dc:creator>
  <cp:lastModifiedBy>Sachin Panchal</cp:lastModifiedBy>
  <cp:revision>24</cp:revision>
  <dcterms:modified xsi:type="dcterms:W3CDTF">2022-05-03T09:41:55Z</dcterms:modified>
</cp:coreProperties>
</file>