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730" y="326707"/>
            <a:ext cx="3203574" cy="6661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755" y="2007552"/>
            <a:ext cx="10327640" cy="322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chin-sabale-ba5a25166/" TargetMode="External"/><Relationship Id="rId2" Type="http://schemas.openxmlformats.org/officeDocument/2006/relationships/hyperlink" Target="https://sachinsabale.github.io/MyPortfol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1999" cy="6686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1379" y="4108830"/>
            <a:ext cx="53435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Exploratory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400"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sz="2400"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400" b="1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AMCAT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706" y="5493384"/>
            <a:ext cx="1957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latin typeface="Calibri Light"/>
                <a:cs typeface="Calibri Light"/>
              </a:rPr>
              <a:t>Sachin</a:t>
            </a:r>
            <a:r>
              <a:rPr lang="en-US" sz="2400" dirty="0" smtClean="0">
                <a:latin typeface="Calibri Light"/>
                <a:cs typeface="Calibri Light"/>
              </a:rPr>
              <a:t> </a:t>
            </a:r>
            <a:r>
              <a:rPr lang="en-US" sz="2400" dirty="0" err="1" smtClean="0">
                <a:latin typeface="Calibri Light"/>
                <a:cs typeface="Calibri Light"/>
              </a:rPr>
              <a:t>Sabale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228" y="2995993"/>
            <a:ext cx="3171572" cy="71237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lang="en-US" sz="4400" b="1" dirty="0" err="1"/>
              <a:t>Dhan'yavāda</a:t>
            </a:r>
            <a:endParaRPr sz="4400" b="1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769" y="1000442"/>
            <a:ext cx="8676005" cy="46326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900430" indent="-285750">
              <a:lnSpc>
                <a:spcPct val="100000"/>
              </a:lnSpc>
              <a:spcBef>
                <a:spcPts val="125"/>
              </a:spcBef>
              <a:buSzPct val="90000"/>
              <a:buFont typeface="Wingdings"/>
              <a:buChar char=""/>
              <a:tabLst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Hey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there!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Sachin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 err="1" smtClean="0">
                <a:latin typeface="Calibri"/>
                <a:cs typeface="Calibri"/>
              </a:rPr>
              <a:t>Sabale</a:t>
            </a:r>
            <a:r>
              <a:rPr sz="2000" dirty="0" smtClean="0">
                <a:latin typeface="Calibri"/>
                <a:cs typeface="Calibri"/>
              </a:rPr>
              <a:t>,</a:t>
            </a:r>
            <a:r>
              <a:rPr sz="2000" spc="45" dirty="0" smtClean="0">
                <a:latin typeface="Calibri"/>
                <a:cs typeface="Calibri"/>
              </a:rPr>
              <a:t> </a:t>
            </a:r>
            <a:r>
              <a:rPr lang="en-US" sz="2000" spc="45" dirty="0" smtClean="0">
                <a:latin typeface="Calibri"/>
                <a:cs typeface="Calibri"/>
              </a:rPr>
              <a:t>I have completed an</a:t>
            </a:r>
            <a:r>
              <a:rPr sz="2000" spc="-11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undergraduate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Computer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98450" marR="276225" indent="-285750">
              <a:spcBef>
                <a:spcPts val="2410"/>
              </a:spcBef>
              <a:buSzPct val="90000"/>
              <a:buFont typeface="Wingdings"/>
              <a:buChar char=""/>
              <a:tabLst>
                <a:tab pos="298450" algn="l"/>
              </a:tabLst>
            </a:pPr>
            <a:r>
              <a:rPr lang="en-US" sz="2000" dirty="0" smtClean="0">
                <a:latin typeface="Calibri"/>
                <a:cs typeface="Calibri"/>
              </a:rPr>
              <a:t>Exploring </a:t>
            </a:r>
            <a:r>
              <a:rPr lang="en-US" sz="2000" dirty="0">
                <a:latin typeface="Calibri"/>
                <a:cs typeface="Calibri"/>
              </a:rPr>
              <a:t>the purpose of life and the mysteries of existence are my intellectual pursuits that fuel my desire to make a meaningful impact.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In the realm of technology, I have found my niche in the fields of Deep Learning and Artificial Intelligence. </a:t>
            </a:r>
            <a:r>
              <a:rPr lang="en-US" sz="2000" dirty="0">
                <a:latin typeface="Calibri"/>
                <a:cs typeface="Calibri"/>
              </a:rPr>
              <a:t>With a keen interest in these cutting-edge disciplines, I actively seek opportunities to contribute my skills and knowledge to their advancement</a:t>
            </a:r>
            <a:r>
              <a:rPr lang="en-US" sz="2000" dirty="0" smtClean="0">
                <a:latin typeface="Calibri"/>
                <a:cs typeface="Calibri"/>
              </a:rPr>
              <a:t>.</a:t>
            </a:r>
          </a:p>
          <a:p>
            <a:pPr marL="298450" marR="276225" indent="-285750">
              <a:spcBef>
                <a:spcPts val="2410"/>
              </a:spcBef>
              <a:buSzPct val="90000"/>
              <a:buFont typeface="Wingdings"/>
              <a:buChar char=""/>
              <a:tabLst>
                <a:tab pos="298450" algn="l"/>
              </a:tabLst>
            </a:pPr>
            <a:r>
              <a:rPr lang="en-US" sz="2000" dirty="0" smtClean="0">
                <a:latin typeface="Calibri"/>
                <a:cs typeface="Calibri"/>
              </a:rPr>
              <a:t>My </a:t>
            </a:r>
            <a:r>
              <a:rPr lang="en-US" sz="2000" dirty="0">
                <a:latin typeface="Calibri"/>
                <a:cs typeface="Calibri"/>
              </a:rPr>
              <a:t>portfolio: </a:t>
            </a:r>
            <a:r>
              <a:rPr lang="en-US" sz="2000" dirty="0">
                <a:latin typeface="Calibri"/>
                <a:cs typeface="Calibri"/>
                <a:hlinkClick r:id="rId2"/>
              </a:rPr>
              <a:t>https://sachinsabale.github.io/MyPortfolio</a:t>
            </a:r>
            <a:r>
              <a:rPr lang="en-US" sz="2000" dirty="0" smtClean="0">
                <a:latin typeface="Calibri"/>
                <a:cs typeface="Calibri"/>
                <a:hlinkClick r:id="rId2"/>
              </a:rPr>
              <a:t>/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298450" marR="3617595" indent="-285750">
              <a:lnSpc>
                <a:spcPct val="100000"/>
              </a:lnSpc>
              <a:spcBef>
                <a:spcPts val="2415"/>
              </a:spcBef>
              <a:buSzPct val="90000"/>
              <a:buFont typeface="Wingdings"/>
              <a:buChar char=""/>
              <a:tabLst>
                <a:tab pos="298450" algn="l"/>
              </a:tabLst>
            </a:pPr>
            <a:r>
              <a:rPr sz="2000" dirty="0" smtClean="0">
                <a:latin typeface="Calibri"/>
                <a:cs typeface="Calibri"/>
              </a:rPr>
              <a:t>You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LinkedIn </a:t>
            </a:r>
            <a:r>
              <a:rPr lang="en-US" sz="2000" dirty="0" smtClean="0">
                <a:latin typeface="Calibri"/>
                <a:cs typeface="Calibri"/>
                <a:hlinkClick r:id="rId3"/>
              </a:rPr>
              <a:t>https://www.linkedin.com/in/sachin-sabale-ba5a25166/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25" dirty="0">
                <a:latin typeface="Tahoma"/>
                <a:cs typeface="Tahoma"/>
              </a:rPr>
              <a:t>About</a:t>
            </a:r>
            <a:r>
              <a:rPr sz="3200" b="1" spc="-250" dirty="0">
                <a:latin typeface="Tahoma"/>
                <a:cs typeface="Tahoma"/>
              </a:rPr>
              <a:t> </a:t>
            </a:r>
            <a:r>
              <a:rPr sz="3200" b="1" spc="-295" dirty="0">
                <a:latin typeface="Tahoma"/>
                <a:cs typeface="Tahoma"/>
              </a:rPr>
              <a:t>me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82" y="816038"/>
            <a:ext cx="10379710" cy="45948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Objective:</a:t>
            </a:r>
            <a:endParaRPr sz="2000">
              <a:latin typeface="Calibri"/>
              <a:cs typeface="Calibri"/>
            </a:endParaRPr>
          </a:p>
          <a:p>
            <a:pPr marL="12700" marR="14604" indent="228600">
              <a:lnSpc>
                <a:spcPct val="68900"/>
              </a:lnSpc>
              <a:spcBef>
                <a:spcPts val="1050"/>
              </a:spcBef>
              <a:tabLst>
                <a:tab pos="793750" algn="l"/>
                <a:tab pos="1737995" algn="l"/>
                <a:tab pos="2653030" algn="l"/>
                <a:tab pos="3053080" algn="l"/>
                <a:tab pos="4225925" algn="l"/>
                <a:tab pos="5140960" algn="l"/>
                <a:tab pos="5779135" algn="l"/>
                <a:tab pos="6256020" algn="l"/>
                <a:tab pos="7228205" algn="l"/>
                <a:tab pos="8648700" algn="l"/>
                <a:tab pos="9124950" algn="l"/>
              </a:tabLst>
            </a:pP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analysis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focuses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extracting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insights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dataset,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emphasizing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relationship </a:t>
            </a:r>
            <a:r>
              <a:rPr sz="2000" dirty="0">
                <a:latin typeface="Calibri"/>
                <a:cs typeface="Calibri"/>
              </a:rPr>
              <a:t>between features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variable.</a:t>
            </a:r>
            <a:endParaRPr sz="200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aims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explores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features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Detect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anomalies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Your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Experience/Challenges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Scraping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Dataset</a:t>
            </a:r>
            <a:r>
              <a:rPr sz="2000" b="1" i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Description: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70400"/>
              </a:lnSpc>
              <a:spcBef>
                <a:spcPts val="94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dataset,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Aspiring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Minds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AMEO,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focuses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specifically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backgrounds.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study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primarily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examines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 </a:t>
            </a:r>
            <a:r>
              <a:rPr sz="2000" dirty="0">
                <a:latin typeface="Calibri"/>
                <a:cs typeface="Calibri"/>
              </a:rPr>
              <a:t>graduates,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standardized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distinct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areas: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cognitive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skills,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skills,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personality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skills.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dependent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related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employment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outcomes,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19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incorporates</a:t>
            </a:r>
            <a:r>
              <a:rPr sz="2000" spc="20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demographic</a:t>
            </a:r>
            <a:r>
              <a:rPr sz="2000" spc="1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features.</a:t>
            </a:r>
            <a:r>
              <a:rPr sz="2000" spc="2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encompasses</a:t>
            </a:r>
            <a:r>
              <a:rPr sz="2000" spc="1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approximately</a:t>
            </a:r>
            <a:r>
              <a:rPr sz="2000" spc="1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40</a:t>
            </a:r>
            <a:r>
              <a:rPr sz="2000" spc="17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independent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1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consists</a:t>
            </a:r>
            <a:r>
              <a:rPr sz="2000" spc="1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4000</a:t>
            </a:r>
            <a:r>
              <a:rPr sz="2000" spc="1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points.</a:t>
            </a:r>
            <a:r>
              <a:rPr sz="2000" spc="1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1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1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encompass</a:t>
            </a:r>
            <a:r>
              <a:rPr sz="2000" spc="180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both </a:t>
            </a:r>
            <a:r>
              <a:rPr sz="2000" dirty="0">
                <a:latin typeface="Calibri"/>
                <a:cs typeface="Calibri"/>
              </a:rPr>
              <a:t>continuous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categorical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candidate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08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30"/>
              </a:spcBef>
            </a:pPr>
            <a:r>
              <a:rPr dirty="0"/>
              <a:t>Dataset</a:t>
            </a:r>
            <a:r>
              <a:rPr spc="9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5864" y="1305242"/>
            <a:ext cx="1697989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Head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dataset: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864" y="4320730"/>
            <a:ext cx="8127365" cy="7131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1753235" algn="l"/>
              </a:tabLst>
            </a:pPr>
            <a:r>
              <a:rPr sz="1550" dirty="0">
                <a:latin typeface="Calibri"/>
                <a:cs typeface="Calibri"/>
              </a:rPr>
              <a:t>Shape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data:</a:t>
            </a:r>
            <a:r>
              <a:rPr sz="1550" dirty="0">
                <a:latin typeface="Calibri"/>
                <a:cs typeface="Calibri"/>
              </a:rPr>
              <a:t>	(3998,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39)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550" dirty="0">
                <a:latin typeface="Calibri"/>
                <a:cs typeface="Calibri"/>
              </a:rPr>
              <a:t>Describing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data:</a:t>
            </a:r>
            <a:r>
              <a:rPr sz="1550" spc="4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Dataset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has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10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float,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17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12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object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type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features,</a:t>
            </a:r>
            <a:r>
              <a:rPr sz="1550" spc="3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with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zero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null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values.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90625" y="1609661"/>
            <a:ext cx="10001250" cy="2657475"/>
            <a:chOff x="1190625" y="1609661"/>
            <a:chExt cx="10001250" cy="26574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716" y="1854959"/>
              <a:ext cx="9901633" cy="2387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5387" y="1614424"/>
              <a:ext cx="9991725" cy="2647950"/>
            </a:xfrm>
            <a:custGeom>
              <a:avLst/>
              <a:gdLst/>
              <a:ahLst/>
              <a:cxnLst/>
              <a:rect l="l" t="t" r="r" b="b"/>
              <a:pathLst>
                <a:path w="9991725" h="2647950">
                  <a:moveTo>
                    <a:pt x="0" y="2647950"/>
                  </a:moveTo>
                  <a:lnTo>
                    <a:pt x="9991725" y="2647950"/>
                  </a:lnTo>
                  <a:lnTo>
                    <a:pt x="9991725" y="0"/>
                  </a:lnTo>
                  <a:lnTo>
                    <a:pt x="0" y="0"/>
                  </a:lnTo>
                  <a:lnTo>
                    <a:pt x="0" y="2647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65" y="326707"/>
            <a:ext cx="28352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Univariate</a:t>
            </a:r>
            <a:r>
              <a:rPr spc="180" dirty="0"/>
              <a:t> </a:t>
            </a:r>
            <a:r>
              <a:rPr spc="-10" dirty="0"/>
              <a:t>Analysis: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765" y="757110"/>
            <a:ext cx="10742930" cy="4843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656580" indent="-343535">
              <a:lnSpc>
                <a:spcPct val="157500"/>
              </a:lnSpc>
              <a:spcBef>
                <a:spcPts val="95"/>
              </a:spcBef>
              <a:buSzPct val="116129"/>
              <a:buFont typeface="Arial MT"/>
              <a:buChar char="•"/>
              <a:tabLst>
                <a:tab pos="384175" algn="l"/>
              </a:tabLst>
            </a:pPr>
            <a:r>
              <a:rPr sz="155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distribution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demonstrates</a:t>
            </a:r>
            <a:r>
              <a:rPr sz="1550" spc="3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positive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skewness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with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a 	</a:t>
            </a:r>
            <a:r>
              <a:rPr sz="1550" dirty="0">
                <a:latin typeface="Calibri"/>
                <a:cs typeface="Calibri"/>
              </a:rPr>
              <a:t>value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6.45.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This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suggests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majority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salaries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are 	</a:t>
            </a:r>
            <a:r>
              <a:rPr sz="1550" dirty="0">
                <a:latin typeface="Calibri"/>
                <a:cs typeface="Calibri"/>
              </a:rPr>
              <a:t>concentrated</a:t>
            </a:r>
            <a:r>
              <a:rPr sz="1550" spc="2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at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lower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end,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few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instances 	</a:t>
            </a:r>
            <a:r>
              <a:rPr sz="1550" dirty="0">
                <a:latin typeface="Calibri"/>
                <a:cs typeface="Calibri"/>
              </a:rPr>
              <a:t>exhibit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exceptionally</a:t>
            </a:r>
            <a:r>
              <a:rPr sz="1550" spc="2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salaries.</a:t>
            </a:r>
            <a:endParaRPr sz="1550">
              <a:latin typeface="Calibri"/>
              <a:cs typeface="Calibri"/>
            </a:endParaRPr>
          </a:p>
          <a:p>
            <a:pPr marL="336550" marR="5631180" indent="-324485">
              <a:lnSpc>
                <a:spcPct val="156100"/>
              </a:lnSpc>
              <a:spcBef>
                <a:spcPts val="25"/>
              </a:spcBef>
              <a:buChar char="•"/>
              <a:tabLst>
                <a:tab pos="336550" algn="l"/>
                <a:tab pos="355600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total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109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outliers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were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detected,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showcasing</a:t>
            </a:r>
            <a:r>
              <a:rPr sz="1550" spc="20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salaries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significantly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deviate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from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general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trend.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Notable </a:t>
            </a:r>
            <a:r>
              <a:rPr sz="1550" dirty="0">
                <a:latin typeface="Calibri"/>
                <a:cs typeface="Calibri"/>
              </a:rPr>
              <a:t>examples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include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salaries</a:t>
            </a:r>
            <a:r>
              <a:rPr sz="1550" spc="2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1,100,000,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800,000,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and </a:t>
            </a:r>
            <a:r>
              <a:rPr sz="1550" spc="-10" dirty="0">
                <a:latin typeface="Calibri"/>
                <a:cs typeface="Calibri"/>
              </a:rPr>
              <a:t>1,500,000.</a:t>
            </a:r>
            <a:endParaRPr sz="1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SzPct val="116129"/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Calibri"/>
                <a:cs typeface="Calibri"/>
              </a:rPr>
              <a:t>Majority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 the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employees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are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male</a:t>
            </a:r>
            <a:endParaRPr sz="155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5000"/>
              </a:lnSpc>
              <a:spcBef>
                <a:spcPts val="975"/>
              </a:spcBef>
              <a:buSzPct val="116129"/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Calibri"/>
                <a:cs typeface="Calibri"/>
              </a:rPr>
              <a:t>Analysis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indicates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2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roles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such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Scientist,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Senior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Developer,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2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Technology</a:t>
            </a:r>
            <a:r>
              <a:rPr sz="1550" spc="2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Lead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rank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among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top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20</a:t>
            </a:r>
            <a:r>
              <a:rPr sz="1550" spc="2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positions </a:t>
            </a:r>
            <a:r>
              <a:rPr sz="1550" dirty="0">
                <a:latin typeface="Calibri"/>
                <a:cs typeface="Calibri"/>
              </a:rPr>
              <a:t>commanding</a:t>
            </a:r>
            <a:r>
              <a:rPr sz="1550" spc="2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higher</a:t>
            </a:r>
            <a:r>
              <a:rPr sz="1550" spc="3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salaries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</a:t>
            </a:r>
            <a:r>
              <a:rPr sz="1550" spc="3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IT</a:t>
            </a:r>
            <a:r>
              <a:rPr sz="1550" spc="3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firms.</a:t>
            </a:r>
            <a:r>
              <a:rPr sz="1550" spc="2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These</a:t>
            </a:r>
            <a:r>
              <a:rPr sz="1550" spc="3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positions</a:t>
            </a:r>
            <a:r>
              <a:rPr sz="1550" spc="3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often</a:t>
            </a:r>
            <a:r>
              <a:rPr sz="1550" spc="2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involve</a:t>
            </a:r>
            <a:r>
              <a:rPr sz="1550" spc="2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specialized</a:t>
            </a:r>
            <a:r>
              <a:rPr sz="1550" spc="3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skills,</a:t>
            </a:r>
            <a:r>
              <a:rPr sz="1550" spc="25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technical</a:t>
            </a:r>
            <a:r>
              <a:rPr sz="1550" spc="3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expertise,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36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leadership </a:t>
            </a:r>
            <a:r>
              <a:rPr sz="1550" dirty="0">
                <a:latin typeface="Calibri"/>
                <a:cs typeface="Calibri"/>
              </a:rPr>
              <a:t>responsibilities,</a:t>
            </a:r>
            <a:r>
              <a:rPr sz="1550" spc="2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correlating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with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increased</a:t>
            </a:r>
            <a:r>
              <a:rPr sz="1550" spc="2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compensation.</a:t>
            </a:r>
            <a:endParaRPr sz="1550">
              <a:latin typeface="Calibri"/>
              <a:cs typeface="Calibri"/>
            </a:endParaRPr>
          </a:p>
          <a:p>
            <a:pPr marL="403225" indent="-390525">
              <a:lnSpc>
                <a:spcPct val="100000"/>
              </a:lnSpc>
              <a:spcBef>
                <a:spcPts val="994"/>
              </a:spcBef>
              <a:buSzPct val="116129"/>
              <a:buFont typeface="Arial MT"/>
              <a:buChar char="•"/>
              <a:tabLst>
                <a:tab pos="403225" algn="l"/>
              </a:tabLst>
            </a:pPr>
            <a:r>
              <a:rPr sz="1550" dirty="0">
                <a:latin typeface="Calibri"/>
                <a:cs typeface="Calibri"/>
              </a:rPr>
              <a:t>Positions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like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Branch</a:t>
            </a:r>
            <a:r>
              <a:rPr sz="1550" spc="2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Manager,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Research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Scientist,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Sales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Account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Manager</a:t>
            </a:r>
            <a:r>
              <a:rPr sz="1550" spc="2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prominently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contribute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salary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levels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within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the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IT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industry.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This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highlights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that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leadership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roles</a:t>
            </a:r>
            <a:r>
              <a:rPr sz="1550" spc="1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specialized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expertise</a:t>
            </a:r>
            <a:r>
              <a:rPr sz="1550" spc="2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play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significant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role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</a:t>
            </a:r>
            <a:r>
              <a:rPr sz="1550" spc="-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determining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salaries.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6538" y="828611"/>
            <a:ext cx="5067300" cy="3057525"/>
            <a:chOff x="6086538" y="828611"/>
            <a:chExt cx="5067300" cy="3057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9700" y="844111"/>
              <a:ext cx="5024549" cy="30325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1301" y="833374"/>
              <a:ext cx="5057775" cy="3048000"/>
            </a:xfrm>
            <a:custGeom>
              <a:avLst/>
              <a:gdLst/>
              <a:ahLst/>
              <a:cxnLst/>
              <a:rect l="l" t="t" r="r" b="b"/>
              <a:pathLst>
                <a:path w="5057775" h="3048000">
                  <a:moveTo>
                    <a:pt x="0" y="3048000"/>
                  </a:moveTo>
                  <a:lnTo>
                    <a:pt x="5057775" y="3048000"/>
                  </a:lnTo>
                  <a:lnTo>
                    <a:pt x="5057775" y="0"/>
                  </a:lnTo>
                  <a:lnTo>
                    <a:pt x="0" y="0"/>
                  </a:lnTo>
                  <a:lnTo>
                    <a:pt x="0" y="3048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49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Bivariate</a:t>
            </a:r>
            <a:r>
              <a:rPr sz="1800" spc="-10" dirty="0"/>
              <a:t> Analysis: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857875" y="784478"/>
            <a:ext cx="4123690" cy="195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Software engineers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senior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ti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tles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tend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7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earn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more.This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</a:t>
            </a:r>
            <a:r>
              <a:rPr sz="900" spc="-8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likely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because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they</a:t>
            </a:r>
            <a:endParaRPr sz="900">
              <a:latin typeface="Calibri"/>
              <a:cs typeface="Calibri"/>
            </a:endParaRPr>
          </a:p>
          <a:p>
            <a:pPr marL="12700" marR="127000" algn="just">
              <a:lnSpc>
                <a:spcPct val="163400"/>
              </a:lnSpc>
              <a:spcBef>
                <a:spcPts val="35"/>
              </a:spcBef>
            </a:pPr>
            <a:r>
              <a:rPr sz="900" dirty="0">
                <a:latin typeface="Calibri"/>
                <a:cs typeface="Calibri"/>
              </a:rPr>
              <a:t>have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more</a:t>
            </a:r>
            <a:r>
              <a:rPr sz="900" spc="1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experience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expertise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than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those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morejunior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80" dirty="0">
                <a:latin typeface="Calibri"/>
                <a:cs typeface="Calibri"/>
              </a:rPr>
              <a:t>ti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tles.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example,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plot,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senior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software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engineers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earn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around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$150,000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per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year,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while</a:t>
            </a:r>
            <a:r>
              <a:rPr sz="900" spc="-10" dirty="0">
                <a:latin typeface="Calibri"/>
                <a:cs typeface="Calibri"/>
              </a:rPr>
              <a:t> software</a:t>
            </a:r>
            <a:r>
              <a:rPr sz="900" spc="10" dirty="0">
                <a:latin typeface="Calibri"/>
                <a:cs typeface="Calibri"/>
              </a:rPr>
              <a:t> engineers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earn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around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$100,000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per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year.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00">
              <a:latin typeface="Calibri"/>
              <a:cs typeface="Calibri"/>
            </a:endParaRPr>
          </a:p>
          <a:p>
            <a:pPr marL="41275" marR="5080" indent="-29209">
              <a:lnSpc>
                <a:spcPct val="166900"/>
              </a:lnSpc>
            </a:pPr>
            <a:r>
              <a:rPr sz="900" dirty="0">
                <a:latin typeface="Calibri"/>
                <a:cs typeface="Calibri"/>
              </a:rPr>
              <a:t>There</a:t>
            </a:r>
            <a:r>
              <a:rPr sz="900" spc="7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</a:t>
            </a:r>
            <a:r>
              <a:rPr sz="900" spc="-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lot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variation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salary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</a:t>
            </a:r>
            <a:r>
              <a:rPr sz="900" spc="-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thin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each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designation.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example,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some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software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engineers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earn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less than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$75,000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per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year,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while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others earn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more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than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$200,000</a:t>
            </a:r>
            <a:endParaRPr sz="900">
              <a:latin typeface="Calibri"/>
              <a:cs typeface="Calibri"/>
            </a:endParaRPr>
          </a:p>
          <a:p>
            <a:pPr marL="41275" marR="960119">
              <a:lnSpc>
                <a:spcPts val="1800"/>
              </a:lnSpc>
              <a:spcBef>
                <a:spcPts val="30"/>
              </a:spcBef>
            </a:pPr>
            <a:r>
              <a:rPr sz="900" dirty="0">
                <a:latin typeface="Calibri"/>
                <a:cs typeface="Calibri"/>
              </a:rPr>
              <a:t>per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year.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This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variation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likely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due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number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factors,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such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as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experience,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education,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location,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employer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40" y="3245484"/>
            <a:ext cx="47180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There</a:t>
            </a:r>
            <a:r>
              <a:rPr sz="900" spc="7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 a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statistically</a:t>
            </a:r>
            <a:r>
              <a:rPr sz="900" spc="-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</a:t>
            </a:r>
            <a:r>
              <a:rPr sz="900" spc="-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ignificant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difference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salary</a:t>
            </a:r>
            <a:r>
              <a:rPr sz="900" spc="-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between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men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women.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  <a:p>
            <a:pPr marL="12700" marR="660400">
              <a:lnSpc>
                <a:spcPts val="1800"/>
              </a:lnSpc>
              <a:spcBef>
                <a:spcPts val="105"/>
              </a:spcBef>
            </a:pPr>
            <a:r>
              <a:rPr sz="900" dirty="0">
                <a:latin typeface="Calibri"/>
                <a:cs typeface="Calibri"/>
              </a:rPr>
              <a:t>median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salary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men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</a:t>
            </a:r>
            <a:r>
              <a:rPr sz="900" spc="-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higher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than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median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salary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women.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The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interquartile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range</a:t>
            </a:r>
            <a:r>
              <a:rPr sz="900" spc="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(IQR)</a:t>
            </a:r>
            <a:r>
              <a:rPr sz="900" spc="-8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men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 also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wider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than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IQR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women,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which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suggests</a:t>
            </a:r>
            <a:r>
              <a:rPr sz="900" dirty="0">
                <a:latin typeface="Calibri"/>
                <a:cs typeface="Calibri"/>
              </a:rPr>
              <a:t> that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there</a:t>
            </a:r>
            <a:r>
              <a:rPr sz="900" spc="-25" dirty="0">
                <a:latin typeface="Calibri"/>
                <a:cs typeface="Calibri"/>
              </a:rPr>
              <a:t> is</a:t>
            </a:r>
            <a:endParaRPr sz="9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470"/>
              </a:spcBef>
            </a:pPr>
            <a:r>
              <a:rPr sz="900" dirty="0">
                <a:latin typeface="Calibri"/>
                <a:cs typeface="Calibri"/>
              </a:rPr>
              <a:t>more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variability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salaries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for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men.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00">
              <a:latin typeface="Calibri"/>
              <a:cs typeface="Calibri"/>
            </a:endParaRPr>
          </a:p>
          <a:p>
            <a:pPr marL="41275" marR="220979" indent="-28575">
              <a:lnSpc>
                <a:spcPct val="159900"/>
              </a:lnSpc>
              <a:spcBef>
                <a:spcPts val="5"/>
              </a:spcBef>
            </a:pPr>
            <a:r>
              <a:rPr sz="900" dirty="0">
                <a:latin typeface="Calibri"/>
                <a:cs typeface="Calibri"/>
              </a:rPr>
              <a:t>The</a:t>
            </a:r>
            <a:r>
              <a:rPr sz="900" spc="7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distribution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8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salaries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skewed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both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men</a:t>
            </a:r>
            <a:r>
              <a:rPr sz="900" spc="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women.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This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means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that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there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are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more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people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lower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end</a:t>
            </a:r>
            <a:r>
              <a:rPr sz="900" spc="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salary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range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than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higher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end.There </a:t>
            </a:r>
            <a:r>
              <a:rPr sz="900" spc="-10" dirty="0">
                <a:latin typeface="Calibri"/>
                <a:cs typeface="Calibri"/>
              </a:rPr>
              <a:t>are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outliers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both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60000"/>
              </a:lnSpc>
              <a:spcBef>
                <a:spcPts val="75"/>
              </a:spcBef>
            </a:pPr>
            <a:r>
              <a:rPr sz="900" dirty="0">
                <a:latin typeface="Calibri"/>
                <a:cs typeface="Calibri"/>
              </a:rPr>
              <a:t>groups.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These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are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data points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that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fall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outside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1.5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IQR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whisker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range.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Outliers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can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be</a:t>
            </a:r>
            <a:r>
              <a:rPr sz="900" spc="-10" dirty="0">
                <a:latin typeface="Calibri"/>
                <a:cs typeface="Calibri"/>
              </a:rPr>
              <a:t> caused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by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0" dirty="0">
                <a:latin typeface="Calibri"/>
                <a:cs typeface="Calibri"/>
              </a:rPr>
              <a:t>a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number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-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factors,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such</a:t>
            </a:r>
            <a:r>
              <a:rPr sz="900" spc="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as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measurement</a:t>
            </a:r>
            <a:r>
              <a:rPr sz="900" dirty="0">
                <a:latin typeface="Calibri"/>
                <a:cs typeface="Calibri"/>
              </a:rPr>
              <a:t> error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extreme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values.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6389" y="5581967"/>
            <a:ext cx="398145" cy="3003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200000"/>
              <a:buFont typeface="Arial MT"/>
              <a:buChar char="•"/>
              <a:tabLst>
                <a:tab pos="355600" algn="l"/>
              </a:tabLst>
            </a:pPr>
            <a:r>
              <a:rPr sz="900" spc="-50" dirty="0">
                <a:solidFill>
                  <a:srgbClr val="E2E2E2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3425" y="742886"/>
            <a:ext cx="4257675" cy="2514600"/>
            <a:chOff x="733425" y="742886"/>
            <a:chExt cx="4257675" cy="2514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453" y="752474"/>
              <a:ext cx="3912576" cy="24955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8187" y="747648"/>
              <a:ext cx="4248150" cy="2505075"/>
            </a:xfrm>
            <a:custGeom>
              <a:avLst/>
              <a:gdLst/>
              <a:ahLst/>
              <a:cxnLst/>
              <a:rect l="l" t="t" r="r" b="b"/>
              <a:pathLst>
                <a:path w="4248150" h="2505075">
                  <a:moveTo>
                    <a:pt x="0" y="2505075"/>
                  </a:moveTo>
                  <a:lnTo>
                    <a:pt x="4248150" y="2505075"/>
                  </a:lnTo>
                  <a:lnTo>
                    <a:pt x="4248150" y="0"/>
                  </a:lnTo>
                  <a:lnTo>
                    <a:pt x="0" y="0"/>
                  </a:lnTo>
                  <a:lnTo>
                    <a:pt x="0" y="2505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53188" y="2876550"/>
            <a:ext cx="4257675" cy="2924175"/>
            <a:chOff x="5953188" y="2876550"/>
            <a:chExt cx="4257675" cy="29241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5464" y="3011105"/>
              <a:ext cx="3981738" cy="271390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57951" y="2881312"/>
              <a:ext cx="4248150" cy="2914650"/>
            </a:xfrm>
            <a:custGeom>
              <a:avLst/>
              <a:gdLst/>
              <a:ahLst/>
              <a:cxnLst/>
              <a:rect l="l" t="t" r="r" b="b"/>
              <a:pathLst>
                <a:path w="4248150" h="2914650">
                  <a:moveTo>
                    <a:pt x="0" y="2914650"/>
                  </a:moveTo>
                  <a:lnTo>
                    <a:pt x="4248150" y="2914650"/>
                  </a:lnTo>
                  <a:lnTo>
                    <a:pt x="4248150" y="0"/>
                  </a:lnTo>
                  <a:lnTo>
                    <a:pt x="0" y="0"/>
                  </a:lnTo>
                  <a:lnTo>
                    <a:pt x="0" y="2914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955" y="3617848"/>
            <a:ext cx="10408920" cy="1978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There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significant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difference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medians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between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specializations.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median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information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technology,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</a:pPr>
            <a:r>
              <a:rPr sz="1400" dirty="0">
                <a:latin typeface="Calibri"/>
                <a:cs typeface="Calibri"/>
              </a:rPr>
              <a:t>around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$35,000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year,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lowest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median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electronics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communication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engineering,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around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$20,000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year.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  <a:spcBef>
                <a:spcPts val="80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distributions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specializations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positively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skewed.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means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people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range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0"/>
              </a:lnSpc>
            </a:pPr>
            <a:r>
              <a:rPr sz="1400" dirty="0">
                <a:latin typeface="Calibri"/>
                <a:cs typeface="Calibri"/>
              </a:rPr>
              <a:t>than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end.</a:t>
            </a:r>
            <a:endParaRPr sz="1400">
              <a:latin typeface="Calibri"/>
              <a:cs typeface="Calibri"/>
            </a:endParaRPr>
          </a:p>
          <a:p>
            <a:pPr marL="12700" marR="165100">
              <a:lnSpc>
                <a:spcPts val="1500"/>
              </a:lnSpc>
              <a:spcBef>
                <a:spcPts val="1070"/>
              </a:spcBef>
            </a:pPr>
            <a:r>
              <a:rPr sz="1400" dirty="0">
                <a:latin typeface="Calibri"/>
                <a:cs typeface="Calibri"/>
              </a:rPr>
              <a:t>There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positive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correlation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between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degree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means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people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higher </a:t>
            </a:r>
            <a:r>
              <a:rPr sz="1400" spc="-10" dirty="0">
                <a:latin typeface="Calibri"/>
                <a:cs typeface="Calibri"/>
              </a:rPr>
              <a:t>degrees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tend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earn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money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people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degrees.</a:t>
            </a:r>
            <a:endParaRPr sz="1400">
              <a:latin typeface="Calibri"/>
              <a:cs typeface="Calibri"/>
            </a:endParaRPr>
          </a:p>
          <a:p>
            <a:pPr marL="12700" marR="68580">
              <a:lnSpc>
                <a:spcPts val="1580"/>
              </a:lnSpc>
              <a:spcBef>
                <a:spcPts val="91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distribution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skewed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degrees.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means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people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salary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range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than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higher </a:t>
            </a:r>
            <a:r>
              <a:rPr sz="1400" spc="-20" dirty="0">
                <a:latin typeface="Calibri"/>
                <a:cs typeface="Calibri"/>
              </a:rPr>
              <a:t>end.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3425" y="514286"/>
            <a:ext cx="4486275" cy="2914650"/>
            <a:chOff x="733425" y="514286"/>
            <a:chExt cx="4486275" cy="2914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0892" y="566301"/>
              <a:ext cx="4308060" cy="28001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8187" y="519048"/>
              <a:ext cx="4476750" cy="2905125"/>
            </a:xfrm>
            <a:custGeom>
              <a:avLst/>
              <a:gdLst/>
              <a:ahLst/>
              <a:cxnLst/>
              <a:rect l="l" t="t" r="r" b="b"/>
              <a:pathLst>
                <a:path w="4476750" h="2905125">
                  <a:moveTo>
                    <a:pt x="0" y="2905125"/>
                  </a:moveTo>
                  <a:lnTo>
                    <a:pt x="4476750" y="2905125"/>
                  </a:lnTo>
                  <a:lnTo>
                    <a:pt x="4476750" y="0"/>
                  </a:lnTo>
                  <a:lnTo>
                    <a:pt x="0" y="0"/>
                  </a:lnTo>
                  <a:lnTo>
                    <a:pt x="0" y="2905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86538" y="523811"/>
            <a:ext cx="4752975" cy="2943225"/>
            <a:chOff x="6086538" y="523811"/>
            <a:chExt cx="4752975" cy="29432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4158" y="607175"/>
              <a:ext cx="4157030" cy="28168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91301" y="528573"/>
              <a:ext cx="4743450" cy="2933700"/>
            </a:xfrm>
            <a:custGeom>
              <a:avLst/>
              <a:gdLst/>
              <a:ahLst/>
              <a:cxnLst/>
              <a:rect l="l" t="t" r="r" b="b"/>
              <a:pathLst>
                <a:path w="4743450" h="2933700">
                  <a:moveTo>
                    <a:pt x="0" y="2933700"/>
                  </a:moveTo>
                  <a:lnTo>
                    <a:pt x="4743450" y="2933700"/>
                  </a:lnTo>
                  <a:lnTo>
                    <a:pt x="4743450" y="0"/>
                  </a:lnTo>
                  <a:lnTo>
                    <a:pt x="0" y="0"/>
                  </a:lnTo>
                  <a:lnTo>
                    <a:pt x="0" y="2933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054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25"/>
              </a:spcBef>
            </a:pPr>
            <a:r>
              <a:rPr dirty="0"/>
              <a:t>Research</a:t>
            </a:r>
            <a:r>
              <a:rPr spc="150" dirty="0"/>
              <a:t> </a:t>
            </a:r>
            <a:r>
              <a:rPr spc="-10" dirty="0"/>
              <a:t>Questions: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794" y="1040066"/>
            <a:ext cx="5734685" cy="1524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From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analysis,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lang="en-US" sz="1400" spc="10" dirty="0" smtClean="0">
                <a:latin typeface="Calibri"/>
                <a:cs typeface="Calibri"/>
              </a:rPr>
              <a:t>Starting salaries for Computer Science graduates in India vary depending on the specific role. Fresh graduates in programming, software engineering, and associate engineer positions can expect ₹2.5-3 lakhs annually. However, data on hardware engineer salaries is scarce. To get a more accurate idea of what you might earn, consider factors like your location, the company's reputation, and the in-demand skills you possess. Internship experience can also be a major plus.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1388" y="580961"/>
            <a:ext cx="4705350" cy="2857500"/>
            <a:chOff x="6791388" y="580961"/>
            <a:chExt cx="4705350" cy="2857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331" y="590549"/>
              <a:ext cx="4523818" cy="2731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96151" y="585723"/>
              <a:ext cx="4695825" cy="2847975"/>
            </a:xfrm>
            <a:custGeom>
              <a:avLst/>
              <a:gdLst/>
              <a:ahLst/>
              <a:cxnLst/>
              <a:rect l="l" t="t" r="r" b="b"/>
              <a:pathLst>
                <a:path w="4695825" h="2847975">
                  <a:moveTo>
                    <a:pt x="0" y="2847975"/>
                  </a:moveTo>
                  <a:lnTo>
                    <a:pt x="4695825" y="2847975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2847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28675" y="2847975"/>
            <a:ext cx="5143500" cy="3438525"/>
            <a:chOff x="828675" y="2847975"/>
            <a:chExt cx="5143500" cy="34385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9473" y="2892752"/>
              <a:ext cx="4781648" cy="33842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3437" y="2852737"/>
              <a:ext cx="5133975" cy="3429000"/>
            </a:xfrm>
            <a:custGeom>
              <a:avLst/>
              <a:gdLst/>
              <a:ahLst/>
              <a:cxnLst/>
              <a:rect l="l" t="t" r="r" b="b"/>
              <a:pathLst>
                <a:path w="5133975" h="3429000">
                  <a:moveTo>
                    <a:pt x="0" y="3429000"/>
                  </a:moveTo>
                  <a:lnTo>
                    <a:pt x="5133975" y="3429000"/>
                  </a:lnTo>
                  <a:lnTo>
                    <a:pt x="5133975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85940" y="3852545"/>
            <a:ext cx="4012565" cy="462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From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distribution,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male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doing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more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specialization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compared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female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755" y="1111186"/>
            <a:ext cx="18586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/>
              <a:t>Conclusion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3755" y="1676400"/>
            <a:ext cx="10327640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3565">
              <a:lnSpc>
                <a:spcPts val="2070"/>
              </a:lnSpc>
              <a:spcBef>
                <a:spcPts val="100"/>
              </a:spcBef>
            </a:pPr>
            <a:r>
              <a:rPr lang="en-US" b="1" spc="-50" dirty="0" smtClean="0"/>
              <a:t>Salary </a:t>
            </a:r>
            <a:r>
              <a:rPr lang="en-US" b="1" spc="-50" dirty="0"/>
              <a:t>Distribution:</a:t>
            </a:r>
          </a:p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lang="en-US" sz="1550" dirty="0">
                <a:latin typeface="Calibri"/>
                <a:cs typeface="Calibri"/>
              </a:rPr>
              <a:t>	</a:t>
            </a:r>
            <a:r>
              <a:rPr lang="en-US" sz="1550" dirty="0" smtClean="0">
                <a:latin typeface="Calibri"/>
                <a:cs typeface="Calibri"/>
              </a:rPr>
              <a:t>The </a:t>
            </a:r>
            <a:r>
              <a:rPr lang="en-US" sz="1550" dirty="0">
                <a:latin typeface="Calibri"/>
                <a:cs typeface="Calibri"/>
              </a:rPr>
              <a:t>pay for computer science engineers is not evenly spread (skewed). This means some people make much more or much less than the average.</a:t>
            </a:r>
          </a:p>
          <a:p>
            <a:pPr marL="355600" marR="583565">
              <a:lnSpc>
                <a:spcPts val="1730"/>
              </a:lnSpc>
              <a:spcBef>
                <a:spcPts val="75"/>
              </a:spcBef>
            </a:pPr>
            <a:r>
              <a:rPr lang="en-US" sz="1550" dirty="0">
                <a:latin typeface="Calibri"/>
                <a:cs typeface="Calibri"/>
              </a:rPr>
              <a:t>    </a:t>
            </a:r>
            <a:r>
              <a:rPr lang="en-US" sz="1550" dirty="0" smtClean="0">
                <a:latin typeface="Calibri"/>
                <a:cs typeface="Calibri"/>
              </a:rPr>
              <a:t> </a:t>
            </a:r>
            <a:r>
              <a:rPr lang="en-US" sz="1550" dirty="0">
                <a:latin typeface="Calibri"/>
                <a:cs typeface="Calibri"/>
              </a:rPr>
              <a:t>Visualizations like histograms and box plots helped us find outliers, people whose salaries are very different from the rest. </a:t>
            </a:r>
          </a:p>
          <a:p>
            <a:pPr marL="12700" marR="583565">
              <a:lnSpc>
                <a:spcPts val="2070"/>
              </a:lnSpc>
              <a:spcBef>
                <a:spcPts val="100"/>
              </a:spcBef>
            </a:pPr>
            <a:r>
              <a:rPr lang="en-US" b="1" spc="-50" dirty="0"/>
              <a:t>Correlations:</a:t>
            </a:r>
            <a:endParaRPr lang="en-US" b="1" spc="-50" dirty="0"/>
          </a:p>
          <a:p>
            <a:pPr marL="355600" marR="583565">
              <a:lnSpc>
                <a:spcPts val="1730"/>
              </a:lnSpc>
              <a:spcBef>
                <a:spcPts val="75"/>
              </a:spcBef>
            </a:pPr>
            <a:r>
              <a:rPr lang="en-US" sz="1550" dirty="0">
                <a:latin typeface="Calibri"/>
                <a:cs typeface="Calibri"/>
              </a:rPr>
              <a:t>    </a:t>
            </a:r>
            <a:r>
              <a:rPr lang="en-US" sz="1550" dirty="0" smtClean="0">
                <a:latin typeface="Calibri"/>
                <a:cs typeface="Calibri"/>
              </a:rPr>
              <a:t>There </a:t>
            </a:r>
            <a:r>
              <a:rPr lang="en-US" sz="1550" dirty="0">
                <a:latin typeface="Calibri"/>
                <a:cs typeface="Calibri"/>
              </a:rPr>
              <a:t>is a connection between scores on the "Quant," "Logical," and "English" tests and how much someone makes. People with higher scores tend to earn more. </a:t>
            </a:r>
          </a:p>
          <a:p>
            <a:pPr marL="355600" marR="583565">
              <a:lnSpc>
                <a:spcPts val="1730"/>
              </a:lnSpc>
              <a:spcBef>
                <a:spcPts val="75"/>
              </a:spcBef>
            </a:pPr>
            <a:r>
              <a:rPr lang="en-US" sz="1550" dirty="0">
                <a:latin typeface="Calibri"/>
                <a:cs typeface="Calibri"/>
              </a:rPr>
              <a:t>    </a:t>
            </a:r>
            <a:r>
              <a:rPr lang="en-US" sz="1550" dirty="0" smtClean="0">
                <a:latin typeface="Calibri"/>
                <a:cs typeface="Calibri"/>
              </a:rPr>
              <a:t>Surprisingly</a:t>
            </a:r>
            <a:r>
              <a:rPr lang="en-US" sz="1550" dirty="0">
                <a:latin typeface="Calibri"/>
                <a:cs typeface="Calibri"/>
              </a:rPr>
              <a:t>, there seems to be a negative connection between salary and scores on the "Computer Science," "ID," and "</a:t>
            </a:r>
            <a:r>
              <a:rPr lang="en-US" sz="1550" dirty="0" err="1">
                <a:latin typeface="Calibri"/>
                <a:cs typeface="Calibri"/>
              </a:rPr>
              <a:t>CollegeTier</a:t>
            </a:r>
            <a:r>
              <a:rPr lang="en-US" sz="1550" dirty="0">
                <a:latin typeface="Calibri"/>
                <a:cs typeface="Calibri"/>
              </a:rPr>
              <a:t>" tests. People with higher scores in these areas earn less on average (investigate further).</a:t>
            </a:r>
          </a:p>
          <a:p>
            <a:pPr marL="12700" marR="583565">
              <a:lnSpc>
                <a:spcPts val="2070"/>
              </a:lnSpc>
              <a:spcBef>
                <a:spcPts val="100"/>
              </a:spcBef>
            </a:pPr>
            <a:r>
              <a:rPr lang="en-US" b="1" spc="-50" dirty="0" smtClean="0"/>
              <a:t>Salary </a:t>
            </a:r>
            <a:r>
              <a:rPr lang="en-US" b="1" spc="-50" dirty="0"/>
              <a:t>Expectations</a:t>
            </a:r>
            <a:r>
              <a:rPr lang="en-US" b="1" spc="-50" dirty="0" smtClean="0"/>
              <a:t>:</a:t>
            </a:r>
            <a:endParaRPr lang="en-US" b="1" spc="-50" dirty="0"/>
          </a:p>
          <a:p>
            <a:pPr marL="355600" marR="583565">
              <a:lnSpc>
                <a:spcPts val="1730"/>
              </a:lnSpc>
              <a:spcBef>
                <a:spcPts val="75"/>
              </a:spcBef>
            </a:pPr>
            <a:r>
              <a:rPr lang="en-US" sz="1550" dirty="0">
                <a:latin typeface="Calibri"/>
                <a:cs typeface="Calibri"/>
              </a:rPr>
              <a:t>    </a:t>
            </a:r>
            <a:r>
              <a:rPr lang="en-US" sz="1550" dirty="0" smtClean="0">
                <a:latin typeface="Calibri"/>
                <a:cs typeface="Calibri"/>
              </a:rPr>
              <a:t>We </a:t>
            </a:r>
            <a:r>
              <a:rPr lang="en-US" sz="1550" dirty="0">
                <a:latin typeface="Calibri"/>
                <a:cs typeface="Calibri"/>
              </a:rPr>
              <a:t>checked The Times of India's claims about how much recent computer science graduates expect to make using real data. </a:t>
            </a:r>
          </a:p>
          <a:p>
            <a:pPr marL="12700" marR="583565">
              <a:lnSpc>
                <a:spcPts val="2070"/>
              </a:lnSpc>
              <a:spcBef>
                <a:spcPts val="100"/>
              </a:spcBef>
            </a:pPr>
            <a:r>
              <a:rPr lang="en-US" b="1" spc="-50" dirty="0" smtClean="0"/>
              <a:t>Gender </a:t>
            </a:r>
            <a:r>
              <a:rPr lang="en-US" b="1" spc="-50" dirty="0"/>
              <a:t>and Specialization</a:t>
            </a:r>
            <a:r>
              <a:rPr lang="en-US" b="1" spc="-50" dirty="0" smtClean="0"/>
              <a:t>:</a:t>
            </a:r>
            <a:endParaRPr lang="en-US" b="1" spc="-50" dirty="0"/>
          </a:p>
          <a:p>
            <a:pPr marL="355600" marR="583565">
              <a:lnSpc>
                <a:spcPts val="1730"/>
              </a:lnSpc>
              <a:spcBef>
                <a:spcPts val="75"/>
              </a:spcBef>
            </a:pPr>
            <a:r>
              <a:rPr lang="en-US" sz="1550" dirty="0">
                <a:latin typeface="Calibri"/>
                <a:cs typeface="Calibri"/>
              </a:rPr>
              <a:t>    </a:t>
            </a:r>
            <a:r>
              <a:rPr lang="en-US" sz="1550" dirty="0" smtClean="0">
                <a:latin typeface="Calibri"/>
                <a:cs typeface="Calibri"/>
              </a:rPr>
              <a:t>While </a:t>
            </a:r>
            <a:r>
              <a:rPr lang="en-US" sz="1550" dirty="0">
                <a:latin typeface="Calibri"/>
                <a:cs typeface="Calibri"/>
              </a:rPr>
              <a:t>gender doesn't seem to affect how much someone can earn overall, women in the data tend to make less than the average.</a:t>
            </a:r>
          </a:p>
          <a:p>
            <a:pPr marL="12700" marR="583565">
              <a:lnSpc>
                <a:spcPts val="2070"/>
              </a:lnSpc>
              <a:spcBef>
                <a:spcPts val="100"/>
              </a:spcBef>
            </a:pPr>
            <a:r>
              <a:rPr lang="en-US" b="1" spc="-50" dirty="0" smtClean="0"/>
              <a:t>Job </a:t>
            </a:r>
            <a:r>
              <a:rPr lang="en-US" b="1" spc="-50" dirty="0"/>
              <a:t>Titles</a:t>
            </a:r>
            <a:r>
              <a:rPr lang="en-US" b="1" spc="-50" dirty="0" smtClean="0"/>
              <a:t>:</a:t>
            </a:r>
            <a:endParaRPr lang="en-US" b="1" spc="-50" dirty="0"/>
          </a:p>
          <a:p>
            <a:pPr marL="355600" marR="583565">
              <a:lnSpc>
                <a:spcPts val="1730"/>
              </a:lnSpc>
              <a:spcBef>
                <a:spcPts val="75"/>
              </a:spcBef>
            </a:pPr>
            <a:r>
              <a:rPr lang="en-US" sz="1550" dirty="0">
                <a:latin typeface="Calibri"/>
                <a:cs typeface="Calibri"/>
              </a:rPr>
              <a:t>    </a:t>
            </a:r>
            <a:r>
              <a:rPr lang="en-US" sz="1550" dirty="0" smtClean="0">
                <a:latin typeface="Calibri"/>
                <a:cs typeface="Calibri"/>
              </a:rPr>
              <a:t>Most </a:t>
            </a:r>
            <a:r>
              <a:rPr lang="en-US" sz="1550" dirty="0">
                <a:latin typeface="Calibri"/>
                <a:cs typeface="Calibri"/>
              </a:rPr>
              <a:t>people in the dataset have the job title "Software Engineer".</a:t>
            </a:r>
            <a:endParaRPr sz="1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565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Exploratory Data Analysis on AMCAT Data</vt:lpstr>
      <vt:lpstr>About me</vt:lpstr>
      <vt:lpstr>PowerPoint Presentation</vt:lpstr>
      <vt:lpstr>Dataset overview</vt:lpstr>
      <vt:lpstr>Univariate Analysis:</vt:lpstr>
      <vt:lpstr>Bivariate Analysis:</vt:lpstr>
      <vt:lpstr>PowerPoint Presentation</vt:lpstr>
      <vt:lpstr>Research Questions:</vt:lpstr>
      <vt:lpstr>Conclusion</vt:lpstr>
      <vt:lpstr>Dhan'yavāda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AMCAT Data</dc:title>
  <dc:creator>dell</dc:creator>
  <cp:lastModifiedBy>dell</cp:lastModifiedBy>
  <cp:revision>2</cp:revision>
  <dcterms:created xsi:type="dcterms:W3CDTF">2024-03-23T06:28:52Z</dcterms:created>
  <dcterms:modified xsi:type="dcterms:W3CDTF">2024-03-23T06:44:50Z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2024-02-24T00:00:00Z</vt:filetime>
  </property>
  <property fmtid="{D5CDD505-2E9C-101B-9397-08002B2CF9AE}" pid="3" name="LastSaved">
    <vt:filetime>2024-03-23T00:00:00Z</vt:filetime>
  </property>
</Properties>
</file>