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4"/>
  </p:notesMasterIdLst>
  <p:handoutMasterIdLst>
    <p:handoutMasterId r:id="rId15"/>
  </p:handoutMasterIdLst>
  <p:sldIdLst>
    <p:sldId id="277" r:id="rId4"/>
    <p:sldId id="399" r:id="rId5"/>
    <p:sldId id="400" r:id="rId6"/>
    <p:sldId id="401" r:id="rId7"/>
    <p:sldId id="402" r:id="rId8"/>
    <p:sldId id="403" r:id="rId9"/>
    <p:sldId id="414" r:id="rId10"/>
    <p:sldId id="405" r:id="rId11"/>
    <p:sldId id="413" r:id="rId12"/>
    <p:sldId id="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7EDC6D-17D2-43DD-B7EA-4C844DCD8984}" v="9" dt="2023-11-17T06:15:25.2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63" d="100"/>
          <a:sy n="63" d="100"/>
        </p:scale>
        <p:origin x="99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60936"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9076" y="1533569"/>
            <a:ext cx="6829425" cy="2892771"/>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WITH SPECIALIZATION IN AIML</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453938" y="460947"/>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t>Autonomous Agricultural Monitoring System</a:t>
            </a:r>
            <a:endParaRPr lang="en-US" sz="3600" b="1" dirty="0">
              <a:latin typeface="Raleway ExtraBold" pitchFamily="34" charset="-52"/>
            </a:endParaRPr>
          </a:p>
        </p:txBody>
      </p:sp>
      <p:sp>
        <p:nvSpPr>
          <p:cNvPr id="15" name="Slide Number Placeholder 14"/>
          <p:cNvSpPr>
            <a:spLocks noGrp="1"/>
          </p:cNvSpPr>
          <p:nvPr>
            <p:ph type="sldNum" sz="quarter" idx="12"/>
          </p:nvPr>
        </p:nvSpPr>
        <p:spPr>
          <a:xfrm>
            <a:off x="6602187" y="5878651"/>
            <a:ext cx="2743200" cy="365125"/>
          </a:xfrm>
        </p:spPr>
        <p:txBody>
          <a:bodyPr/>
          <a:lstStyle/>
          <a:p>
            <a:fld id="{BDCDBBEF-AA6C-4BA6-85B2-A17D7F280E38}" type="slidenum">
              <a:rPr lang="en-US" smtClean="0"/>
              <a:pPr/>
              <a:t>1</a:t>
            </a:fld>
            <a:endParaRPr lang="en-US"/>
          </a:p>
        </p:txBody>
      </p:sp>
      <p:sp>
        <p:nvSpPr>
          <p:cNvPr id="5" name="TextBox 4"/>
          <p:cNvSpPr txBox="1"/>
          <p:nvPr/>
        </p:nvSpPr>
        <p:spPr>
          <a:xfrm>
            <a:off x="1856200" y="4713444"/>
            <a:ext cx="4151778" cy="1323439"/>
          </a:xfrm>
          <a:prstGeom prst="rect">
            <a:avLst/>
          </a:prstGeom>
          <a:noFill/>
        </p:spPr>
        <p:txBody>
          <a:bodyPr wrap="none" rtlCol="0">
            <a:spAutoFit/>
          </a:bodyPr>
          <a:lstStyle/>
          <a:p>
            <a:r>
              <a:rPr lang="en-US" sz="2000" b="1" dirty="0"/>
              <a:t>Submitted by: </a:t>
            </a:r>
          </a:p>
          <a:p>
            <a:r>
              <a:rPr lang="en-US" sz="2000" dirty="0"/>
              <a:t> Hardik 20bcs6260, Sachin 21bcs6025,</a:t>
            </a:r>
          </a:p>
          <a:p>
            <a:r>
              <a:rPr lang="en-US" sz="2000" dirty="0"/>
              <a:t>Shivangi 21bcs6155</a:t>
            </a:r>
          </a:p>
          <a:p>
            <a:r>
              <a:rPr lang="en-US" sz="2000" dirty="0"/>
              <a:t> </a:t>
            </a: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Tanvi (E15506)</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b="1" dirty="0"/>
              <a:t>References</a:t>
            </a:r>
          </a:p>
        </p:txBody>
      </p:sp>
      <p:sp>
        <p:nvSpPr>
          <p:cNvPr id="3" name="Content Placeholder 2"/>
          <p:cNvSpPr>
            <a:spLocks noGrp="1"/>
          </p:cNvSpPr>
          <p:nvPr>
            <p:ph idx="1"/>
          </p:nvPr>
        </p:nvSpPr>
        <p:spPr>
          <a:xfrm>
            <a:off x="838200" y="1534332"/>
            <a:ext cx="10515600" cy="4958543"/>
          </a:xfrm>
        </p:spPr>
        <p:txBody>
          <a:bodyPr>
            <a:normAutofit fontScale="92500"/>
          </a:bodyPr>
          <a:lstStyle/>
          <a:p>
            <a:pPr marL="342900" marR="0" lvl="0" indent="-342900" algn="just">
              <a:lnSpc>
                <a:spcPct val="150000"/>
              </a:lnSpc>
              <a:spcBef>
                <a:spcPts val="0"/>
              </a:spcBef>
              <a:spcAft>
                <a:spcPts val="0"/>
              </a:spcAft>
              <a:tabLst>
                <a:tab pos="457200" algn="l"/>
              </a:tabLst>
            </a:pPr>
            <a:r>
              <a:rPr lang="en-IN" sz="1800" dirty="0">
                <a:solidFill>
                  <a:srgbClr val="222222"/>
                </a:solidFill>
                <a:effectLst/>
                <a:latin typeface="Times New Roman" panose="02020603050405020304" pitchFamily="18" charset="0"/>
                <a:ea typeface="Times New Roman" panose="02020603050405020304" pitchFamily="18" charset="0"/>
              </a:rPr>
              <a:t>Ray, P.P. Internet of Things for smart agriculture: Technologies practices and future direction. </a:t>
            </a:r>
            <a:r>
              <a:rPr lang="en-IN" sz="1800" i="1" dirty="0">
                <a:solidFill>
                  <a:srgbClr val="222222"/>
                </a:solidFill>
                <a:effectLst/>
                <a:latin typeface="Times New Roman" panose="02020603050405020304" pitchFamily="18" charset="0"/>
                <a:ea typeface="Times New Roman" panose="02020603050405020304" pitchFamily="18" charset="0"/>
              </a:rPr>
              <a:t>J. Ambient. </a:t>
            </a:r>
            <a:r>
              <a:rPr lang="en-IN" sz="1800" i="1" dirty="0" err="1">
                <a:solidFill>
                  <a:srgbClr val="222222"/>
                </a:solidFill>
                <a:effectLst/>
                <a:latin typeface="Times New Roman" panose="02020603050405020304" pitchFamily="18" charset="0"/>
                <a:ea typeface="Times New Roman" panose="02020603050405020304" pitchFamily="18" charset="0"/>
              </a:rPr>
              <a:t>Intell</a:t>
            </a:r>
            <a:r>
              <a:rPr lang="en-IN" sz="1800" i="1" dirty="0">
                <a:solidFill>
                  <a:srgbClr val="222222"/>
                </a:solidFill>
                <a:effectLst/>
                <a:latin typeface="Times New Roman" panose="02020603050405020304" pitchFamily="18" charset="0"/>
                <a:ea typeface="Times New Roman" panose="02020603050405020304" pitchFamily="18" charset="0"/>
              </a:rPr>
              <a:t>. Smart Environ.</a:t>
            </a:r>
            <a:r>
              <a:rPr lang="en-IN" sz="1800" dirty="0">
                <a:solidFill>
                  <a:srgbClr val="222222"/>
                </a:solidFill>
                <a:effectLst/>
                <a:latin typeface="Times New Roman" panose="02020603050405020304" pitchFamily="18" charset="0"/>
                <a:ea typeface="Times New Roman" panose="02020603050405020304" pitchFamily="18" charset="0"/>
              </a:rPr>
              <a:t> </a:t>
            </a:r>
            <a:r>
              <a:rPr lang="en-IN" sz="1800" b="1" dirty="0">
                <a:solidFill>
                  <a:srgbClr val="222222"/>
                </a:solidFill>
                <a:effectLst/>
                <a:latin typeface="Times New Roman" panose="02020603050405020304" pitchFamily="18" charset="0"/>
                <a:ea typeface="Times New Roman" panose="02020603050405020304" pitchFamily="18" charset="0"/>
              </a:rPr>
              <a:t>2017</a:t>
            </a:r>
            <a:r>
              <a:rPr lang="en-IN" sz="1800" dirty="0">
                <a:solidFill>
                  <a:srgbClr val="222222"/>
                </a:solidFill>
                <a:effectLst/>
                <a:latin typeface="Times New Roman" panose="02020603050405020304" pitchFamily="18" charset="0"/>
                <a:ea typeface="Times New Roman" panose="02020603050405020304" pitchFamily="18" charset="0"/>
              </a:rPr>
              <a:t>, </a:t>
            </a:r>
            <a:r>
              <a:rPr lang="en-IN" sz="1800" i="1" dirty="0">
                <a:solidFill>
                  <a:srgbClr val="222222"/>
                </a:solidFill>
                <a:effectLst/>
                <a:latin typeface="Times New Roman" panose="02020603050405020304" pitchFamily="18" charset="0"/>
                <a:ea typeface="Times New Roman" panose="02020603050405020304" pitchFamily="18" charset="0"/>
              </a:rPr>
              <a:t>9</a:t>
            </a:r>
            <a:r>
              <a:rPr lang="en-IN" sz="1800" dirty="0">
                <a:solidFill>
                  <a:srgbClr val="222222"/>
                </a:solidFill>
                <a:effectLst/>
                <a:latin typeface="Times New Roman" panose="02020603050405020304" pitchFamily="18" charset="0"/>
                <a:ea typeface="Times New Roman" panose="02020603050405020304" pitchFamily="18" charset="0"/>
              </a:rPr>
              <a:t>, 395–420.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IN" sz="1800" dirty="0" err="1">
                <a:solidFill>
                  <a:srgbClr val="222222"/>
                </a:solidFill>
                <a:effectLst/>
                <a:latin typeface="Times New Roman" panose="02020603050405020304" pitchFamily="18" charset="0"/>
                <a:ea typeface="Times New Roman" panose="02020603050405020304" pitchFamily="18" charset="0"/>
              </a:rPr>
              <a:t>Kamienski</a:t>
            </a:r>
            <a:r>
              <a:rPr lang="en-IN" sz="1800" dirty="0">
                <a:solidFill>
                  <a:srgbClr val="222222"/>
                </a:solidFill>
                <a:effectLst/>
                <a:latin typeface="Times New Roman" panose="02020603050405020304" pitchFamily="18" charset="0"/>
                <a:ea typeface="Times New Roman" panose="02020603050405020304" pitchFamily="18" charset="0"/>
              </a:rPr>
              <a:t>, C.; </a:t>
            </a:r>
            <a:r>
              <a:rPr lang="en-IN" sz="1800" dirty="0" err="1">
                <a:solidFill>
                  <a:srgbClr val="222222"/>
                </a:solidFill>
                <a:effectLst/>
                <a:latin typeface="Times New Roman" panose="02020603050405020304" pitchFamily="18" charset="0"/>
                <a:ea typeface="Times New Roman" panose="02020603050405020304" pitchFamily="18" charset="0"/>
              </a:rPr>
              <a:t>Soininen</a:t>
            </a:r>
            <a:r>
              <a:rPr lang="en-IN" sz="1800" dirty="0">
                <a:solidFill>
                  <a:srgbClr val="222222"/>
                </a:solidFill>
                <a:effectLst/>
                <a:latin typeface="Times New Roman" panose="02020603050405020304" pitchFamily="18" charset="0"/>
                <a:ea typeface="Times New Roman" panose="02020603050405020304" pitchFamily="18" charset="0"/>
              </a:rPr>
              <a:t>, J.-P.; </a:t>
            </a:r>
            <a:r>
              <a:rPr lang="en-IN" sz="1800" dirty="0" err="1">
                <a:solidFill>
                  <a:srgbClr val="222222"/>
                </a:solidFill>
                <a:effectLst/>
                <a:latin typeface="Times New Roman" panose="02020603050405020304" pitchFamily="18" charset="0"/>
                <a:ea typeface="Times New Roman" panose="02020603050405020304" pitchFamily="18" charset="0"/>
              </a:rPr>
              <a:t>Taumberger</a:t>
            </a:r>
            <a:r>
              <a:rPr lang="en-IN" sz="1800" dirty="0">
                <a:solidFill>
                  <a:srgbClr val="222222"/>
                </a:solidFill>
                <a:effectLst/>
                <a:latin typeface="Times New Roman" panose="02020603050405020304" pitchFamily="18" charset="0"/>
                <a:ea typeface="Times New Roman" panose="02020603050405020304" pitchFamily="18" charset="0"/>
              </a:rPr>
              <a:t>, M.; Dantas, R.; Toscano, A.; Salmon </a:t>
            </a:r>
            <a:r>
              <a:rPr lang="en-IN" sz="1800" dirty="0" err="1">
                <a:solidFill>
                  <a:srgbClr val="222222"/>
                </a:solidFill>
                <a:effectLst/>
                <a:latin typeface="Times New Roman" panose="02020603050405020304" pitchFamily="18" charset="0"/>
                <a:ea typeface="Times New Roman" panose="02020603050405020304" pitchFamily="18" charset="0"/>
              </a:rPr>
              <a:t>Cinotti</a:t>
            </a:r>
            <a:r>
              <a:rPr lang="en-IN" sz="1800" dirty="0">
                <a:solidFill>
                  <a:srgbClr val="222222"/>
                </a:solidFill>
                <a:effectLst/>
                <a:latin typeface="Times New Roman" panose="02020603050405020304" pitchFamily="18" charset="0"/>
                <a:ea typeface="Times New Roman" panose="02020603050405020304" pitchFamily="18" charset="0"/>
              </a:rPr>
              <a:t>, T.; </a:t>
            </a:r>
            <a:r>
              <a:rPr lang="en-IN" sz="1800" dirty="0" err="1">
                <a:solidFill>
                  <a:srgbClr val="222222"/>
                </a:solidFill>
                <a:effectLst/>
                <a:latin typeface="Times New Roman" panose="02020603050405020304" pitchFamily="18" charset="0"/>
                <a:ea typeface="Times New Roman" panose="02020603050405020304" pitchFamily="18" charset="0"/>
              </a:rPr>
              <a:t>Filev</a:t>
            </a:r>
            <a:r>
              <a:rPr lang="en-IN" sz="1800" dirty="0">
                <a:solidFill>
                  <a:srgbClr val="222222"/>
                </a:solidFill>
                <a:effectLst/>
                <a:latin typeface="Times New Roman" panose="02020603050405020304" pitchFamily="18" charset="0"/>
                <a:ea typeface="Times New Roman" panose="02020603050405020304" pitchFamily="18" charset="0"/>
              </a:rPr>
              <a:t> Maia, R.; Torre Neto, A. Smart Water Management Platform: IoT-Based Precision Irrigation for Agriculture. </a:t>
            </a:r>
            <a:r>
              <a:rPr lang="en-IN" sz="1800" i="1" dirty="0">
                <a:solidFill>
                  <a:srgbClr val="222222"/>
                </a:solidFill>
                <a:effectLst/>
                <a:latin typeface="Times New Roman" panose="02020603050405020304" pitchFamily="18" charset="0"/>
                <a:ea typeface="Times New Roman" panose="02020603050405020304" pitchFamily="18" charset="0"/>
              </a:rPr>
              <a:t>Sensors</a:t>
            </a:r>
            <a:r>
              <a:rPr lang="en-IN" sz="1800" dirty="0">
                <a:solidFill>
                  <a:srgbClr val="222222"/>
                </a:solidFill>
                <a:effectLst/>
                <a:latin typeface="Times New Roman" panose="02020603050405020304" pitchFamily="18" charset="0"/>
                <a:ea typeface="Times New Roman" panose="02020603050405020304" pitchFamily="18" charset="0"/>
              </a:rPr>
              <a:t> </a:t>
            </a:r>
            <a:r>
              <a:rPr lang="en-IN" sz="1800" b="1" dirty="0">
                <a:solidFill>
                  <a:srgbClr val="222222"/>
                </a:solidFill>
                <a:effectLst/>
                <a:latin typeface="Times New Roman" panose="02020603050405020304" pitchFamily="18" charset="0"/>
                <a:ea typeface="Times New Roman" panose="02020603050405020304" pitchFamily="18" charset="0"/>
              </a:rPr>
              <a:t>2019</a:t>
            </a:r>
            <a:r>
              <a:rPr lang="en-IN" sz="1800" dirty="0">
                <a:solidFill>
                  <a:srgbClr val="222222"/>
                </a:solidFill>
                <a:effectLst/>
                <a:latin typeface="Times New Roman" panose="02020603050405020304" pitchFamily="18" charset="0"/>
                <a:ea typeface="Times New Roman" panose="02020603050405020304" pitchFamily="18" charset="0"/>
              </a:rPr>
              <a:t>, </a:t>
            </a:r>
            <a:r>
              <a:rPr lang="en-IN" sz="1800" i="1" dirty="0">
                <a:solidFill>
                  <a:srgbClr val="222222"/>
                </a:solidFill>
                <a:effectLst/>
                <a:latin typeface="Times New Roman" panose="02020603050405020304" pitchFamily="18" charset="0"/>
                <a:ea typeface="Times New Roman" panose="02020603050405020304" pitchFamily="18" charset="0"/>
              </a:rPr>
              <a:t>19</a:t>
            </a:r>
            <a:r>
              <a:rPr lang="en-IN" sz="1800" dirty="0">
                <a:solidFill>
                  <a:srgbClr val="222222"/>
                </a:solidFill>
                <a:effectLst/>
                <a:latin typeface="Times New Roman" panose="02020603050405020304" pitchFamily="18" charset="0"/>
                <a:ea typeface="Times New Roman" panose="02020603050405020304" pitchFamily="18" charset="0"/>
              </a:rPr>
              <a:t>, 276.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IN" sz="1800" dirty="0">
                <a:solidFill>
                  <a:srgbClr val="222222"/>
                </a:solidFill>
                <a:effectLst/>
                <a:latin typeface="Times New Roman" panose="02020603050405020304" pitchFamily="18" charset="0"/>
                <a:ea typeface="Times New Roman" panose="02020603050405020304" pitchFamily="18" charset="0"/>
              </a:rPr>
              <a:t>Ojha, T.; Misra, S.; </a:t>
            </a:r>
            <a:r>
              <a:rPr lang="en-IN" sz="1800" dirty="0" err="1">
                <a:solidFill>
                  <a:srgbClr val="222222"/>
                </a:solidFill>
                <a:effectLst/>
                <a:latin typeface="Times New Roman" panose="02020603050405020304" pitchFamily="18" charset="0"/>
                <a:ea typeface="Times New Roman" panose="02020603050405020304" pitchFamily="18" charset="0"/>
              </a:rPr>
              <a:t>Raghuwanshi</a:t>
            </a:r>
            <a:r>
              <a:rPr lang="en-IN" sz="1800" dirty="0">
                <a:solidFill>
                  <a:srgbClr val="222222"/>
                </a:solidFill>
                <a:effectLst/>
                <a:latin typeface="Times New Roman" panose="02020603050405020304" pitchFamily="18" charset="0"/>
                <a:ea typeface="Times New Roman" panose="02020603050405020304" pitchFamily="18" charset="0"/>
              </a:rPr>
              <a:t>, N.S. Wireless sensor networks for agriculture: The state-of-the-art in practice and future challenges. </a:t>
            </a:r>
            <a:r>
              <a:rPr lang="en-IN" sz="1800" i="1" dirty="0" err="1">
                <a:solidFill>
                  <a:srgbClr val="222222"/>
                </a:solidFill>
                <a:effectLst/>
                <a:latin typeface="Times New Roman" panose="02020603050405020304" pitchFamily="18" charset="0"/>
                <a:ea typeface="Times New Roman" panose="02020603050405020304" pitchFamily="18" charset="0"/>
              </a:rPr>
              <a:t>Comput</a:t>
            </a:r>
            <a:r>
              <a:rPr lang="en-IN" sz="1800" i="1" dirty="0">
                <a:solidFill>
                  <a:srgbClr val="222222"/>
                </a:solidFill>
                <a:effectLst/>
                <a:latin typeface="Times New Roman" panose="02020603050405020304" pitchFamily="18" charset="0"/>
                <a:ea typeface="Times New Roman" panose="02020603050405020304" pitchFamily="18" charset="0"/>
              </a:rPr>
              <a:t>. Electron. Agric.</a:t>
            </a:r>
            <a:r>
              <a:rPr lang="en-IN" sz="1800" dirty="0">
                <a:solidFill>
                  <a:srgbClr val="222222"/>
                </a:solidFill>
                <a:effectLst/>
                <a:latin typeface="Times New Roman" panose="02020603050405020304" pitchFamily="18" charset="0"/>
                <a:ea typeface="Times New Roman" panose="02020603050405020304" pitchFamily="18" charset="0"/>
              </a:rPr>
              <a:t> </a:t>
            </a:r>
            <a:r>
              <a:rPr lang="en-IN" sz="1800" b="1" dirty="0">
                <a:solidFill>
                  <a:srgbClr val="222222"/>
                </a:solidFill>
                <a:effectLst/>
                <a:latin typeface="Times New Roman" panose="02020603050405020304" pitchFamily="18" charset="0"/>
                <a:ea typeface="Times New Roman" panose="02020603050405020304" pitchFamily="18" charset="0"/>
              </a:rPr>
              <a:t>2015</a:t>
            </a:r>
            <a:r>
              <a:rPr lang="en-IN" sz="1800" dirty="0">
                <a:solidFill>
                  <a:srgbClr val="222222"/>
                </a:solidFill>
                <a:effectLst/>
                <a:latin typeface="Times New Roman" panose="02020603050405020304" pitchFamily="18" charset="0"/>
                <a:ea typeface="Times New Roman" panose="02020603050405020304" pitchFamily="18" charset="0"/>
              </a:rPr>
              <a:t>, </a:t>
            </a:r>
            <a:r>
              <a:rPr lang="en-IN" sz="1800" i="1" dirty="0">
                <a:solidFill>
                  <a:srgbClr val="222222"/>
                </a:solidFill>
                <a:effectLst/>
                <a:latin typeface="Times New Roman" panose="02020603050405020304" pitchFamily="18" charset="0"/>
                <a:ea typeface="Times New Roman" panose="02020603050405020304" pitchFamily="18" charset="0"/>
              </a:rPr>
              <a:t>118</a:t>
            </a:r>
            <a:r>
              <a:rPr lang="en-IN" sz="1800" dirty="0">
                <a:solidFill>
                  <a:srgbClr val="222222"/>
                </a:solidFill>
                <a:effectLst/>
                <a:latin typeface="Times New Roman" panose="02020603050405020304" pitchFamily="18" charset="0"/>
                <a:ea typeface="Times New Roman" panose="02020603050405020304" pitchFamily="18" charset="0"/>
              </a:rPr>
              <a:t>, 66–84.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IN" sz="1800" dirty="0">
                <a:solidFill>
                  <a:srgbClr val="222222"/>
                </a:solidFill>
                <a:effectLst/>
                <a:latin typeface="Times New Roman" panose="02020603050405020304" pitchFamily="18" charset="0"/>
                <a:ea typeface="Times New Roman" panose="02020603050405020304" pitchFamily="18" charset="0"/>
              </a:rPr>
              <a:t>Vijayan, T.; Sangeetha, M.; </a:t>
            </a:r>
            <a:r>
              <a:rPr lang="en-IN" sz="1800" dirty="0" err="1">
                <a:solidFill>
                  <a:srgbClr val="222222"/>
                </a:solidFill>
                <a:effectLst/>
                <a:latin typeface="Times New Roman" panose="02020603050405020304" pitchFamily="18" charset="0"/>
                <a:ea typeface="Times New Roman" panose="02020603050405020304" pitchFamily="18" charset="0"/>
              </a:rPr>
              <a:t>Kumaravel</a:t>
            </a:r>
            <a:r>
              <a:rPr lang="en-IN" sz="1800" dirty="0">
                <a:solidFill>
                  <a:srgbClr val="222222"/>
                </a:solidFill>
                <a:effectLst/>
                <a:latin typeface="Times New Roman" panose="02020603050405020304" pitchFamily="18" charset="0"/>
                <a:ea typeface="Times New Roman" panose="02020603050405020304" pitchFamily="18" charset="0"/>
              </a:rPr>
              <a:t>, A.; Karthik, B. Feature selection for Simple </a:t>
            </a:r>
            <a:r>
              <a:rPr lang="en-IN" sz="1800" dirty="0" err="1">
                <a:solidFill>
                  <a:srgbClr val="222222"/>
                </a:solidFill>
                <a:effectLst/>
                <a:latin typeface="Times New Roman" panose="02020603050405020304" pitchFamily="18" charset="0"/>
                <a:ea typeface="Times New Roman" panose="02020603050405020304" pitchFamily="18" charset="0"/>
              </a:rPr>
              <a:t>Color</a:t>
            </a:r>
            <a:r>
              <a:rPr lang="en-IN" sz="1800" dirty="0">
                <a:solidFill>
                  <a:srgbClr val="222222"/>
                </a:solidFill>
                <a:effectLst/>
                <a:latin typeface="Times New Roman" panose="02020603050405020304" pitchFamily="18" charset="0"/>
                <a:ea typeface="Times New Roman" panose="02020603050405020304" pitchFamily="18" charset="0"/>
              </a:rPr>
              <a:t> Histogram Filter based on Retinal Fundus Images for Diabetic Retinopathy recognition. </a:t>
            </a:r>
            <a:r>
              <a:rPr lang="en-IN" sz="1800" i="1" dirty="0">
                <a:solidFill>
                  <a:srgbClr val="222222"/>
                </a:solidFill>
                <a:effectLst/>
                <a:latin typeface="Times New Roman" panose="02020603050405020304" pitchFamily="18" charset="0"/>
                <a:ea typeface="Times New Roman" panose="02020603050405020304" pitchFamily="18" charset="0"/>
              </a:rPr>
              <a:t>IETE J. Res.</a:t>
            </a:r>
            <a:r>
              <a:rPr lang="en-IN" sz="1800" dirty="0">
                <a:solidFill>
                  <a:srgbClr val="222222"/>
                </a:solidFill>
                <a:effectLst/>
                <a:latin typeface="Times New Roman" panose="02020603050405020304" pitchFamily="18" charset="0"/>
                <a:ea typeface="Times New Roman" panose="02020603050405020304" pitchFamily="18" charset="0"/>
              </a:rPr>
              <a:t> </a:t>
            </a:r>
            <a:r>
              <a:rPr lang="en-IN" sz="1800" b="1" dirty="0">
                <a:solidFill>
                  <a:srgbClr val="222222"/>
                </a:solidFill>
                <a:effectLst/>
                <a:latin typeface="Times New Roman" panose="02020603050405020304" pitchFamily="18" charset="0"/>
                <a:ea typeface="Times New Roman" panose="02020603050405020304" pitchFamily="18" charset="0"/>
              </a:rPr>
              <a:t>2020</a:t>
            </a:r>
            <a:r>
              <a:rPr lang="en-IN" sz="1800" dirty="0">
                <a:solidFill>
                  <a:srgbClr val="222222"/>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IN" sz="1800" dirty="0">
                <a:solidFill>
                  <a:srgbClr val="222222"/>
                </a:solidFill>
                <a:effectLst/>
                <a:latin typeface="Times New Roman" panose="02020603050405020304" pitchFamily="18" charset="0"/>
                <a:ea typeface="Times New Roman" panose="02020603050405020304" pitchFamily="18" charset="0"/>
              </a:rPr>
              <a:t>Lavanya, G.; Rani, C.; </a:t>
            </a:r>
            <a:r>
              <a:rPr lang="en-IN" sz="1800" dirty="0" err="1">
                <a:solidFill>
                  <a:srgbClr val="222222"/>
                </a:solidFill>
                <a:effectLst/>
                <a:latin typeface="Times New Roman" panose="02020603050405020304" pitchFamily="18" charset="0"/>
                <a:ea typeface="Times New Roman" panose="02020603050405020304" pitchFamily="18" charset="0"/>
              </a:rPr>
              <a:t>GaneshKumar</a:t>
            </a:r>
            <a:r>
              <a:rPr lang="en-IN" sz="1800" dirty="0">
                <a:solidFill>
                  <a:srgbClr val="222222"/>
                </a:solidFill>
                <a:effectLst/>
                <a:latin typeface="Times New Roman" panose="02020603050405020304" pitchFamily="18" charset="0"/>
                <a:ea typeface="Times New Roman" panose="02020603050405020304" pitchFamily="18" charset="0"/>
              </a:rPr>
              <a:t>, P. An automated low cost IoT based Fertilizer Intimation System for smart agriculture. </a:t>
            </a:r>
            <a:r>
              <a:rPr lang="en-IN" sz="1800" i="1" dirty="0">
                <a:solidFill>
                  <a:srgbClr val="222222"/>
                </a:solidFill>
                <a:effectLst/>
                <a:latin typeface="Times New Roman" panose="02020603050405020304" pitchFamily="18" charset="0"/>
                <a:ea typeface="Times New Roman" panose="02020603050405020304" pitchFamily="18" charset="0"/>
              </a:rPr>
              <a:t>Sustain. </a:t>
            </a:r>
            <a:r>
              <a:rPr lang="en-IN" sz="1800" i="1" dirty="0" err="1">
                <a:solidFill>
                  <a:srgbClr val="222222"/>
                </a:solidFill>
                <a:effectLst/>
                <a:latin typeface="Times New Roman" panose="02020603050405020304" pitchFamily="18" charset="0"/>
                <a:ea typeface="Times New Roman" panose="02020603050405020304" pitchFamily="18" charset="0"/>
              </a:rPr>
              <a:t>Comput</a:t>
            </a:r>
            <a:r>
              <a:rPr lang="en-IN" sz="1800" i="1" dirty="0">
                <a:solidFill>
                  <a:srgbClr val="222222"/>
                </a:solidFill>
                <a:effectLst/>
                <a:latin typeface="Times New Roman" panose="02020603050405020304" pitchFamily="18" charset="0"/>
                <a:ea typeface="Times New Roman" panose="02020603050405020304" pitchFamily="18" charset="0"/>
              </a:rPr>
              <a:t>. Inform. Syst.</a:t>
            </a:r>
            <a:r>
              <a:rPr lang="en-IN" sz="1800" dirty="0">
                <a:solidFill>
                  <a:srgbClr val="222222"/>
                </a:solidFill>
                <a:effectLst/>
                <a:latin typeface="Times New Roman" panose="02020603050405020304" pitchFamily="18" charset="0"/>
                <a:ea typeface="Times New Roman" panose="02020603050405020304" pitchFamily="18" charset="0"/>
              </a:rPr>
              <a:t> </a:t>
            </a:r>
            <a:r>
              <a:rPr lang="en-IN" sz="1800" b="1" dirty="0">
                <a:solidFill>
                  <a:srgbClr val="222222"/>
                </a:solidFill>
                <a:effectLst/>
                <a:latin typeface="Times New Roman" panose="02020603050405020304" pitchFamily="18" charset="0"/>
                <a:ea typeface="Times New Roman" panose="02020603050405020304" pitchFamily="18" charset="0"/>
              </a:rPr>
              <a:t>2020</a:t>
            </a:r>
            <a:r>
              <a:rPr lang="en-IN" sz="1800" dirty="0">
                <a:solidFill>
                  <a:srgbClr val="222222"/>
                </a:solidFill>
                <a:effectLst/>
                <a:latin typeface="Times New Roman" panose="02020603050405020304" pitchFamily="18" charset="0"/>
                <a:ea typeface="Times New Roman" panose="02020603050405020304" pitchFamily="18" charset="0"/>
              </a:rPr>
              <a:t>, </a:t>
            </a:r>
            <a:r>
              <a:rPr lang="en-IN" sz="1800" i="1" dirty="0">
                <a:solidFill>
                  <a:srgbClr val="222222"/>
                </a:solidFill>
                <a:effectLst/>
                <a:latin typeface="Times New Roman" panose="02020603050405020304" pitchFamily="18" charset="0"/>
                <a:ea typeface="Times New Roman" panose="02020603050405020304" pitchFamily="18" charset="0"/>
              </a:rPr>
              <a:t>28</a:t>
            </a:r>
            <a:r>
              <a:rPr lang="en-IN" sz="1800" dirty="0">
                <a:solidFill>
                  <a:srgbClr val="222222"/>
                </a:solidFill>
                <a:effectLst/>
                <a:latin typeface="Times New Roman" panose="02020603050405020304" pitchFamily="18" charset="0"/>
                <a:ea typeface="Times New Roman" panose="02020603050405020304" pitchFamily="18" charset="0"/>
              </a:rPr>
              <a:t>, 100300.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IN" sz="1800" dirty="0">
                <a:solidFill>
                  <a:srgbClr val="222222"/>
                </a:solidFill>
                <a:effectLst/>
                <a:latin typeface="Times New Roman" panose="02020603050405020304" pitchFamily="18" charset="0"/>
                <a:ea typeface="Times New Roman" panose="02020603050405020304" pitchFamily="18" charset="0"/>
              </a:rPr>
              <a:t>Sivakumar, M.; Renuka, P.; Chitra, P.; Karthikeyan, S. IoT incorporated deep learning model combined with </a:t>
            </a:r>
            <a:r>
              <a:rPr lang="en-IN" sz="1800" dirty="0" err="1">
                <a:solidFill>
                  <a:srgbClr val="222222"/>
                </a:solidFill>
                <a:effectLst/>
                <a:latin typeface="Times New Roman" panose="02020603050405020304" pitchFamily="18" charset="0"/>
                <a:ea typeface="Times New Roman" panose="02020603050405020304" pitchFamily="18" charset="0"/>
              </a:rPr>
              <a:t>SmartBin</a:t>
            </a:r>
            <a:r>
              <a:rPr lang="en-IN" sz="1800" dirty="0">
                <a:solidFill>
                  <a:srgbClr val="222222"/>
                </a:solidFill>
                <a:effectLst/>
                <a:latin typeface="Times New Roman" panose="02020603050405020304" pitchFamily="18" charset="0"/>
                <a:ea typeface="Times New Roman" panose="02020603050405020304" pitchFamily="18" charset="0"/>
              </a:rPr>
              <a:t> technology for real-time solid waste management. </a:t>
            </a:r>
            <a:r>
              <a:rPr lang="en-IN" sz="1800" i="1" dirty="0" err="1">
                <a:solidFill>
                  <a:srgbClr val="222222"/>
                </a:solidFill>
                <a:effectLst/>
                <a:latin typeface="Times New Roman" panose="02020603050405020304" pitchFamily="18" charset="0"/>
                <a:ea typeface="Times New Roman" panose="02020603050405020304" pitchFamily="18" charset="0"/>
              </a:rPr>
              <a:t>Comput</a:t>
            </a:r>
            <a:r>
              <a:rPr lang="en-IN" sz="1800" i="1" dirty="0">
                <a:solidFill>
                  <a:srgbClr val="222222"/>
                </a:solidFill>
                <a:effectLst/>
                <a:latin typeface="Times New Roman" panose="02020603050405020304" pitchFamily="18" charset="0"/>
                <a:ea typeface="Times New Roman" panose="02020603050405020304" pitchFamily="18" charset="0"/>
              </a:rPr>
              <a:t>. </a:t>
            </a:r>
            <a:r>
              <a:rPr lang="en-IN" sz="1800" i="1" dirty="0" err="1">
                <a:solidFill>
                  <a:srgbClr val="222222"/>
                </a:solidFill>
                <a:effectLst/>
                <a:latin typeface="Times New Roman" panose="02020603050405020304" pitchFamily="18" charset="0"/>
                <a:ea typeface="Times New Roman" panose="02020603050405020304" pitchFamily="18" charset="0"/>
              </a:rPr>
              <a:t>Intell</a:t>
            </a:r>
            <a:r>
              <a:rPr lang="en-IN" sz="1800" i="1" dirty="0">
                <a:solidFill>
                  <a:srgbClr val="222222"/>
                </a:solidFill>
                <a:effectLst/>
                <a:latin typeface="Times New Roman" panose="02020603050405020304" pitchFamily="18" charset="0"/>
                <a:ea typeface="Times New Roman" panose="02020603050405020304" pitchFamily="18" charset="0"/>
              </a:rPr>
              <a:t>.</a:t>
            </a:r>
            <a:r>
              <a:rPr lang="en-IN" sz="1800" dirty="0">
                <a:solidFill>
                  <a:srgbClr val="222222"/>
                </a:solidFill>
                <a:effectLst/>
                <a:latin typeface="Times New Roman" panose="02020603050405020304" pitchFamily="18" charset="0"/>
                <a:ea typeface="Times New Roman" panose="02020603050405020304" pitchFamily="18" charset="0"/>
              </a:rPr>
              <a:t> </a:t>
            </a:r>
            <a:r>
              <a:rPr lang="en-IN" sz="1800" b="1" dirty="0">
                <a:solidFill>
                  <a:srgbClr val="222222"/>
                </a:solidFill>
                <a:effectLst/>
                <a:latin typeface="Times New Roman" panose="02020603050405020304" pitchFamily="18" charset="0"/>
                <a:ea typeface="Times New Roman" panose="02020603050405020304" pitchFamily="18" charset="0"/>
              </a:rPr>
              <a:t>2021</a:t>
            </a:r>
            <a:r>
              <a:rPr lang="en-IN" sz="1800" dirty="0">
                <a:solidFill>
                  <a:srgbClr val="222222"/>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96" y="365126"/>
            <a:ext cx="10515600" cy="976206"/>
          </a:xfrm>
        </p:spPr>
        <p:txBody>
          <a:bodyPr/>
          <a:lstStyle/>
          <a:p>
            <a:pPr marL="571500" indent="-571500">
              <a:buFont typeface="Wingdings" panose="05000000000000000000" pitchFamily="2" charset="2"/>
              <a:buChar char="Ø"/>
            </a:pPr>
            <a:r>
              <a:rPr lang="en-US" b="1" dirty="0">
                <a:latin typeface="Times New Roman"/>
                <a:cs typeface="Times New Roman"/>
              </a:rPr>
              <a:t>Table of content</a:t>
            </a:r>
          </a:p>
        </p:txBody>
      </p:sp>
      <p:sp>
        <p:nvSpPr>
          <p:cNvPr id="3" name="Content Placeholder 2"/>
          <p:cNvSpPr>
            <a:spLocks noGrp="1"/>
          </p:cNvSpPr>
          <p:nvPr>
            <p:ph idx="1"/>
          </p:nvPr>
        </p:nvSpPr>
        <p:spPr>
          <a:xfrm>
            <a:off x="905996" y="1797803"/>
            <a:ext cx="10447804" cy="4793470"/>
          </a:xfrm>
        </p:spPr>
        <p:txBody>
          <a:bodyPr anchor="ct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pPr marL="571500" indent="-571500">
              <a:buFont typeface="Wingdings" panose="05000000000000000000" pitchFamily="2" charset="2"/>
              <a:buChar char="Ø"/>
            </a:pPr>
            <a:r>
              <a:rPr lang="en-US" sz="5400" b="1" dirty="0"/>
              <a:t>Introduction</a:t>
            </a:r>
            <a:r>
              <a:rPr lang="en-US" sz="5400" dirty="0"/>
              <a:t>  </a:t>
            </a:r>
            <a:endParaRPr lang="en-US" sz="5400" b="1" dirty="0"/>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2" y="1836929"/>
            <a:ext cx="11274067" cy="5259609"/>
          </a:xfrm>
        </p:spPr>
        <p:txBody>
          <a:bodyPr anchor="t">
            <a:normAutofit fontScale="92500" lnSpcReduction="10000"/>
          </a:bodyPr>
          <a:lstStyle/>
          <a:p>
            <a:pPr marL="496570" marR="0" indent="0" algn="just">
              <a:spcBef>
                <a:spcPts val="0"/>
              </a:spcBef>
              <a:spcAft>
                <a:spcPts val="0"/>
              </a:spcAft>
              <a:buNone/>
            </a:pPr>
            <a:endParaRPr lang="en-US" sz="3600" b="0" i="0" dirty="0">
              <a:solidFill>
                <a:srgbClr val="0D0D0D"/>
              </a:solidFill>
              <a:effectLst/>
              <a:latin typeface="Söhne"/>
            </a:endParaRPr>
          </a:p>
          <a:p>
            <a:pPr marL="496570" marR="0" indent="0" algn="just">
              <a:spcBef>
                <a:spcPts val="0"/>
              </a:spcBef>
              <a:spcAft>
                <a:spcPts val="0"/>
              </a:spcAft>
              <a:buNone/>
            </a:pPr>
            <a:r>
              <a:rPr lang="en-US" sz="2400" b="0" i="0" dirty="0">
                <a:solidFill>
                  <a:srgbClr val="0D0D0D"/>
                </a:solidFill>
                <a:effectLst/>
                <a:latin typeface="Söhne"/>
              </a:rPr>
              <a:t>In the ever-evolving landscape of agriculture, the need for efficient, precise, and sustainable monitoring systems has become increasingly paramount.</a:t>
            </a:r>
            <a:r>
              <a:rPr lang="en-US" sz="3600" dirty="0">
                <a:solidFill>
                  <a:srgbClr val="0D0D0D"/>
                </a:solidFill>
                <a:latin typeface="Söhne"/>
              </a:rPr>
              <a:t> </a:t>
            </a:r>
            <a:r>
              <a:rPr lang="en-US" sz="2400" dirty="0">
                <a:solidFill>
                  <a:srgbClr val="0D0D0D"/>
                </a:solidFill>
                <a:latin typeface="Söhne"/>
              </a:rPr>
              <a:t>Autonomous Agriculture Monitoring System </a:t>
            </a:r>
            <a:r>
              <a:rPr lang="en-US" sz="2400" b="0" i="0" dirty="0">
                <a:solidFill>
                  <a:srgbClr val="0D0D0D"/>
                </a:solidFill>
                <a:effectLst/>
                <a:latin typeface="Söhne"/>
              </a:rPr>
              <a:t>represents a paradigm shift in agricultural monitoring, harnessing cutting-edge technologies such as artificial intelligence, satellite imagery, drones, and IoT sensors to provide real-time insights into crop health, soil conditions, pest infestations, and more. By seamlessly integrating these technologies, AAMS empowers farmers with comprehensive data-driven decision-making tools, enabling them to optimize yields, minimize resource usage, and mitigate risks effectively.</a:t>
            </a:r>
          </a:p>
          <a:p>
            <a:pPr marL="496570" marR="0" indent="0" algn="just">
              <a:spcBef>
                <a:spcPts val="0"/>
              </a:spcBef>
              <a:spcAft>
                <a:spcPts val="0"/>
              </a:spcAft>
              <a:buNone/>
            </a:pPr>
            <a:endParaRPr lang="en-US" sz="2400" b="0" i="0" dirty="0">
              <a:solidFill>
                <a:srgbClr val="0D0D0D"/>
              </a:solidFill>
              <a:effectLst/>
              <a:latin typeface="Söhne"/>
            </a:endParaRPr>
          </a:p>
          <a:p>
            <a:pPr marL="496570" marR="0" indent="0" algn="just">
              <a:spcBef>
                <a:spcPts val="0"/>
              </a:spcBef>
              <a:spcAft>
                <a:spcPts val="0"/>
              </a:spcAft>
              <a:buNone/>
            </a:pPr>
            <a:r>
              <a:rPr lang="en-US" sz="2400" b="0" i="0" dirty="0">
                <a:solidFill>
                  <a:srgbClr val="0D0D0D"/>
                </a:solidFill>
                <a:effectLst/>
                <a:latin typeface="Söhne"/>
              </a:rPr>
              <a:t>One of the key features of AAMS is its autonomy. Gone are the days of manual field inspections and guesswork. With AAMS, monitoring becomes automated, allowing for continuous, round-the-clock observation of agricultural operations. Drones equipped with high-resolution cameras patrol the fields, capturing detailed images that are analyzed in real-time by AI algorithms. These algorithms detect anomalies, identify potential issues, and provide actionable insights to farmers instantly, facilitating proactive intervention and preventing crop losses.</a:t>
            </a:r>
            <a:endParaRPr lang="en-US" sz="36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BDCDBBEF-AA6C-4BA6-85B2-A17D7F280E38}" type="slidenum">
              <a:rPr lang="en-US" smtClean="0"/>
              <a:pPr>
                <a:spcAft>
                  <a:spcPts val="600"/>
                </a:spcAft>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b="1" dirty="0"/>
              <a:t>Problem Formulation</a:t>
            </a:r>
          </a:p>
        </p:txBody>
      </p:sp>
      <p:sp>
        <p:nvSpPr>
          <p:cNvPr id="3" name="Content Placeholder 2"/>
          <p:cNvSpPr>
            <a:spLocks noGrp="1"/>
          </p:cNvSpPr>
          <p:nvPr>
            <p:ph idx="1"/>
          </p:nvPr>
        </p:nvSpPr>
        <p:spPr>
          <a:xfrm>
            <a:off x="589281" y="1452880"/>
            <a:ext cx="11034448" cy="5577840"/>
          </a:xfrm>
        </p:spPr>
        <p:txBody>
          <a:bodyPr>
            <a:normAutofit/>
          </a:bodyPr>
          <a:lstStyle/>
          <a:p>
            <a:pPr marL="0" marR="0" indent="0" algn="just">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Agriculture is vital for global food security and sustainable development. However, traditional agricultural monitoring methods are often labor-intensive, time-consuming, and prone to inaccuracies.</a:t>
            </a:r>
          </a:p>
          <a:p>
            <a:pPr marL="0" marR="0" indent="0" algn="just">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problem arises from the limitations of conventional approaches in providing real-time, comprehensive, and precise data for effective decision-making in farming practices.</a:t>
            </a:r>
          </a:p>
          <a:p>
            <a:pPr marL="0" marR="0" indent="0" algn="just">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Challenges with Traditional Methods:</a:t>
            </a:r>
          </a:p>
          <a:p>
            <a:pPr marL="0" marR="0" indent="0" algn="just">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lgn="just">
              <a:lnSpc>
                <a:spcPct val="115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Labor Intensive:</a:t>
            </a:r>
            <a:r>
              <a:rPr lang="en-US" sz="1800" dirty="0">
                <a:effectLst/>
                <a:latin typeface="Times New Roman" panose="02020603050405020304" pitchFamily="18" charset="0"/>
                <a:ea typeface="Times New Roman" panose="02020603050405020304" pitchFamily="18" charset="0"/>
              </a:rPr>
              <a:t> Manual monitoring techniques, such as visual inspections and periodic sampling, require significant labor and resources, making them impractical for large-scale or remote agricultural areas.</a:t>
            </a:r>
          </a:p>
          <a:p>
            <a:pPr marL="0" marR="0" indent="0" algn="just">
              <a:lnSpc>
                <a:spcPct val="115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Limited Precision: </a:t>
            </a:r>
            <a:r>
              <a:rPr lang="en-US" sz="1800" dirty="0">
                <a:effectLst/>
                <a:latin typeface="Times New Roman" panose="02020603050405020304" pitchFamily="18" charset="0"/>
                <a:ea typeface="Times New Roman" panose="02020603050405020304" pitchFamily="18" charset="0"/>
              </a:rPr>
              <a:t>Traditional methods may fail to capture fine-scale variations in soil conditions, crop health, and environmental factors, leading to suboptimal management decisions.</a:t>
            </a:r>
          </a:p>
          <a:p>
            <a:pPr marL="0" marR="0" indent="0" algn="just">
              <a:lnSpc>
                <a:spcPct val="115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Time Consuming:</a:t>
            </a:r>
            <a:r>
              <a:rPr lang="en-US" sz="1800" dirty="0">
                <a:effectLst/>
                <a:latin typeface="Times New Roman" panose="02020603050405020304" pitchFamily="18" charset="0"/>
                <a:ea typeface="Times New Roman" panose="02020603050405020304" pitchFamily="18" charset="0"/>
              </a:rPr>
              <a:t> Delays in data collection, analysis, and dissemination hinder timely interventions, increasing the risk of crop losses and reduced yields.</a:t>
            </a:r>
          </a:p>
          <a:p>
            <a:pPr marL="0" marR="0" indent="0" algn="just">
              <a:lnSpc>
                <a:spcPct val="115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Inefficient Resource Management: </a:t>
            </a:r>
            <a:r>
              <a:rPr lang="en-US" sz="1800" dirty="0">
                <a:effectLst/>
                <a:latin typeface="Times New Roman" panose="02020603050405020304" pitchFamily="18" charset="0"/>
                <a:ea typeface="Times New Roman" panose="02020603050405020304" pitchFamily="18" charset="0"/>
              </a:rPr>
              <a:t>Without accurate and timely information on soil moisture, nutrient levels, and pest infestations, farmers may struggle to optimize resource usage, leading to environmental degradation and economic losses.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b="1" dirty="0"/>
              <a:t>OBJECTIVES </a:t>
            </a:r>
          </a:p>
        </p:txBody>
      </p:sp>
      <p:sp>
        <p:nvSpPr>
          <p:cNvPr id="3" name="Content Placeholder 2"/>
          <p:cNvSpPr>
            <a:spLocks noGrp="1"/>
          </p:cNvSpPr>
          <p:nvPr>
            <p:ph idx="1"/>
          </p:nvPr>
        </p:nvSpPr>
        <p:spPr>
          <a:xfrm>
            <a:off x="838200" y="1280160"/>
            <a:ext cx="10515600" cy="5441315"/>
          </a:xfrm>
        </p:spPr>
        <p:txBody>
          <a:bodyPr>
            <a:normAutofit fontScale="92500" lnSpcReduction="10000"/>
          </a:bodyPr>
          <a:lstStyle/>
          <a:p>
            <a:pPr marL="0" marR="0" indent="0" algn="just">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IN" sz="2400" dirty="0">
                <a:effectLst/>
                <a:latin typeface="Times New Roman" panose="02020603050405020304" pitchFamily="18" charset="0"/>
                <a:ea typeface="Times New Roman" panose="02020603050405020304" pitchFamily="18" charset="0"/>
              </a:rPr>
              <a:t>1.Enhance Crop Management</a:t>
            </a:r>
          </a:p>
          <a:p>
            <a:pPr marL="0" marR="0" indent="0" algn="just">
              <a:spcBef>
                <a:spcPts val="0"/>
              </a:spcBef>
              <a:spcAft>
                <a:spcPts val="0"/>
              </a:spcAft>
              <a:buNone/>
            </a:pPr>
            <a:endParaRPr lang="en-US" dirty="0">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IN" sz="2400" dirty="0">
                <a:effectLst/>
                <a:latin typeface="Times New Roman" panose="02020603050405020304" pitchFamily="18" charset="0"/>
                <a:ea typeface="Times New Roman" panose="02020603050405020304" pitchFamily="18" charset="0"/>
              </a:rPr>
              <a:t>2.Optimize Resource Utilization</a:t>
            </a:r>
          </a:p>
          <a:p>
            <a:pPr marL="0" marR="0" indent="0" algn="just">
              <a:spcBef>
                <a:spcPts val="0"/>
              </a:spcBef>
              <a:spcAft>
                <a:spcPts val="0"/>
              </a:spcAft>
              <a:buNone/>
            </a:pP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IN" sz="2400" dirty="0">
                <a:effectLst/>
                <a:latin typeface="Times New Roman" panose="02020603050405020304" pitchFamily="18" charset="0"/>
                <a:ea typeface="Times New Roman" panose="02020603050405020304" pitchFamily="18" charset="0"/>
              </a:rPr>
              <a:t>3.Improve Yield Prediction</a:t>
            </a:r>
          </a:p>
          <a:p>
            <a:pPr marL="0" marR="0" indent="0" algn="just">
              <a:spcBef>
                <a:spcPts val="0"/>
              </a:spcBef>
              <a:spcAft>
                <a:spcPts val="0"/>
              </a:spcAft>
              <a:buNone/>
            </a:pP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IN" sz="2400" dirty="0">
                <a:effectLst/>
                <a:latin typeface="Times New Roman" panose="02020603050405020304" pitchFamily="18" charset="0"/>
                <a:ea typeface="Times New Roman" panose="02020603050405020304" pitchFamily="18" charset="0"/>
              </a:rPr>
              <a:t>4.Early Detection of Anomalies</a:t>
            </a:r>
          </a:p>
          <a:p>
            <a:pPr marL="0" marR="0" indent="0" algn="just">
              <a:spcBef>
                <a:spcPts val="0"/>
              </a:spcBef>
              <a:spcAft>
                <a:spcPts val="0"/>
              </a:spcAft>
              <a:buNone/>
            </a:pPr>
            <a:endParaRPr lang="en-US"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IN" sz="2400" dirty="0">
                <a:effectLst/>
                <a:latin typeface="Times New Roman" panose="02020603050405020304" pitchFamily="18" charset="0"/>
                <a:ea typeface="Times New Roman" panose="02020603050405020304" pitchFamily="18" charset="0"/>
              </a:rPr>
              <a:t>5.Facilitate Precision Agriculture</a:t>
            </a:r>
          </a:p>
          <a:p>
            <a:pPr marL="0" marR="0" indent="0" algn="just">
              <a:spcBef>
                <a:spcPts val="0"/>
              </a:spcBef>
              <a:spcAft>
                <a:spcPts val="0"/>
              </a:spcAft>
              <a:buNone/>
            </a:pPr>
            <a:r>
              <a:rPr lang="en-IN" sz="1600" dirty="0">
                <a:effectLst/>
                <a:latin typeface="Times New Roman" panose="02020603050405020304" pitchFamily="18" charset="0"/>
                <a:ea typeface="Times New Roman" panose="02020603050405020304" pitchFamily="18" charset="0"/>
              </a:rPr>
              <a:t>	</a:t>
            </a:r>
          </a:p>
          <a:p>
            <a:pPr marL="0" marR="0" indent="0" algn="just">
              <a:spcBef>
                <a:spcPts val="0"/>
              </a:spcBef>
              <a:spcAft>
                <a:spcPts val="0"/>
              </a:spcAft>
              <a:buNone/>
            </a:pPr>
            <a:r>
              <a:rPr lang="en-IN" sz="2400" dirty="0">
                <a:effectLst/>
                <a:latin typeface="Times New Roman" panose="02020603050405020304" pitchFamily="18" charset="0"/>
                <a:ea typeface="Times New Roman" panose="02020603050405020304" pitchFamily="18" charset="0"/>
              </a:rPr>
              <a:t>6.Enhance Environmental Sustainability</a:t>
            </a:r>
          </a:p>
          <a:p>
            <a:pPr marL="0" marR="0" indent="0" algn="just">
              <a:spcBef>
                <a:spcPts val="0"/>
              </a:spcBef>
              <a:spcAft>
                <a:spcPts val="0"/>
              </a:spcAft>
              <a:buNone/>
            </a:pPr>
            <a:endParaRPr lang="en-IN" sz="24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IN" sz="2400" dirty="0">
                <a:effectLst/>
                <a:latin typeface="Times New Roman" panose="02020603050405020304" pitchFamily="18" charset="0"/>
                <a:ea typeface="Times New Roman" panose="02020603050405020304" pitchFamily="18" charset="0"/>
              </a:rPr>
              <a:t>7.Increase Operational Efficiency</a:t>
            </a:r>
          </a:p>
          <a:p>
            <a:pPr marL="0" marR="0" indent="0" algn="just">
              <a:spcBef>
                <a:spcPts val="0"/>
              </a:spcBef>
              <a:spcAft>
                <a:spcPts val="0"/>
              </a:spcAft>
              <a:buNone/>
            </a:pPr>
            <a:endParaRPr lang="en-IN" sz="2400" dirty="0">
              <a:effectLst/>
              <a:latin typeface="Times New Roman" panose="02020603050405020304" pitchFamily="18" charset="0"/>
              <a:ea typeface="Times New Roman" panose="02020603050405020304" pitchFamily="18" charset="0"/>
            </a:endParaRPr>
          </a:p>
          <a:p>
            <a:pPr marL="0" indent="0" algn="just">
              <a:spcBef>
                <a:spcPts val="0"/>
              </a:spcBef>
              <a:buNone/>
            </a:pPr>
            <a:r>
              <a:rPr lang="en-IN" sz="2400" dirty="0">
                <a:effectLst/>
                <a:latin typeface="Times New Roman" panose="02020603050405020304" pitchFamily="18" charset="0"/>
                <a:ea typeface="Times New Roman" panose="02020603050405020304" pitchFamily="18" charset="0"/>
              </a:rPr>
              <a:t>8.Enhance Data-driven Decision Making</a:t>
            </a:r>
          </a:p>
          <a:p>
            <a:pPr marL="0" indent="0" algn="just">
              <a:spcBef>
                <a:spcPts val="0"/>
              </a:spcBef>
              <a:buNone/>
            </a:pPr>
            <a:endParaRPr lang="en-US" sz="24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IN" sz="2400" dirty="0">
                <a:effectLst/>
                <a:latin typeface="Times New Roman" panose="02020603050405020304" pitchFamily="18" charset="0"/>
                <a:ea typeface="Times New Roman" panose="02020603050405020304" pitchFamily="18" charset="0"/>
              </a:rPr>
              <a:t>9.Enable Remote Monitoring and Management</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b="1" dirty="0"/>
              <a:t>Methodology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5" name="Content Placeholder 4" descr="Technologies 10 00013 g002 550">
            <a:extLst>
              <a:ext uri="{FF2B5EF4-FFF2-40B4-BE49-F238E27FC236}">
                <a16:creationId xmlns:a16="http://schemas.microsoft.com/office/drawing/2014/main" id="{91F0EB58-EC89-08CE-499A-7E63711702B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2625" y="1362869"/>
            <a:ext cx="5238750" cy="3248025"/>
          </a:xfrm>
          <a:prstGeom prst="rect">
            <a:avLst/>
          </a:prstGeom>
          <a:noFill/>
          <a:ln>
            <a:noFill/>
          </a:ln>
        </p:spPr>
      </p:pic>
      <p:sp>
        <p:nvSpPr>
          <p:cNvPr id="6" name="TextBox 5">
            <a:extLst>
              <a:ext uri="{FF2B5EF4-FFF2-40B4-BE49-F238E27FC236}">
                <a16:creationId xmlns:a16="http://schemas.microsoft.com/office/drawing/2014/main" id="{E7E90812-C478-B273-8E42-F847BBBCDBE4}"/>
              </a:ext>
            </a:extLst>
          </p:cNvPr>
          <p:cNvSpPr txBox="1"/>
          <p:nvPr/>
        </p:nvSpPr>
        <p:spPr>
          <a:xfrm>
            <a:off x="682625" y="5046345"/>
            <a:ext cx="5432427" cy="369332"/>
          </a:xfrm>
          <a:prstGeom prst="rect">
            <a:avLst/>
          </a:prstGeom>
          <a:noFill/>
        </p:spPr>
        <p:txBody>
          <a:bodyPr wrap="square" rtlCol="0">
            <a:spAutoFit/>
          </a:bodyPr>
          <a:lstStyle/>
          <a:p>
            <a:pPr marL="615315" marR="0" indent="0" algn="just">
              <a:spcBef>
                <a:spcPts val="1200"/>
              </a:spcBef>
              <a:spcAft>
                <a:spcPts val="1200"/>
              </a:spcAft>
            </a:pPr>
            <a:r>
              <a:rPr lang="en-US" sz="1800" dirty="0">
                <a:effectLst/>
                <a:latin typeface="Times New Roman" panose="02020603050405020304" pitchFamily="18" charset="0"/>
                <a:ea typeface="Times New Roman" panose="02020603050405020304" pitchFamily="18" charset="0"/>
              </a:rPr>
              <a:t>Proposed IoT Client-Server Model.</a:t>
            </a:r>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402C5B-725F-88B2-E24F-8CE87E58CE17}"/>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3" name="Picture 2" descr="Technologies 10 00013 g003 550">
            <a:extLst>
              <a:ext uri="{FF2B5EF4-FFF2-40B4-BE49-F238E27FC236}">
                <a16:creationId xmlns:a16="http://schemas.microsoft.com/office/drawing/2014/main" id="{5C2239CC-2FE6-E5B5-3B40-F27DC88504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2480" y="283527"/>
            <a:ext cx="6258560" cy="5964873"/>
          </a:xfrm>
          <a:prstGeom prst="rect">
            <a:avLst/>
          </a:prstGeom>
          <a:noFill/>
          <a:ln>
            <a:noFill/>
          </a:ln>
        </p:spPr>
      </p:pic>
      <p:sp>
        <p:nvSpPr>
          <p:cNvPr id="4" name="TextBox 3">
            <a:extLst>
              <a:ext uri="{FF2B5EF4-FFF2-40B4-BE49-F238E27FC236}">
                <a16:creationId xmlns:a16="http://schemas.microsoft.com/office/drawing/2014/main" id="{932B2B8C-E636-DA2E-1EA4-8177F85ADDB0}"/>
              </a:ext>
            </a:extLst>
          </p:cNvPr>
          <p:cNvSpPr txBox="1"/>
          <p:nvPr/>
        </p:nvSpPr>
        <p:spPr>
          <a:xfrm>
            <a:off x="965200" y="6248400"/>
            <a:ext cx="7203440" cy="375920"/>
          </a:xfrm>
          <a:prstGeom prst="rect">
            <a:avLst/>
          </a:prstGeom>
          <a:noFill/>
        </p:spPr>
        <p:txBody>
          <a:bodyPr wrap="square" rtlCol="0">
            <a:spAutoFit/>
          </a:bodyPr>
          <a:lstStyle/>
          <a:p>
            <a:pPr marL="615315" marR="0" indent="0" algn="just">
              <a:spcBef>
                <a:spcPts val="1200"/>
              </a:spcBef>
              <a:spcAft>
                <a:spcPts val="1200"/>
              </a:spcAft>
            </a:pPr>
            <a:r>
              <a:rPr lang="en-US" dirty="0">
                <a:latin typeface="Times New Roman" panose="02020603050405020304" pitchFamily="18" charset="0"/>
                <a:ea typeface="Times New Roman" panose="02020603050405020304" pitchFamily="18" charset="0"/>
              </a:rPr>
              <a:t>Fig . </a:t>
            </a:r>
            <a:r>
              <a:rPr lang="en-US" sz="1800" dirty="0">
                <a:effectLst/>
                <a:latin typeface="Times New Roman" panose="02020603050405020304" pitchFamily="18" charset="0"/>
                <a:ea typeface="Times New Roman" panose="02020603050405020304" pitchFamily="18" charset="0"/>
              </a:rPr>
              <a:t>Block diagram using Machine learning Module.</a:t>
            </a:r>
          </a:p>
        </p:txBody>
      </p:sp>
    </p:spTree>
    <p:extLst>
      <p:ext uri="{BB962C8B-B14F-4D97-AF65-F5344CB8AC3E}">
        <p14:creationId xmlns:p14="http://schemas.microsoft.com/office/powerpoint/2010/main" val="295827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b="1" dirty="0"/>
              <a:t>Conclusion</a:t>
            </a:r>
          </a:p>
        </p:txBody>
      </p:sp>
      <p:sp>
        <p:nvSpPr>
          <p:cNvPr id="3" name="Content Placeholder 2"/>
          <p:cNvSpPr>
            <a:spLocks noGrp="1"/>
          </p:cNvSpPr>
          <p:nvPr>
            <p:ph idx="1"/>
          </p:nvPr>
        </p:nvSpPr>
        <p:spPr/>
        <p:txBody>
          <a:bodyPr>
            <a:normAutofit lnSpcReduction="10000"/>
          </a:bodyPr>
          <a:lstStyle/>
          <a:p>
            <a:pPr marL="521335" marR="78105" algn="just">
              <a:lnSpc>
                <a:spcPct val="151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In conclusion, IOT-enabled agriculture system is greatly beneficial to the farmers as it reduces the manpower and harmful chemicals </a:t>
            </a:r>
            <a:r>
              <a:rPr lang="en-US" sz="2000" dirty="0" err="1">
                <a:effectLst/>
                <a:latin typeface="Times New Roman" panose="02020603050405020304" pitchFamily="18" charset="0"/>
                <a:ea typeface="Times New Roman" panose="02020603050405020304" pitchFamily="18" charset="0"/>
              </a:rPr>
              <a:t>fori</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ncreasing</a:t>
            </a:r>
            <a:r>
              <a:rPr lang="en-US" sz="2000" dirty="0">
                <a:effectLst/>
                <a:latin typeface="Times New Roman" panose="02020603050405020304" pitchFamily="18" charset="0"/>
                <a:ea typeface="Times New Roman" panose="02020603050405020304" pitchFamily="18" charset="0"/>
              </a:rPr>
              <a:t> the amount of the crops. Proper design is necessary for the farming with the reduces complexities. All the data should be properly taking into count for the better agriculture. The sensor placement and the connectivity are a vital step. The data redundancy should not be there in order to meet the accurate results. The farmer should be skilled with some experience or prior knowledge otherwise it would take much time to switch him to the traditional form of the </a:t>
            </a:r>
            <a:r>
              <a:rPr lang="en-US" sz="2000" dirty="0" err="1">
                <a:effectLst/>
                <a:latin typeface="Times New Roman" panose="02020603050405020304" pitchFamily="18" charset="0"/>
                <a:ea typeface="Times New Roman" panose="02020603050405020304" pitchFamily="18" charset="0"/>
              </a:rPr>
              <a:t>okkfarming.Nevertheless</a:t>
            </a:r>
            <a:r>
              <a:rPr lang="en-US" sz="2000" dirty="0">
                <a:effectLst/>
                <a:latin typeface="Times New Roman" panose="02020603050405020304" pitchFamily="18" charset="0"/>
                <a:ea typeface="Times New Roman" panose="02020603050405020304" pitchFamily="18" charset="0"/>
              </a:rPr>
              <a:t>, the work herein represents a working prototype of a real system. For commercialization, some enhancement need to be considered. First, the use of camera with machine learning can improve detection accuracy of intruder without the help of farmer.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8804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E091-71C6-E028-E92B-BC7191387090}"/>
              </a:ext>
            </a:extLst>
          </p:cNvPr>
          <p:cNvSpPr>
            <a:spLocks noGrp="1"/>
          </p:cNvSpPr>
          <p:nvPr>
            <p:ph type="title"/>
          </p:nvPr>
        </p:nvSpPr>
        <p:spPr/>
        <p:txBody>
          <a:bodyPr/>
          <a:lstStyle/>
          <a:p>
            <a:pPr marL="571500" indent="-571500">
              <a:buFont typeface="Wingdings" panose="05000000000000000000" pitchFamily="2" charset="2"/>
              <a:buChar char="Ø"/>
            </a:pPr>
            <a:r>
              <a:rPr lang="en-US" b="1" spc="-10" dirty="0">
                <a:cs typeface="Times New Roman"/>
              </a:rPr>
              <a:t>Future Scope</a:t>
            </a:r>
            <a:br>
              <a:rPr lang="en-US" spc="-10" dirty="0">
                <a:latin typeface="Times New Roman"/>
                <a:cs typeface="Times New Roman"/>
              </a:rPr>
            </a:br>
            <a:endParaRPr lang="en-IN" dirty="0"/>
          </a:p>
        </p:txBody>
      </p:sp>
      <p:sp>
        <p:nvSpPr>
          <p:cNvPr id="3" name="Content Placeholder 2">
            <a:extLst>
              <a:ext uri="{FF2B5EF4-FFF2-40B4-BE49-F238E27FC236}">
                <a16:creationId xmlns:a16="http://schemas.microsoft.com/office/drawing/2014/main" id="{E7D9CAF9-BC36-B36B-2827-1F116C1C7E41}"/>
              </a:ext>
            </a:extLst>
          </p:cNvPr>
          <p:cNvSpPr>
            <a:spLocks noGrp="1"/>
          </p:cNvSpPr>
          <p:nvPr>
            <p:ph idx="1"/>
          </p:nvPr>
        </p:nvSpPr>
        <p:spPr>
          <a:xfrm>
            <a:off x="838200" y="1148080"/>
            <a:ext cx="10515600" cy="5028883"/>
          </a:xfrm>
        </p:spPr>
        <p:txBody>
          <a:bodyPr>
            <a:normAutofit/>
          </a:bodyPr>
          <a:lstStyle/>
          <a:p>
            <a:pPr algn="l">
              <a:buFont typeface="+mj-lt"/>
              <a:buAutoNum type="arabicPeriod"/>
            </a:pPr>
            <a:r>
              <a:rPr lang="en-US" b="1" i="0" dirty="0">
                <a:solidFill>
                  <a:srgbClr val="0D0D0D"/>
                </a:solidFill>
                <a:effectLst/>
                <a:latin typeface="Söhne"/>
              </a:rPr>
              <a:t>Precision Agriculture Integration</a:t>
            </a:r>
            <a:r>
              <a:rPr lang="en-US" b="0" i="0" dirty="0">
                <a:solidFill>
                  <a:srgbClr val="0D0D0D"/>
                </a:solidFill>
                <a:effectLst/>
                <a:latin typeface="Söhne"/>
              </a:rPr>
              <a:t>: AAMS can integrate with precision agriculture techniques to optimize resource usage such as water, fertilizers, and pesticides. </a:t>
            </a:r>
          </a:p>
          <a:p>
            <a:pPr algn="l">
              <a:buFont typeface="+mj-lt"/>
              <a:buAutoNum type="arabicPeriod"/>
            </a:pPr>
            <a:r>
              <a:rPr lang="en-US" b="1" i="0" dirty="0">
                <a:solidFill>
                  <a:srgbClr val="0D0D0D"/>
                </a:solidFill>
                <a:effectLst/>
                <a:latin typeface="Söhne"/>
              </a:rPr>
              <a:t>Environmental Monitoring and Sustainability</a:t>
            </a:r>
            <a:r>
              <a:rPr lang="en-US" b="0" i="0" dirty="0">
                <a:solidFill>
                  <a:srgbClr val="0D0D0D"/>
                </a:solidFill>
                <a:effectLst/>
                <a:latin typeface="Söhne"/>
              </a:rPr>
              <a:t>: AAMS can play a crucial role in monitoring environmental parameters such as soil erosion, water quality, and carbon sequestration.</a:t>
            </a:r>
            <a:endParaRPr lang="en-US" dirty="0">
              <a:solidFill>
                <a:srgbClr val="0D0D0D"/>
              </a:solidFill>
              <a:latin typeface="Söhne"/>
            </a:endParaRPr>
          </a:p>
          <a:p>
            <a:pPr algn="l">
              <a:buFont typeface="+mj-lt"/>
              <a:buAutoNum type="arabicPeriod"/>
            </a:pPr>
            <a:r>
              <a:rPr lang="en-US" b="1" i="0" dirty="0">
                <a:solidFill>
                  <a:srgbClr val="0D0D0D"/>
                </a:solidFill>
                <a:effectLst/>
                <a:latin typeface="Söhne"/>
              </a:rPr>
              <a:t>Autonomous Machinery Integration</a:t>
            </a:r>
            <a:r>
              <a:rPr lang="en-US" b="0" i="0" dirty="0">
                <a:solidFill>
                  <a:srgbClr val="0D0D0D"/>
                </a:solidFill>
                <a:effectLst/>
                <a:latin typeface="Söhne"/>
              </a:rPr>
              <a:t>: AAMS can be integrated with autonomous agricultural machinery such as robotic tractors, drones, and harvesters.</a:t>
            </a:r>
          </a:p>
        </p:txBody>
      </p:sp>
      <p:sp>
        <p:nvSpPr>
          <p:cNvPr id="4" name="Slide Number Placeholder 3">
            <a:extLst>
              <a:ext uri="{FF2B5EF4-FFF2-40B4-BE49-F238E27FC236}">
                <a16:creationId xmlns:a16="http://schemas.microsoft.com/office/drawing/2014/main" id="{350AAC4A-A24D-27E9-2D9D-6E2CD12A8BA7}"/>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79057802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6374</TotalTime>
  <Words>999</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Calibri</vt:lpstr>
      <vt:lpstr>Calibri Light</vt:lpstr>
      <vt:lpstr>Casper</vt:lpstr>
      <vt:lpstr>Raleway ExtraBold</vt:lpstr>
      <vt:lpstr>Söhne</vt:lpstr>
      <vt:lpstr>Times New Roman</vt:lpstr>
      <vt:lpstr>Wingdings</vt:lpstr>
      <vt:lpstr>1_Office Theme</vt:lpstr>
      <vt:lpstr>2_Office Theme</vt:lpstr>
      <vt:lpstr>Contents Slide Master</vt:lpstr>
      <vt:lpstr>PowerPoint Presentation</vt:lpstr>
      <vt:lpstr>Table of content</vt:lpstr>
      <vt:lpstr>Introduction  </vt:lpstr>
      <vt:lpstr>Problem Formulation</vt:lpstr>
      <vt:lpstr>OBJECTIVES </vt:lpstr>
      <vt:lpstr>Methodology</vt:lpstr>
      <vt:lpstr>PowerPoint Presentation</vt:lpstr>
      <vt:lpstr>Conclusion</vt:lpstr>
      <vt:lpstr>Future Scope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Shivangi Rai</cp:lastModifiedBy>
  <cp:revision>495</cp:revision>
  <dcterms:created xsi:type="dcterms:W3CDTF">2019-01-09T10:33:58Z</dcterms:created>
  <dcterms:modified xsi:type="dcterms:W3CDTF">2024-02-28T17:05:42Z</dcterms:modified>
</cp:coreProperties>
</file>