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6" r:id="rId12"/>
    <p:sldId id="267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1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BA17-A989-4D41-B988-16C6130BAF89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D4B5F-1157-479A-9A35-AAF8C27FB3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7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4B5F-1157-479A-9A35-AAF8C27FB37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8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4B5F-1157-479A-9A35-AAF8C27FB37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8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are using a regularized least square classification algorithm for classification task. In this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methd</a:t>
            </a:r>
            <a:r>
              <a:rPr lang="en-IN" baseline="0" dirty="0" smtClean="0"/>
              <a:t> we give the train data with corresponding labels and it will compute a weight matrix in a least square sense.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4B5F-1157-479A-9A35-AAF8C27FB37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8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4B5F-1157-479A-9A35-AAF8C27FB37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4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So we obtain a </a:t>
            </a:r>
            <a:r>
              <a:rPr lang="en-IN" dirty="0" err="1" smtClean="0"/>
              <a:t>signa</a:t>
            </a:r>
            <a:r>
              <a:rPr lang="en-IN" dirty="0" smtClean="0"/>
              <a:t> which is</a:t>
            </a:r>
            <a:r>
              <a:rPr lang="en-IN" baseline="0" dirty="0" smtClean="0"/>
              <a:t> represented by 10 </a:t>
            </a:r>
            <a:r>
              <a:rPr lang="en-IN" baseline="0" dirty="0" err="1" smtClean="0"/>
              <a:t>cheshey</a:t>
            </a:r>
            <a:r>
              <a:rPr lang="en-IN" baseline="0" dirty="0" smtClean="0"/>
              <a:t> pints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4B5F-1157-479A-9A35-AAF8C27FB37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7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4B5F-1157-479A-9A35-AAF8C27FB37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7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1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9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0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8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4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4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3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DBFC-E43A-42EC-8939-8A1858D50D10}" type="datetimeFigureOut">
              <a:rPr lang="en-IN" smtClean="0"/>
              <a:pPr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A9AC-1128-4B47-8433-5F757C33F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624" y="3431600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 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IN" sz="1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Year),</a:t>
            </a:r>
            <a:b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Computational Engineering and Networking,</a:t>
            </a:r>
            <a:b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Amrita School of Engineering,</a:t>
            </a:r>
            <a:b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1" y="595890"/>
            <a:ext cx="11942618" cy="2387600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Significance of Incorporating </a:t>
            </a:r>
            <a:r>
              <a:rPr lang="en-IN" sz="48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Chebfun</a:t>
            </a:r>
            <a:r>
              <a:rPr lang="en-IN" sz="4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Coefficients in Improved Machine Condition Monitoring System</a:t>
            </a:r>
            <a:endParaRPr lang="en-IN" sz="4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Classification accuracy for dataset-1)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86149"/>
              </p:ext>
            </p:extLst>
          </p:nvPr>
        </p:nvGraphicFramePr>
        <p:xfrm>
          <a:off x="448573" y="1690688"/>
          <a:ext cx="11248846" cy="471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78">
                  <a:extLst>
                    <a:ext uri="{9D8B030D-6E8A-4147-A177-3AD203B41FA5}">
                      <a16:colId xmlns:a16="http://schemas.microsoft.com/office/drawing/2014/main" val="1393264663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3623255341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2436522028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3224728080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458708602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2442891908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3408531963"/>
                    </a:ext>
                  </a:extLst>
                </a:gridCol>
              </a:tblGrid>
              <a:tr h="89057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Kernel\ Coefficient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68891"/>
                  </a:ext>
                </a:extLst>
              </a:tr>
              <a:tr h="424393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20:80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48395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RBF_HO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09093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RBF_LOO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78267"/>
                  </a:ext>
                </a:extLst>
              </a:tr>
              <a:tr h="424393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30:70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7703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RBF_HO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98.33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97167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RBF_LOO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98.33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09598"/>
                  </a:ext>
                </a:extLst>
              </a:tr>
              <a:tr h="424393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40:60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17500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RBF_HO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98.12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7381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RBF_LOO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98.12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2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Classification accuracy for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dataset-2)</a:t>
            </a:r>
            <a:endParaRPr lang="en-IN" sz="3600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0223"/>
              </p:ext>
            </p:extLst>
          </p:nvPr>
        </p:nvGraphicFramePr>
        <p:xfrm>
          <a:off x="448573" y="1690688"/>
          <a:ext cx="11248846" cy="471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78">
                  <a:extLst>
                    <a:ext uri="{9D8B030D-6E8A-4147-A177-3AD203B41FA5}">
                      <a16:colId xmlns:a16="http://schemas.microsoft.com/office/drawing/2014/main" val="1393264663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3623255341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2436522028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3224728080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458708602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2442891908"/>
                    </a:ext>
                  </a:extLst>
                </a:gridCol>
                <a:gridCol w="1606978">
                  <a:extLst>
                    <a:ext uri="{9D8B030D-6E8A-4147-A177-3AD203B41FA5}">
                      <a16:colId xmlns:a16="http://schemas.microsoft.com/office/drawing/2014/main" val="3408531963"/>
                    </a:ext>
                  </a:extLst>
                </a:gridCol>
              </a:tblGrid>
              <a:tr h="89057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Kernel\ Coefficient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68891"/>
                  </a:ext>
                </a:extLst>
              </a:tr>
              <a:tr h="424393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20:80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97.61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48395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RBF_HO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97.61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09093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RBF_LOO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90.47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78267"/>
                  </a:ext>
                </a:extLst>
              </a:tr>
              <a:tr h="424393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30:70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96.03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94.44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7703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RBF_HO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92.06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97167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RBF_LOO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92.06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09598"/>
                  </a:ext>
                </a:extLst>
              </a:tr>
              <a:tr h="424393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40:60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94.04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17500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RBF_HO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77.97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81.54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7381"/>
                  </a:ext>
                </a:extLst>
              </a:tr>
              <a:tr h="4243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RBF_LOO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80.95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2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22" y="-31601"/>
            <a:ext cx="12922371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proposed system with existing approaches: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13772"/>
              </p:ext>
            </p:extLst>
          </p:nvPr>
        </p:nvGraphicFramePr>
        <p:xfrm>
          <a:off x="138022" y="1276709"/>
          <a:ext cx="11915955" cy="529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693">
                  <a:extLst>
                    <a:ext uri="{9D8B030D-6E8A-4147-A177-3AD203B41FA5}">
                      <a16:colId xmlns:a16="http://schemas.microsoft.com/office/drawing/2014/main" val="8001802"/>
                    </a:ext>
                  </a:extLst>
                </a:gridCol>
                <a:gridCol w="2691350">
                  <a:extLst>
                    <a:ext uri="{9D8B030D-6E8A-4147-A177-3AD203B41FA5}">
                      <a16:colId xmlns:a16="http://schemas.microsoft.com/office/drawing/2014/main" val="2810383285"/>
                    </a:ext>
                  </a:extLst>
                </a:gridCol>
                <a:gridCol w="2849711">
                  <a:extLst>
                    <a:ext uri="{9D8B030D-6E8A-4147-A177-3AD203B41FA5}">
                      <a16:colId xmlns:a16="http://schemas.microsoft.com/office/drawing/2014/main" val="359964837"/>
                    </a:ext>
                  </a:extLst>
                </a:gridCol>
                <a:gridCol w="1416423">
                  <a:extLst>
                    <a:ext uri="{9D8B030D-6E8A-4147-A177-3AD203B41FA5}">
                      <a16:colId xmlns:a16="http://schemas.microsoft.com/office/drawing/2014/main" val="3651973419"/>
                    </a:ext>
                  </a:extLst>
                </a:gridCol>
                <a:gridCol w="1163491">
                  <a:extLst>
                    <a:ext uri="{9D8B030D-6E8A-4147-A177-3AD203B41FA5}">
                      <a16:colId xmlns:a16="http://schemas.microsoft.com/office/drawing/2014/main" val="1172663702"/>
                    </a:ext>
                  </a:extLst>
                </a:gridCol>
                <a:gridCol w="1107287">
                  <a:extLst>
                    <a:ext uri="{9D8B030D-6E8A-4147-A177-3AD203B41FA5}">
                      <a16:colId xmlns:a16="http://schemas.microsoft.com/office/drawing/2014/main" val="1072007150"/>
                    </a:ext>
                  </a:extLst>
                </a:gridCol>
              </a:tblGrid>
              <a:tr h="627018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  Category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</a:t>
                      </a:r>
                      <a:r>
                        <a:rPr lang="en-IN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Class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Accuracy(%)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753346847"/>
                  </a:ext>
                </a:extLst>
              </a:tr>
              <a:tr h="33660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Regularized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Least Square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Radial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function(RBF)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96.67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862726404"/>
                  </a:ext>
                </a:extLst>
              </a:tr>
              <a:tr h="402565"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447293248"/>
                  </a:ext>
                </a:extLst>
              </a:tr>
              <a:tr h="402565"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Probabilistic SMO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</a:t>
                      </a:r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Polykernel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927381198"/>
                  </a:ext>
                </a:extLst>
              </a:tr>
              <a:tr h="402565"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Probabilistic SMO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</a:t>
                      </a:r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Polykernel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2847636886"/>
                  </a:ext>
                </a:extLst>
              </a:tr>
              <a:tr h="402565"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Regularized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Least Square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Radial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function(RBF)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96.45</a:t>
                      </a: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3016669870"/>
                  </a:ext>
                </a:extLst>
              </a:tr>
              <a:tr h="33660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c-SVC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Kernel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2227615464"/>
                  </a:ext>
                </a:extLst>
              </a:tr>
              <a:tr h="33660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nu-SVC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Kernel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95.58</a:t>
                      </a: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1342382145"/>
                  </a:ext>
                </a:extLst>
              </a:tr>
              <a:tr h="33660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PSVM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2230659553"/>
                  </a:ext>
                </a:extLst>
              </a:tr>
              <a:tr h="33660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1115078453"/>
                  </a:ext>
                </a:extLst>
              </a:tr>
              <a:tr h="599565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Ball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Bearing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1351789085"/>
                  </a:ext>
                </a:extLst>
              </a:tr>
              <a:tr h="336602">
                <a:tc>
                  <a:txBody>
                    <a:bodyPr/>
                    <a:lstStyle/>
                    <a:p>
                      <a:r>
                        <a:rPr lang="en-IN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Chebshey</a:t>
                      </a: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Coefficients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Regularized</a:t>
                      </a:r>
                      <a:r>
                        <a:rPr lang="en-IN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Least Square</a:t>
                      </a:r>
                      <a:endParaRPr lang="en-I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Kernel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98.75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2718198434"/>
                  </a:ext>
                </a:extLst>
              </a:tr>
              <a:tr h="336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Chebshey</a:t>
                      </a: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Coefficients</a:t>
                      </a: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Regularized</a:t>
                      </a:r>
                      <a:r>
                        <a:rPr lang="en-IN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Least Square</a:t>
                      </a:r>
                      <a:endParaRPr lang="en-I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Kernel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98.80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818" marR="76818" marT="38410" marB="38410"/>
                </a:tc>
                <a:extLst>
                  <a:ext uri="{0D108BD9-81ED-4DB2-BD59-A6C34878D82A}">
                    <a16:rowId xmlns:a16="http://schemas.microsoft.com/office/drawing/2014/main" val="416817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03" y="1442494"/>
            <a:ext cx="11647097" cy="51673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signiﬁcance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chebfun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of vibration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for machine condition monitoring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has achieved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98% for both bearing and gear fault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classiﬁcation.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compared with several other existing approaches and the results are found to be satisfactory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concluded that the proposed machine fault diagnosis system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chebfun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coeﬃcients can be used as an eﬀective tool for real-time machine condition monitoring.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182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8" y="982134"/>
            <a:ext cx="11195756" cy="570088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Sachin Kumar,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Neethu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Mohan,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Prabaharan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Poornachandran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KP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Condition monitoring in roller bearings using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cyclostationary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features. In Proceedings of the Third International Symposium on Women in Computing and Informatics, pages 690–697. ACM, 2015.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Neethu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Mohan, PS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Ambika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 Sachin Kumar,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Murugan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 M, and KP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Multicomponent fault diagnosis using statistical features and regularized least squares. International Journal of Applied Engineering Research, 10(20):19074–19080,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Luisa F Villa,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An´ıbal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Ren˜ones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Jose R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Luis J de Miguel. Statistical fault diagnosis based on vibration analysis for gear test-bench under non-stationary conditions of speed and load. Mechanical Systems and Signal Processing, 29:436–446, 2012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Sugumaran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KI Ramachandran. Fault diagnosis of roller bearing using fuzzy classiﬁer and histogram features with focus on automatic rule learning. Expert Systems with Applications, 38(5):4901–4907, 2011.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Sugumaran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Sabareesh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KI Ramachandran. Fault diagnostics of       roller bearing using kernel based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multi-class support vector machine. Expert Systems with Applications, 34(4):3090– 3098,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Amarnath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Sugumaran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Hemantha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Kumar. Exploiting sound signals for fault diagnosis of bearings using decision tree. Measurement, 46(3):1250–1256, 2013.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Athira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 Anjali,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Neethu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Mohan, and KP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Overlapping group sparsity induced condition monitoring in rotating machineries. In International Conference on Soft Computing and Pattern Recognition, pages 409–418. Springer, 2016.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Sugumaran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Muralidharan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KI Ramachandran. Feature selection using decision tree and classiﬁcation through proximal support vector machine for fault diagnostics of roller bearing. Mechanical systems and signal processing, 21(2):930–942,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2007.</a:t>
            </a:r>
          </a:p>
          <a:p>
            <a:pPr marL="0" indent="0" algn="just">
              <a:buNone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47759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" y="254289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propose a feature dependent-machine condition monitoring system, by using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chebfun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and regularized least square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machine fault diagnosis.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70" y="1801301"/>
            <a:ext cx="10652185" cy="402473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rotating mechanical system bearing and gears are one of important parts. </a:t>
            </a:r>
          </a:p>
          <a:p>
            <a:pPr algn="just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Condition Monitoring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ystem-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continuously monitor the heath of the system by collecting, processing and interpreting the data. 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system real-time operating machines can be monitored. </a:t>
            </a:r>
          </a:p>
          <a:p>
            <a:pPr algn="just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Vibrational analysis : All machines irrespective of their conditions have certain frequency of vibration whether the machines are running in good or fault conditions. 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propose a system by using vibrational analysis and putting machine learning algorithm for pattern classification.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4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03944"/>
              </p:ext>
            </p:extLst>
          </p:nvPr>
        </p:nvGraphicFramePr>
        <p:xfrm>
          <a:off x="1809083" y="1160616"/>
          <a:ext cx="853368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09">
                  <a:extLst>
                    <a:ext uri="{9D8B030D-6E8A-4147-A177-3AD203B41FA5}">
                      <a16:colId xmlns:a16="http://schemas.microsoft.com/office/drawing/2014/main" val="8001802"/>
                    </a:ext>
                  </a:extLst>
                </a:gridCol>
                <a:gridCol w="3152287">
                  <a:extLst>
                    <a:ext uri="{9D8B030D-6E8A-4147-A177-3AD203B41FA5}">
                      <a16:colId xmlns:a16="http://schemas.microsoft.com/office/drawing/2014/main" val="2810383285"/>
                    </a:ext>
                  </a:extLst>
                </a:gridCol>
                <a:gridCol w="1620121">
                  <a:extLst>
                    <a:ext uri="{9D8B030D-6E8A-4147-A177-3AD203B41FA5}">
                      <a16:colId xmlns:a16="http://schemas.microsoft.com/office/drawing/2014/main" val="3651973419"/>
                    </a:ext>
                  </a:extLst>
                </a:gridCol>
                <a:gridCol w="922570">
                  <a:extLst>
                    <a:ext uri="{9D8B030D-6E8A-4147-A177-3AD203B41FA5}">
                      <a16:colId xmlns:a16="http://schemas.microsoft.com/office/drawing/2014/main" val="1172663702"/>
                    </a:ext>
                  </a:extLst>
                </a:gridCol>
              </a:tblGrid>
              <a:tr h="656186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  Category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</a:t>
                      </a:r>
                      <a:r>
                        <a:rPr lang="en-I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Class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46847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Regularized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Least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26404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93248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Probabilistic SMO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81198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Probabilistic SMO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36886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-Stationary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Regularized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Least Square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69870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c-SVC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5464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nu-SVC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2145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PSVM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59553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78453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Ball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Bearing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8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5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69011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7" y="1190445"/>
            <a:ext cx="11214340" cy="56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2" y="64491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Chebfun</a:t>
            </a: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16" y="503865"/>
            <a:ext cx="4286848" cy="1928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16" y="3295291"/>
            <a:ext cx="4334480" cy="21854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41" y="1604514"/>
            <a:ext cx="6114690" cy="4691784"/>
          </a:xfrm>
        </p:spPr>
        <p:txBody>
          <a:bodyPr>
            <a:normAutofit/>
          </a:bodyPr>
          <a:lstStyle/>
          <a:p>
            <a:pPr algn="just"/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Chebfun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tool used for numerical computation, written in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when the signal passed, it represents the signal in  continuous function.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function is represented by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 and represents the whole signal without loosing the contents.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system, we can extract the features, which best suits in representing the signal and help in truncating the signal, which in turn reduces the computation.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0730" y="2484156"/>
            <a:ext cx="284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730" y="5727940"/>
            <a:ext cx="247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Regularized Least Square Classifier (RLS)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Regularized least square is a supervised machine learning algorithm, which is used for classification.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Regularized Least Square Classifier (RLS)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Regularized least square is a supervised machine learning algorithm, which is used for classification.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matrix,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as,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346756" y="4124689"/>
          <a:ext cx="2766968" cy="4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155600" imgH="203040" progId="Equation.DSMT4">
                  <p:embed/>
                </p:oleObj>
              </mc:Choice>
              <mc:Fallback>
                <p:oleObj name="Equation" r:id="rId4" imgW="1155600" imgH="2030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756" y="4124689"/>
                        <a:ext cx="2766968" cy="48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4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985" y="1690687"/>
            <a:ext cx="6019800" cy="4486275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Dataset (Dataset-1)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Class Dataset :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 : Good Condition.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 : Inner race fault condition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 : Outer race fault condition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 : Inner and Outer race fault condition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of signals – 400 (100 each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 length : 8192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12311"/>
            <a:ext cx="5852160" cy="4486274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Gear Dataset (Dataset-2)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Class Dataset :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 : 10% fault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30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 fault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load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of signals – 420(60 each)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length - 2047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1097</Words>
  <Application>Microsoft Office PowerPoint</Application>
  <PresentationFormat>Widescreen</PresentationFormat>
  <Paragraphs>295</Paragraphs>
  <Slides>15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Office Theme</vt:lpstr>
      <vt:lpstr>Equation</vt:lpstr>
      <vt:lpstr>Significance of Incorporating Chebfun Coefficients in Improved Machine Condition Monitoring System</vt:lpstr>
      <vt:lpstr>Objective:</vt:lpstr>
      <vt:lpstr>Introduction:</vt:lpstr>
      <vt:lpstr>Existing Methods:</vt:lpstr>
      <vt:lpstr>Proposed System:</vt:lpstr>
      <vt:lpstr>Chebfun System:</vt:lpstr>
      <vt:lpstr>Regularized Least Square Classifier (RLS)</vt:lpstr>
      <vt:lpstr>Regularized Least Square Classifier (RLS)</vt:lpstr>
      <vt:lpstr>Datasets:</vt:lpstr>
      <vt:lpstr>Results : ( Classification accuracy for dataset-1)</vt:lpstr>
      <vt:lpstr>Results : ( Classification accuracy for dataset-2)</vt:lpstr>
      <vt:lpstr>Comparison of proposed system with existing approaches:</vt:lpstr>
      <vt:lpstr>Conclusion:</vt:lpstr>
      <vt:lpstr>Reference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Significance of Incorporating Chebfun Coefficients in Improved Machine Condition Monitoring System</dc:title>
  <dc:creator>Windows User</dc:creator>
  <cp:lastModifiedBy>Shruthy Menon</cp:lastModifiedBy>
  <cp:revision>45</cp:revision>
  <dcterms:created xsi:type="dcterms:W3CDTF">2019-03-21T09:28:54Z</dcterms:created>
  <dcterms:modified xsi:type="dcterms:W3CDTF">2019-04-11T18:41:28Z</dcterms:modified>
</cp:coreProperties>
</file>