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6" r:id="rId9"/>
    <p:sldId id="263" r:id="rId10"/>
    <p:sldId id="264" r:id="rId11"/>
    <p:sldId id="269" r:id="rId12"/>
    <p:sldId id="265" r:id="rId13"/>
    <p:sldId id="271"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66" y="2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4/29/2024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04473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1049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29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16780" y="1600200"/>
            <a:ext cx="5276215" cy="1543685"/>
          </a:xfrm>
          <a:prstGeom prst="rect">
            <a:avLst/>
          </a:prstGeom>
        </p:spPr>
        <p:txBody>
          <a:bodyPr vert="horz" wrap="square" lIns="0" tIns="16510" rIns="0" bIns="0" rtlCol="0">
            <a:spAutoFit/>
          </a:bodyPr>
          <a:lstStyle/>
          <a:p>
            <a:pPr marL="12700">
              <a:lnSpc>
                <a:spcPct val="100000"/>
              </a:lnSpc>
              <a:spcBef>
                <a:spcPts val="130"/>
              </a:spcBef>
            </a:pPr>
            <a:r>
              <a:rPr lang="en-IN" altLang="" sz="2400" dirty="0">
                <a:latin typeface="Trebuchet MS" panose="020B0603020202020204"/>
                <a:cs typeface="Trebuchet MS" panose="020B0603020202020204"/>
              </a:rPr>
              <a:t>Sachin Saravana (2021503043)</a:t>
            </a:r>
          </a:p>
          <a:p>
            <a:pPr marL="12700">
              <a:lnSpc>
                <a:spcPct val="100000"/>
              </a:lnSpc>
              <a:spcBef>
                <a:spcPts val="130"/>
              </a:spcBef>
            </a:pPr>
            <a:r>
              <a:rPr lang="en-IN" altLang="" sz="2400" dirty="0">
                <a:latin typeface="Trebuchet MS" panose="020B0603020202020204"/>
                <a:cs typeface="Trebuchet MS" panose="020B0603020202020204"/>
              </a:rPr>
              <a:t>Department of Computer Technology</a:t>
            </a:r>
          </a:p>
          <a:p>
            <a:pPr marL="12700">
              <a:lnSpc>
                <a:spcPct val="100000"/>
              </a:lnSpc>
              <a:spcBef>
                <a:spcPts val="130"/>
              </a:spcBef>
            </a:pPr>
            <a:r>
              <a:rPr lang="en-IN" altLang="" sz="2400" dirty="0">
                <a:latin typeface="Trebuchet MS" panose="020B0603020202020204"/>
                <a:cs typeface="Trebuchet MS" panose="020B0603020202020204"/>
              </a:rPr>
              <a:t>Madras Institute of Technology</a:t>
            </a:r>
          </a:p>
          <a:p>
            <a:pPr marL="12700">
              <a:lnSpc>
                <a:spcPct val="100000"/>
              </a:lnSpc>
              <a:spcBef>
                <a:spcPts val="130"/>
              </a:spcBef>
            </a:pPr>
            <a:r>
              <a:rPr lang="en-IN" altLang="" sz="2400" dirty="0">
                <a:latin typeface="Trebuchet MS" panose="020B0603020202020204"/>
                <a:cs typeface="Trebuchet MS" panose="020B0603020202020204"/>
              </a:rPr>
              <a:t>Anna University, Zone - IV</a:t>
            </a:r>
          </a:p>
        </p:txBody>
      </p:sp>
      <p:sp>
        <p:nvSpPr>
          <p:cNvPr id="8" name="object 8"/>
          <p:cNvSpPr txBox="1"/>
          <p:nvPr/>
        </p:nvSpPr>
        <p:spPr>
          <a:xfrm>
            <a:off x="4724400" y="3352800"/>
            <a:ext cx="2757170" cy="50482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panose="020B0603020202020204"/>
                <a:cs typeface="Trebuchet MS" panose="020B0603020202020204"/>
              </a:rPr>
              <a:t>Final</a:t>
            </a:r>
            <a:r>
              <a:rPr sz="3200" b="1" spc="-40" dirty="0">
                <a:solidFill>
                  <a:srgbClr val="2D936B"/>
                </a:solidFill>
                <a:latin typeface="Trebuchet MS" panose="020B0603020202020204"/>
                <a:cs typeface="Trebuchet MS" panose="020B0603020202020204"/>
              </a:rPr>
              <a:t> </a:t>
            </a:r>
            <a:r>
              <a:rPr sz="3200" b="1" spc="-10" dirty="0">
                <a:solidFill>
                  <a:srgbClr val="2D936B"/>
                </a:solidFill>
                <a:latin typeface="Trebuchet MS" panose="020B0603020202020204"/>
                <a:cs typeface="Trebuchet MS" panose="020B0603020202020204"/>
              </a:rPr>
              <a:t>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715010" y="1507490"/>
            <a:ext cx="8638540" cy="4801314"/>
          </a:xfrm>
          <a:prstGeom prst="rect">
            <a:avLst/>
          </a:prstGeom>
          <a:noFill/>
        </p:spPr>
        <p:txBody>
          <a:bodyPr wrap="square" rtlCol="0">
            <a:spAutoFit/>
          </a:bodyPr>
          <a:lstStyle/>
          <a:p>
            <a:pPr marL="342900" marR="72390" lvl="0" indent="-342900">
              <a:spcAft>
                <a:spcPts val="0"/>
              </a:spcAft>
              <a:buSzPts val="1000"/>
              <a:buFont typeface="Symbol" panose="05050102010706020507" pitchFamily="18" charset="2"/>
              <a:buChar char=""/>
              <a:tabLst>
                <a:tab pos="457200" algn="l"/>
              </a:tabLst>
            </a:pPr>
            <a:r>
              <a:rPr lang="en-IN" sz="1800" b="1" i="1" kern="0" dirty="0" err="1">
                <a:effectLst/>
                <a:latin typeface="Calibri" panose="020F0502020204030204" pitchFamily="34" charset="0"/>
                <a:ea typeface="Calibri" panose="020F0502020204030204" pitchFamily="34" charset="0"/>
              </a:rPr>
              <a:t>Keras</a:t>
            </a:r>
            <a:r>
              <a:rPr lang="en-IN" sz="1800" b="1" i="1" kern="0" dirty="0">
                <a:effectLst/>
                <a:latin typeface="Calibri" panose="020F0502020204030204" pitchFamily="34" charset="0"/>
                <a:ea typeface="Calibri" panose="020F0502020204030204" pitchFamily="34" charset="0"/>
              </a:rPr>
              <a:t> and TensorFlow Integration</a:t>
            </a:r>
            <a:r>
              <a:rPr lang="en-IN" sz="1800" b="0" kern="0" dirty="0">
                <a:effectLst/>
                <a:latin typeface="Calibri" panose="020F0502020204030204" pitchFamily="34" charset="0"/>
                <a:ea typeface="Calibri" panose="020F0502020204030204" pitchFamily="34" charset="0"/>
              </a:rPr>
              <a:t>: The project utilizes </a:t>
            </a:r>
            <a:r>
              <a:rPr lang="en-IN" sz="1800" b="0" kern="0" dirty="0" err="1">
                <a:effectLst/>
                <a:latin typeface="Calibri" panose="020F0502020204030204" pitchFamily="34" charset="0"/>
                <a:ea typeface="Calibri" panose="020F0502020204030204" pitchFamily="34" charset="0"/>
              </a:rPr>
              <a:t>Keras</a:t>
            </a:r>
            <a:r>
              <a:rPr lang="en-IN" sz="1800" b="0" kern="0" dirty="0">
                <a:effectLst/>
                <a:latin typeface="Calibri" panose="020F0502020204030204" pitchFamily="34" charset="0"/>
                <a:ea typeface="Calibri" panose="020F0502020204030204" pitchFamily="34" charset="0"/>
              </a:rPr>
              <a:t>, a high-level neural networks API, which is seamlessly integrated with TensorFlow, an open-source deep learning framework. This combination provides a powerful and flexible platform for building and training deep learning models.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LSTM Architecture:</a:t>
            </a:r>
            <a:r>
              <a:rPr lang="en-IN" sz="1800" b="0" kern="0" dirty="0">
                <a:effectLst/>
                <a:latin typeface="Calibri" panose="020F0502020204030204" pitchFamily="34" charset="0"/>
                <a:ea typeface="Calibri" panose="020F0502020204030204" pitchFamily="34" charset="0"/>
              </a:rPr>
              <a:t> The core of the model architecture is built using LSTM (Long Short-Term Memory) units. LSTM networks are well-suited for sequential data </a:t>
            </a:r>
            <a:r>
              <a:rPr lang="en-IN" sz="1800" b="0" kern="0" dirty="0" err="1">
                <a:effectLst/>
                <a:latin typeface="Calibri" panose="020F0502020204030204" pitchFamily="34" charset="0"/>
                <a:ea typeface="Calibri" panose="020F0502020204030204" pitchFamily="34" charset="0"/>
              </a:rPr>
              <a:t>modeling</a:t>
            </a:r>
            <a:r>
              <a:rPr lang="en-IN" sz="1800" b="0" kern="0" dirty="0">
                <a:effectLst/>
                <a:latin typeface="Calibri" panose="020F0502020204030204" pitchFamily="34" charset="0"/>
                <a:ea typeface="Calibri" panose="020F0502020204030204" pitchFamily="34" charset="0"/>
              </a:rPr>
              <a:t> due to their ability to capture long-term dependencies and remember information over extended time intervals, making them ideal for next word prediction tasks.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Sequential Model:</a:t>
            </a:r>
            <a:r>
              <a:rPr lang="en-IN" sz="1800" b="0" kern="0" dirty="0">
                <a:effectLst/>
                <a:latin typeface="Calibri" panose="020F0502020204030204" pitchFamily="34" charset="0"/>
                <a:ea typeface="Calibri" panose="020F0502020204030204" pitchFamily="34" charset="0"/>
              </a:rPr>
              <a:t> The model is structured as a sequential neural network, allowing for a straightforward layer-by-layer construction. This sequential design facilitates the flow of data through the network, making it intuitive to define and train complex architectures.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Tokenizer:</a:t>
            </a:r>
            <a:r>
              <a:rPr lang="en-IN" sz="1800" b="0" kern="0" dirty="0">
                <a:effectLst/>
                <a:latin typeface="Calibri" panose="020F0502020204030204" pitchFamily="34" charset="0"/>
                <a:ea typeface="Calibri" panose="020F0502020204030204" pitchFamily="34" charset="0"/>
              </a:rPr>
              <a:t> Text data is </a:t>
            </a:r>
            <a:r>
              <a:rPr lang="en-IN" sz="1800" b="0" kern="0" dirty="0" err="1">
                <a:effectLst/>
                <a:latin typeface="Calibri" panose="020F0502020204030204" pitchFamily="34" charset="0"/>
                <a:ea typeface="Calibri" panose="020F0502020204030204" pitchFamily="34" charset="0"/>
              </a:rPr>
              <a:t>preprocessed</a:t>
            </a:r>
            <a:r>
              <a:rPr lang="en-IN" sz="1800" b="0" kern="0" dirty="0">
                <a:effectLst/>
                <a:latin typeface="Calibri" panose="020F0502020204030204" pitchFamily="34" charset="0"/>
                <a:ea typeface="Calibri" panose="020F0502020204030204" pitchFamily="34" charset="0"/>
              </a:rPr>
              <a:t> using a Tokenizer, a utility provided by </a:t>
            </a:r>
            <a:r>
              <a:rPr lang="en-IN" sz="1800" b="0" kern="0" dirty="0" err="1">
                <a:effectLst/>
                <a:latin typeface="Calibri" panose="020F0502020204030204" pitchFamily="34" charset="0"/>
                <a:ea typeface="Calibri" panose="020F0502020204030204" pitchFamily="34" charset="0"/>
              </a:rPr>
              <a:t>Keras</a:t>
            </a:r>
            <a:r>
              <a:rPr lang="en-IN" sz="1800" b="0" kern="0" dirty="0">
                <a:effectLst/>
                <a:latin typeface="Calibri" panose="020F0502020204030204" pitchFamily="34" charset="0"/>
                <a:ea typeface="Calibri" panose="020F0502020204030204" pitchFamily="34" charset="0"/>
              </a:rPr>
              <a:t>, which converts input text into sequences of numerical tokens. Each token represents a unique word in the vocabulary, enabling the model to process textual data efficiently.</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558165" y="1456952"/>
            <a:ext cx="8638540" cy="4524315"/>
          </a:xfrm>
          <a:prstGeom prst="rect">
            <a:avLst/>
          </a:prstGeom>
          <a:noFill/>
        </p:spPr>
        <p:txBody>
          <a:bodyPr wrap="square" rtlCol="0">
            <a:spAutoFit/>
          </a:bodyPr>
          <a:lstStyle/>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Embedding Layer:</a:t>
            </a:r>
            <a:r>
              <a:rPr lang="en-IN" sz="1800" b="0" kern="0" dirty="0">
                <a:effectLst/>
                <a:latin typeface="Calibri" panose="020F0502020204030204" pitchFamily="34" charset="0"/>
                <a:ea typeface="Calibri" panose="020F0502020204030204" pitchFamily="34" charset="0"/>
              </a:rPr>
              <a:t> The Tokenizer output sequences are passed through an Embedding layer, which converts the tokenized input into dense vector representations. These embeddings capture semantic relationships between words in the input text and serve as the input to the LSTM layers.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LSTM Layers:</a:t>
            </a:r>
            <a:r>
              <a:rPr lang="en-IN" sz="1800" b="0" kern="0" dirty="0">
                <a:effectLst/>
                <a:latin typeface="Calibri" panose="020F0502020204030204" pitchFamily="34" charset="0"/>
                <a:ea typeface="Calibri" panose="020F0502020204030204" pitchFamily="34" charset="0"/>
              </a:rPr>
              <a:t> Multiple LSTM layers are stacked on top of the embedding layer to form the core of the model. These LSTM layers learn to extract and capture meaningful patterns and dependencies from the input sequences, enabling the model to make accurate predictions about the next word in the sequence.</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Output Layer:</a:t>
            </a:r>
            <a:r>
              <a:rPr lang="en-IN" sz="1800" b="0" kern="0" dirty="0">
                <a:effectLst/>
                <a:latin typeface="Calibri" panose="020F0502020204030204" pitchFamily="34" charset="0"/>
                <a:ea typeface="Calibri" panose="020F0502020204030204" pitchFamily="34" charset="0"/>
              </a:rPr>
              <a:t> The final output layer of the model consists of a dense layer with </a:t>
            </a:r>
            <a:r>
              <a:rPr lang="en-IN" sz="1800" b="0" kern="0" dirty="0" err="1">
                <a:effectLst/>
                <a:latin typeface="Calibri" panose="020F0502020204030204" pitchFamily="34" charset="0"/>
                <a:ea typeface="Calibri" panose="020F0502020204030204" pitchFamily="34" charset="0"/>
              </a:rPr>
              <a:t>softmax</a:t>
            </a:r>
            <a:r>
              <a:rPr lang="en-IN" sz="1800" b="0" kern="0" dirty="0">
                <a:effectLst/>
                <a:latin typeface="Calibri" panose="020F0502020204030204" pitchFamily="34" charset="0"/>
                <a:ea typeface="Calibri" panose="020F0502020204030204" pitchFamily="34" charset="0"/>
              </a:rPr>
              <a:t> activation, which generates a probability distribution over the vocabulary of possible next words. The word with the highest probability is selected as the predicted next word.</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SzPts val="1000"/>
              <a:buFont typeface="Symbol" panose="05050102010706020507" pitchFamily="18" charset="2"/>
              <a:buChar char=""/>
              <a:tabLst>
                <a:tab pos="457200" algn="l"/>
              </a:tabLst>
            </a:pPr>
            <a:r>
              <a:rPr lang="en-IN" sz="1800" b="1" i="1" kern="0" dirty="0">
                <a:effectLst/>
                <a:latin typeface="Calibri" panose="020F0502020204030204" pitchFamily="34" charset="0"/>
                <a:ea typeface="Calibri" panose="020F0502020204030204" pitchFamily="34" charset="0"/>
              </a:rPr>
              <a:t>Training and Optimization:</a:t>
            </a:r>
            <a:r>
              <a:rPr lang="en-IN" sz="1800" b="0" kern="0" dirty="0">
                <a:effectLst/>
                <a:latin typeface="Calibri" panose="020F0502020204030204" pitchFamily="34" charset="0"/>
                <a:ea typeface="Calibri" panose="020F0502020204030204" pitchFamily="34" charset="0"/>
              </a:rPr>
              <a:t> The model is trained using backpropagation and gradient descent optimization algorithms, such as Adam optimizer. During training, the model adjusts its parameters to minimize the difference between predicted and actual next words, optimizing its performance over time.</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4" name="Picture 3">
            <a:extLst>
              <a:ext uri="{FF2B5EF4-FFF2-40B4-BE49-F238E27FC236}">
                <a16:creationId xmlns:a16="http://schemas.microsoft.com/office/drawing/2014/main" id="{9D67C5B9-61F1-02FE-8F59-55C0B5F10BCF}"/>
              </a:ext>
            </a:extLst>
          </p:cNvPr>
          <p:cNvPicPr>
            <a:picLocks noChangeAspect="1"/>
          </p:cNvPicPr>
          <p:nvPr/>
        </p:nvPicPr>
        <p:blipFill>
          <a:blip r:embed="rId2"/>
          <a:stretch>
            <a:fillRect/>
          </a:stretch>
        </p:blipFill>
        <p:spPr>
          <a:xfrm>
            <a:off x="752475" y="1215303"/>
            <a:ext cx="8543925" cy="480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5" y="2667317"/>
            <a:ext cx="3304540" cy="738505"/>
          </a:xfrm>
        </p:spPr>
        <p:txBody>
          <a:bodyPr/>
          <a:lstStyle/>
          <a:p>
            <a:r>
              <a:rPr lang="en-IN" alt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8"/>
          <p:cNvSpPr txBox="1"/>
          <p:nvPr/>
        </p:nvSpPr>
        <p:spPr>
          <a:xfrm>
            <a:off x="762000" y="1828800"/>
            <a:ext cx="6403975" cy="997709"/>
          </a:xfrm>
          <a:prstGeom prst="rect">
            <a:avLst/>
          </a:prstGeom>
        </p:spPr>
        <p:txBody>
          <a:bodyPr vert="horz" wrap="square" lIns="0" tIns="12700" rIns="0" bIns="0" rtlCol="0">
            <a:spAutoFit/>
          </a:bodyPr>
          <a:lstStyle/>
          <a:p>
            <a:pPr marL="12700">
              <a:lnSpc>
                <a:spcPct val="100000"/>
              </a:lnSpc>
              <a:spcBef>
                <a:spcPts val="100"/>
              </a:spcBef>
            </a:pPr>
            <a:r>
              <a:rPr lang="en-IN" altLang="" sz="3200" b="1" spc="-10" dirty="0">
                <a:solidFill>
                  <a:srgbClr val="2D936B"/>
                </a:solidFill>
                <a:latin typeface="Trebuchet MS" panose="020B0603020202020204"/>
                <a:cs typeface="Trebuchet MS" panose="020B0603020202020204"/>
              </a:rPr>
              <a:t>Next Word Predictor Using LSTM and Tokenization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lum bright="6000"/>
            </a:blip>
            <a:stretch>
              <a:fillRect/>
            </a:stretch>
          </p:blipFill>
          <p:spPr>
            <a:xfrm>
              <a:off x="466725" y="6410325"/>
              <a:ext cx="3705225" cy="295275"/>
            </a:xfrm>
            <a:prstGeom prst="rect">
              <a:avLst/>
            </a:prstGeom>
          </p:spPr>
        </p:pic>
        <p:pic>
          <p:nvPicPr>
            <p:cNvPr id="20" name="object 20"/>
            <p:cNvPicPr/>
            <p:nvPr/>
          </p:nvPicPr>
          <p:blipFill>
            <a:blip r:embed="rId4"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477611" y="1403494"/>
            <a:ext cx="9051925" cy="1938992"/>
          </a:xfrm>
          <a:prstGeom prst="rect">
            <a:avLst/>
          </a:prstGeom>
          <a:noFill/>
        </p:spPr>
        <p:txBody>
          <a:bodyPr wrap="square" rtlCol="0">
            <a:spAutoFit/>
          </a:bodyPr>
          <a:lstStyle/>
          <a:p>
            <a:pPr algn="just"/>
            <a:r>
              <a:rPr lang="en-US" altLang="en-US" sz="2000">
                <a:latin typeface="Calibri" panose="020F0502020204030204" charset="0"/>
                <a:cs typeface="Calibri" panose="020F0502020204030204" charset="0"/>
              </a:rPr>
              <a:t>The project agenda encompasses several key phases aimed at developing and deploying a Next Word Prediction System powered by LSTM models and tokenization techniques. Initially, we'll embark on project initiation, defining clear objectives, scope, and deliverables, while also formulating a comprehensive project plan with milestones and timelines. Communication channels and collaboration tools will be established to facilitate seamless coordination among team members. </a:t>
            </a:r>
            <a:endParaRPr lang="en-US" altLang="en-US" sz="2000" dirty="0">
              <a:latin typeface="Calibri" panose="020F0502020204030204" charset="0"/>
              <a:cs typeface="Calibri" panose="020F0502020204030204" charset="0"/>
            </a:endParaRPr>
          </a:p>
        </p:txBody>
      </p:sp>
      <p:sp>
        <p:nvSpPr>
          <p:cNvPr id="2" name="TextBox 1">
            <a:extLst>
              <a:ext uri="{FF2B5EF4-FFF2-40B4-BE49-F238E27FC236}">
                <a16:creationId xmlns:a16="http://schemas.microsoft.com/office/drawing/2014/main" id="{232A2BF0-C3A4-5989-A396-735220518A9B}"/>
              </a:ext>
            </a:extLst>
          </p:cNvPr>
          <p:cNvSpPr txBox="1"/>
          <p:nvPr/>
        </p:nvSpPr>
        <p:spPr>
          <a:xfrm>
            <a:off x="1543715" y="3496791"/>
            <a:ext cx="7493455" cy="2585323"/>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Following this, the project will progress to data collection and preprocessing, involving the acquisition and cleaning of large text datasets. Next, we'll design and implement the LSTM model architecture, incorporating tokenization and sequential processing to enable accurate next-word predictions. Subsequent phases will focus on model training, validation, and testing, ensuring robust performance across diverse datasets and language contexts. Finally, integration and deployment will involve optimizing the model for real-time predictions and seamless integration into user-facing applications, marking the culmination of the project agenda.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38200" y="1905000"/>
            <a:ext cx="7620000" cy="3983142"/>
          </a:xfrm>
          <a:prstGeom prst="rect">
            <a:avLst/>
          </a:prstGeom>
          <a:noFill/>
        </p:spPr>
        <p:txBody>
          <a:bodyPr wrap="square" rtlCol="0">
            <a:spAutoFit/>
          </a:bodyPr>
          <a:lstStyle/>
          <a:p>
            <a:pPr marL="63500">
              <a:spcBef>
                <a:spcPts val="50"/>
              </a:spcBef>
            </a:pPr>
            <a:r>
              <a:rPr lang="en-IN" sz="1800" dirty="0">
                <a:effectLst/>
                <a:latin typeface="Calibri" panose="020F0502020204030204" pitchFamily="34" charset="0"/>
                <a:ea typeface="Calibri" panose="020F0502020204030204" pitchFamily="34" charset="0"/>
              </a:rPr>
              <a:t>Design and implement a next word prediction system leveraging LSTM (Long Short-Term Memory) architecture and tokenization methodologies. The objective of this project is to develop a sophisticated model capable of accurately forecasting the subsequent word in a given sequence of text. This </a:t>
            </a:r>
            <a:r>
              <a:rPr lang="en-IN" sz="1800" dirty="0" err="1">
                <a:effectLst/>
                <a:latin typeface="Calibri" panose="020F0502020204030204" pitchFamily="34" charset="0"/>
                <a:ea typeface="Calibri" panose="020F0502020204030204" pitchFamily="34" charset="0"/>
              </a:rPr>
              <a:t>endeavor</a:t>
            </a:r>
            <a:r>
              <a:rPr lang="en-IN" sz="1800" dirty="0">
                <a:effectLst/>
                <a:latin typeface="Calibri" panose="020F0502020204030204" pitchFamily="34" charset="0"/>
                <a:ea typeface="Calibri" panose="020F0502020204030204" pitchFamily="34" charset="0"/>
              </a:rPr>
              <a:t> addresses the complexities of natural language processing and seeks to enrich user interactions across diverse applications, including but not limited to predictive text input, auto-complete functionalities, and language generation tasks.</a:t>
            </a:r>
          </a:p>
          <a:p>
            <a:pPr marL="63500">
              <a:spcBef>
                <a:spcPts val="50"/>
              </a:spcBef>
            </a:pPr>
            <a:r>
              <a:rPr lang="en-IN" sz="1800" dirty="0">
                <a:effectLst/>
                <a:latin typeface="Calibri" panose="020F0502020204030204" pitchFamily="34" charset="0"/>
                <a:ea typeface="Calibri" panose="020F0502020204030204" pitchFamily="34" charset="0"/>
              </a:rPr>
              <a:t>The system must exhibit versatility in handling input sequences of varying lengths and be adept at providing reliable predictions grounded in learned linguistic patterns and contextual cues derived from the training data. Through meticulous training and fine-tuning, the model should acquire an understanding of language structure and semantics, enabling it to generate coherent and contextually appropriate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334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676274" y="1431861"/>
            <a:ext cx="8924925" cy="5355312"/>
          </a:xfrm>
          <a:prstGeom prst="rect">
            <a:avLst/>
          </a:prstGeom>
          <a:noFill/>
        </p:spPr>
        <p:txBody>
          <a:bodyPr wrap="square" rtlCol="0">
            <a:spAutoFit/>
          </a:bodyPr>
          <a:lstStyle/>
          <a:p>
            <a:pPr marL="63500" marR="72390">
              <a:spcAft>
                <a:spcPts val="0"/>
              </a:spcAft>
            </a:pPr>
            <a:r>
              <a:rPr lang="en-US" sz="1800" b="0" kern="0" dirty="0">
                <a:effectLst/>
                <a:latin typeface="Calibri" panose="020F0502020204030204" pitchFamily="34" charset="0"/>
                <a:ea typeface="Calibri" panose="020F0502020204030204" pitchFamily="34" charset="0"/>
              </a:rPr>
              <a:t>The Next Word Prediction System is a cutting-edge natural language processing (NLP) solution designed to enhance text-based interactions through the utilization of LSTM (Long Short-Term Memory) models. Unlike conventional predictive text systems, our approach leverages deep learning techniques to accurately forecast the next word in a sequence. Users input text as a sequence of words, granting flexibility in integrating with various applications such as messaging platforms and document editors. One distinguishing feature is the option to specify the number of words the model should predict, catering to individual preferences and writing styles. By continuously learning from user feedback, the system personalizes predictions, improving accuracy and relevance over time. This not only accelerates typing but also reduces cognitive load, leading to increased productivity in tasks like writing emails or composing documents. Moreover, the system enhances user experience by providing intuitive and contextually relevant word suggestions, thereby elevating the quality of text-based interactions across digital platforms. Through scalability and adaptability, the system remains at the forefront of language processing technology, seamlessly integrating into evolving linguistic trends and user behaviors. Overall, the Next Word Prediction System represents a groundbreaking advancement in predictive text technology, empowering users to communicate more effectively and efficiently in today's digital landscape.</a:t>
            </a:r>
            <a:endParaRPr lang="en-IN" sz="1800" b="1" kern="0" dirty="0">
              <a:effectLst/>
              <a:latin typeface="Calibri" panose="020F0502020204030204" pitchFamily="34" charset="0"/>
              <a:ea typeface="Calibri" panose="020F0502020204030204" pitchFamily="34" charset="0"/>
            </a:endParaRPr>
          </a:p>
          <a:p>
            <a:pPr marL="63500" marR="72390">
              <a:spcAft>
                <a:spcPts val="0"/>
              </a:spcAft>
            </a:pPr>
            <a:r>
              <a:rPr lang="en-US" sz="1800" b="0" kern="0" dirty="0">
                <a:effectLst/>
                <a:latin typeface="Calibri" panose="020F0502020204030204" pitchFamily="34" charset="0"/>
                <a:ea typeface="Calibri" panose="020F0502020204030204" pitchFamily="34" charset="0"/>
              </a:rPr>
              <a:t> </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8953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419100" y="1032827"/>
            <a:ext cx="11620500" cy="5632311"/>
          </a:xfrm>
          <a:prstGeom prst="rect">
            <a:avLst/>
          </a:prstGeom>
          <a:noFill/>
        </p:spPr>
        <p:txBody>
          <a:bodyPr wrap="square" rtlCol="0">
            <a:spAutoFit/>
          </a:bodyPr>
          <a:lstStyle/>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General Users: </a:t>
            </a:r>
            <a:r>
              <a:rPr lang="en-IN" sz="1800" b="0" kern="0" dirty="0">
                <a:effectLst/>
                <a:latin typeface="Calibri" panose="020F0502020204030204" pitchFamily="34" charset="0"/>
                <a:ea typeface="Calibri" panose="020F0502020204030204" pitchFamily="34" charset="0"/>
              </a:rPr>
              <a:t>Everyday individuals who engage in text-based communication through messaging apps, social media platforms, and email clients would benefit from the predictive capabilities of the system, enhancing their typing speed and accuracy.</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Content Creators: </a:t>
            </a:r>
            <a:r>
              <a:rPr lang="en-IN" sz="1800" b="0" kern="0" dirty="0">
                <a:effectLst/>
                <a:latin typeface="Calibri" panose="020F0502020204030204" pitchFamily="34" charset="0"/>
                <a:ea typeface="Calibri" panose="020F0502020204030204" pitchFamily="34" charset="0"/>
              </a:rPr>
              <a:t>Writers, bloggers, journalists, and content creators who frequently compose articles, blog posts, or other written content can streamline their writing process and improve the quality of their work by receiving contextually relevant word suggestions.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Students and Academics: </a:t>
            </a:r>
            <a:r>
              <a:rPr lang="en-IN" sz="1800" b="0" kern="0" dirty="0">
                <a:effectLst/>
                <a:latin typeface="Calibri" panose="020F0502020204030204" pitchFamily="34" charset="0"/>
                <a:ea typeface="Calibri" panose="020F0502020204030204" pitchFamily="34" charset="0"/>
              </a:rPr>
              <a:t>Students writing essays, research papers, or taking notes can use the system to expedite the writing process and reduce errors, thereby enhancing their academic productivity and efficiency.</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Professionals:</a:t>
            </a:r>
            <a:r>
              <a:rPr lang="en-IN" sz="1800" b="0" kern="0" dirty="0">
                <a:effectLst/>
                <a:latin typeface="Calibri" panose="020F0502020204030204" pitchFamily="34" charset="0"/>
                <a:ea typeface="Calibri" panose="020F0502020204030204" pitchFamily="34" charset="0"/>
              </a:rPr>
              <a:t> Professionals across various industries, including business, law, medicine, and academia, who rely on written communication for reports, presentations, and correspondence, can benefit from the system's predictive text capabilities to improve the accuracy and clarity of their documents.</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Language Learners: </a:t>
            </a:r>
            <a:r>
              <a:rPr lang="en-IN" sz="1800" b="0" kern="0" dirty="0">
                <a:effectLst/>
                <a:latin typeface="Calibri" panose="020F0502020204030204" pitchFamily="34" charset="0"/>
                <a:ea typeface="Calibri" panose="020F0502020204030204" pitchFamily="34" charset="0"/>
              </a:rPr>
              <a:t>Individuals learning a new language can use the system to receive real-time feedback and suggestions as they practice writing in the target language, aiding in vocabulary acquisition and grammatical accuracy.</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Accessibility Users: </a:t>
            </a:r>
            <a:r>
              <a:rPr lang="en-IN" sz="1800" b="0" kern="0" dirty="0">
                <a:effectLst/>
                <a:latin typeface="Calibri" panose="020F0502020204030204" pitchFamily="34" charset="0"/>
                <a:ea typeface="Calibri" panose="020F0502020204030204" pitchFamily="34" charset="0"/>
              </a:rPr>
              <a:t>Individuals with disabilities or conditions that affect typing speed or accuracy, such as motor impairments or dyslexia, can leverage the predictive text system to improve their ability to communicate effectively through written text.</a:t>
            </a:r>
            <a:endParaRPr lang="en-IN" sz="1800" b="1" kern="0" dirty="0">
              <a:effectLst/>
              <a:latin typeface="Calibri" panose="020F0502020204030204" pitchFamily="34" charset="0"/>
              <a:ea typeface="Calibri" panose="020F0502020204030204" pitchFamily="34" charset="0"/>
            </a:endParaRPr>
          </a:p>
          <a:p>
            <a:pPr marL="342900" marR="72390" lvl="0" indent="-342900">
              <a:spcAft>
                <a:spcPts val="0"/>
              </a:spcAft>
              <a:buFont typeface="+mj-lt"/>
              <a:buAutoNum type="arabicPeriod"/>
              <a:tabLst>
                <a:tab pos="457200" algn="l"/>
              </a:tabLst>
            </a:pPr>
            <a:r>
              <a:rPr lang="en-IN" sz="1800" b="1" i="1" kern="0" dirty="0">
                <a:effectLst/>
                <a:latin typeface="Calibri" panose="020F0502020204030204" pitchFamily="34" charset="0"/>
                <a:ea typeface="Calibri" panose="020F0502020204030204" pitchFamily="34" charset="0"/>
              </a:rPr>
              <a:t>Developers and Integrators:</a:t>
            </a:r>
            <a:r>
              <a:rPr lang="en-IN" sz="1800" b="0" kern="0" dirty="0">
                <a:effectLst/>
                <a:latin typeface="Calibri" panose="020F0502020204030204" pitchFamily="34" charset="0"/>
                <a:ea typeface="Calibri" panose="020F0502020204030204" pitchFamily="34" charset="0"/>
              </a:rPr>
              <a:t> Software developers and application integrators can incorporate the next word prediction system into their products, enhancing the user experience and functionality of their text-based applications, such as virtual keyboards, writing assistants, or chatbots.</a:t>
            </a:r>
            <a:endParaRPr lang="en-IN" sz="1800" b="1" kern="0" dirty="0">
              <a:effectLst/>
              <a:latin typeface="Calibri" panose="020F0502020204030204" pitchFamily="34" charset="0"/>
              <a:ea typeface="Calibri" panose="020F0502020204030204" pitchFamily="34" charset="0"/>
            </a:endParaRPr>
          </a:p>
          <a:p>
            <a:pPr algn="l"/>
            <a:endParaRPr lang="en-US"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2362200"/>
            <a:ext cx="8305418" cy="3724096"/>
          </a:xfrm>
          <a:prstGeom prst="rect">
            <a:avLst/>
          </a:prstGeom>
          <a:noFill/>
        </p:spPr>
        <p:txBody>
          <a:bodyPr wrap="square" rtlCol="0">
            <a:spAutoFit/>
          </a:bodyPr>
          <a:lstStyle/>
          <a:p>
            <a:r>
              <a:rPr lang="en-US" sz="2000" b="1" i="1" dirty="0"/>
              <a:t>Solution:</a:t>
            </a:r>
          </a:p>
          <a:p>
            <a:pPr marL="63500" marR="72390"/>
            <a:r>
              <a:rPr lang="en-IN" sz="1800" b="0" kern="0" dirty="0">
                <a:effectLst/>
                <a:latin typeface="Calibri" panose="020F0502020204030204" pitchFamily="34" charset="0"/>
                <a:ea typeface="Calibri" panose="020F0502020204030204" pitchFamily="34" charset="0"/>
              </a:rPr>
              <a:t>The Next Word Prediction System offers unparalleled value by revolutionizing text-based interactions through advanced natural language processing capabilities. By leveraging LSTM models and sequence-based input, the system accurately anticipates the next word in a given text sequence, enhancing typing speed, accuracy, and overall productivity for users. Whether composing emails, writing documents, or engaging in real-time conversations, users can rely on the system's contextually relevant word suggestions to streamline their writing process and elevate the quality of their communication. Furthermore, the system's adaptability and scalability ensure continuous improvement over time, catering to evolving linguistic trends and user preferences. With its ability to seamlessly integrate into existing applications and workflows, the Next Word Prediction System empowers users to communicate more effectively and efficiently in today's digital landscape.</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4" name="TextBox 13">
            <a:extLst>
              <a:ext uri="{FF2B5EF4-FFF2-40B4-BE49-F238E27FC236}">
                <a16:creationId xmlns:a16="http://schemas.microsoft.com/office/drawing/2014/main" id="{9A312C83-1C95-E0FA-2D5F-893598A9AC69}"/>
              </a:ext>
            </a:extLst>
          </p:cNvPr>
          <p:cNvSpPr txBox="1"/>
          <p:nvPr/>
        </p:nvSpPr>
        <p:spPr>
          <a:xfrm>
            <a:off x="2819400" y="1823480"/>
            <a:ext cx="7695818" cy="3970318"/>
          </a:xfrm>
          <a:prstGeom prst="rect">
            <a:avLst/>
          </a:prstGeom>
          <a:noFill/>
        </p:spPr>
        <p:txBody>
          <a:bodyPr wrap="square" rtlCol="0">
            <a:spAutoFit/>
          </a:bodyPr>
          <a:lstStyle/>
          <a:p>
            <a:r>
              <a:rPr lang="en-US" b="1" i="1" dirty="0"/>
              <a:t>Value Proposition:</a:t>
            </a:r>
          </a:p>
          <a:p>
            <a:endParaRPr lang="en-US" b="1" dirty="0"/>
          </a:p>
          <a:p>
            <a:pPr marL="63500" marR="72390"/>
            <a:r>
              <a:rPr lang="en-IN" sz="1800" b="0" kern="0" dirty="0">
                <a:effectLst/>
                <a:latin typeface="Calibri" panose="020F0502020204030204" pitchFamily="34" charset="0"/>
                <a:ea typeface="Calibri" panose="020F0502020204030204" pitchFamily="34" charset="0"/>
              </a:rPr>
              <a:t>The Next Word Prediction System presents a compelling proposition for individuals, businesses, and developers alike seeking to enhance text-based interactions and workflows. By offering a customizable and intuitive solution powered by state-of-the-art LSTM models, the system provides a competitive edge in improving typing speed, accuracy, and user experience across various applications and platforms. Whether deployed as a standalone application or integrated into existing software, the system offers a versatile solution for a wide range of end users, including general consumers, content creators, professionals, and individuals with accessibility needs. With its emphasis on continuous learning and adaptation, the Next Word Prediction System represents not just a tool for efficiency but a cornerstone of innovation in natural language processing technology.</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 Box 8"/>
          <p:cNvSpPr txBox="1"/>
          <p:nvPr/>
        </p:nvSpPr>
        <p:spPr>
          <a:xfrm>
            <a:off x="593419" y="1434772"/>
            <a:ext cx="8988731" cy="2991020"/>
          </a:xfrm>
          <a:prstGeom prst="rect">
            <a:avLst/>
          </a:prstGeom>
          <a:noFill/>
        </p:spPr>
        <p:txBody>
          <a:bodyPr wrap="square" rtlCol="0">
            <a:noAutofit/>
          </a:bodyPr>
          <a:lstStyle/>
          <a:p>
            <a:pPr marL="63500" marR="72390">
              <a:spcAft>
                <a:spcPts val="0"/>
              </a:spcAft>
            </a:pPr>
            <a:r>
              <a:rPr lang="en-US" sz="1800" b="0" kern="0" dirty="0">
                <a:effectLst/>
                <a:latin typeface="Calibri" panose="020F0502020204030204" pitchFamily="34" charset="0"/>
                <a:ea typeface="Calibri" panose="020F0502020204030204" pitchFamily="34" charset="0"/>
              </a:rPr>
              <a:t>The "WOW" factor in the solution lies in its ability to seamlessly predict the next word in a text sequence with remarkable accuracy and contextuality. By harnessing the power of LSTM models and sequence-based input, the system goes beyond traditional predictive text solutions, offering users an intuitive and personalized writing experience. The system's adaptability to individual writing styles and preferences, coupled with its continuous learning capabilities, ensures that predictions are not only fast but also highly relevant, elevating the overall user experience to new heights.</a:t>
            </a:r>
            <a:endParaRPr lang="en-IN" sz="1800" b="1" kern="0" dirty="0">
              <a:effectLst/>
              <a:latin typeface="Calibri" panose="020F0502020204030204" pitchFamily="34" charset="0"/>
              <a:ea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1678</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Söhne</vt:lpstr>
      <vt:lpstr>Symbol</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Krithika R</dc:creator>
  <cp:lastModifiedBy>Sachin Saravana</cp:lastModifiedBy>
  <cp:revision>12</cp:revision>
  <dcterms:created xsi:type="dcterms:W3CDTF">2024-04-01T11:13:56Z</dcterms:created>
  <dcterms:modified xsi:type="dcterms:W3CDTF">2024-04-29T17:20:48Z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Producer">
    <vt:lpwstr>3-Heights(TM) PDF Security Shell 4.8.25.2 (http://www.pdf-tools.com)</vt:lpwstr>
  </property>
  <property fmtid="{D5CDD505-2E9C-101B-9397-08002B2CF9AE}" pid="5" name="ICV">
    <vt:lpwstr>5E342CF4E6434C0DBC12AD1DC255A89C_12</vt:lpwstr>
  </property>
  <property fmtid="{D5CDD505-2E9C-101B-9397-08002B2CF9AE}" pid="6" name="KSOProductBuildVer">
    <vt:lpwstr>1033-12.2.0.13472</vt:lpwstr>
  </property>
</Properties>
</file>