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sldIdLst>
    <p:sldId id="272" r:id="rId5"/>
    <p:sldId id="268" r:id="rId6"/>
    <p:sldId id="262" r:id="rId7"/>
    <p:sldId id="277" r:id="rId8"/>
    <p:sldId id="27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>
        <p:scale>
          <a:sx n="50" d="100"/>
          <a:sy n="50" d="100"/>
        </p:scale>
        <p:origin x="811" y="739"/>
      </p:cViewPr>
      <p:guideLst>
        <p:guide orient="horz" pos="3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CDD9-A43C-5CD9-E366-2D3D58C6B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551AF1-115E-8777-BDF2-02E13955F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D65C1-47AD-C291-7B19-8E9D28046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7BA6B-F2D0-1CE7-65C9-32285C1E1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1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2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endParaRPr lang="en-US" sz="4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069" y="1900962"/>
            <a:ext cx="10292340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endParaRPr lang="en-US" sz="4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lang="en-US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endParaRPr lang="en-US" sz="16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807AB57C-FB2F-4687-A53B-10BC93C0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3811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000D73B6-1C0A-4F47-AA94-E1B7667F20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9664" y="2276021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3">
            <a:extLst>
              <a:ext uri="{FF2B5EF4-FFF2-40B4-BE49-F238E27FC236}">
                <a16:creationId xmlns:a16="http://schemas.microsoft.com/office/drawing/2014/main" id="{35F208ED-C2A5-4E66-AD25-D5D7D73E6C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6094" y="2260823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8C8C6B13-E352-4D69-9FB1-F92A36C33D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7217" y="2266497"/>
            <a:ext cx="2441448" cy="168249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C071B65-316E-4CAB-8D44-4F4A520243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77C885E3-D5E0-4CBD-BA10-704E92E5FA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199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EDF1E930-E006-4E8D-912E-5C7DE87EE7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4054" y="4095056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C24456D-6FC8-4A02-A705-91CAD806F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4053" y="4479135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B0AA21CB-553A-476D-9DBE-6B06618FE1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3595" y="4088244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B0CD8AA8-7148-4DD0-89BA-F4D140F241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23594" y="4472323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C99B4FF6-133C-4927-BD3D-357FBD13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21606" y="4085532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078286AF-2AD6-4303-884E-832045E59D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21605" y="4469611"/>
            <a:ext cx="2441448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 dirty="0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71" r:id="rId5"/>
    <p:sldLayoutId id="2147483670" r:id="rId6"/>
    <p:sldLayoutId id="2147483672" r:id="rId7"/>
    <p:sldLayoutId id="2147483654" r:id="rId8"/>
    <p:sldLayoutId id="2147483653" r:id="rId9"/>
    <p:sldLayoutId id="2147483667" r:id="rId10"/>
    <p:sldLayoutId id="2147483668" r:id="rId11"/>
    <p:sldLayoutId id="2147483669" r:id="rId12"/>
    <p:sldLayoutId id="2147483649" r:id="rId13"/>
    <p:sldLayoutId id="2147483651" r:id="rId14"/>
    <p:sldLayoutId id="2147483652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1" y="1198929"/>
            <a:ext cx="4244664" cy="18284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IN" sz="3000" dirty="0"/>
              <a:t>AI-Enabled </a:t>
            </a:r>
            <a:br>
              <a:rPr lang="en-IN" sz="3000" dirty="0"/>
            </a:br>
            <a:r>
              <a:rPr lang="en-IN" sz="3000" dirty="0"/>
              <a:t>Leave Request &amp; Approval </a:t>
            </a:r>
            <a:br>
              <a:rPr lang="en-IN" sz="3000" dirty="0"/>
            </a:br>
            <a:r>
              <a:rPr lang="en-IN" sz="3000" dirty="0"/>
              <a:t>Automation</a:t>
            </a:r>
            <a:endParaRPr lang="en-US" sz="3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971" y="5106698"/>
            <a:ext cx="2948684" cy="3993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SACHIN SAVKARE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07A26F07-CEE5-3646-5A75-0997F8F46E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472" r="5472"/>
          <a:stretch>
            <a:fillRect/>
          </a:stretch>
        </p:blipFill>
        <p:spPr>
          <a:xfrm>
            <a:off x="4473080" y="70689"/>
            <a:ext cx="7647992" cy="6716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66A4558-34CD-932E-607A-CD251DE54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177" y="3619975"/>
            <a:ext cx="1358287" cy="1358287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B96491EA-AADF-C637-9C96-5EA22F199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0264" y="281246"/>
            <a:ext cx="2676720" cy="1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39E1-00A2-4A36-B095-E065A6DE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61" y="806320"/>
            <a:ext cx="3483421" cy="574610"/>
          </a:xfrm>
        </p:spPr>
        <p:txBody>
          <a:bodyPr>
            <a:noAutofit/>
          </a:bodyPr>
          <a:lstStyle/>
          <a:p>
            <a:r>
              <a:rPr lang="en-US" sz="35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54E3C-306E-4FC5-A69F-6423F77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5" y="647700"/>
            <a:ext cx="6748366" cy="891851"/>
          </a:xfrm>
        </p:spPr>
        <p:txBody>
          <a:bodyPr>
            <a:normAutofit lnSpcReduction="10000"/>
          </a:bodyPr>
          <a:lstStyle/>
          <a:p>
            <a:r>
              <a:rPr lang="en-IN" sz="1500" dirty="0"/>
              <a:t>Manual leave requests were slow and error-prone.</a:t>
            </a:r>
            <a:br>
              <a:rPr lang="en-IN" sz="1500" dirty="0"/>
            </a:br>
            <a:r>
              <a:rPr lang="en-IN" sz="1500" dirty="0"/>
              <a:t>This project automates the process end-to-end using Google Forms, Sheets, and n8n, making it fast, accurate, and hands-free.</a:t>
            </a:r>
            <a:endParaRPr lang="en-US" sz="1500" dirty="0"/>
          </a:p>
        </p:txBody>
      </p:sp>
      <p:pic>
        <p:nvPicPr>
          <p:cNvPr id="9" name="Picture Placeholder 8" descr="Close up picture of tree rings">
            <a:extLst>
              <a:ext uri="{FF2B5EF4-FFF2-40B4-BE49-F238E27FC236}">
                <a16:creationId xmlns:a16="http://schemas.microsoft.com/office/drawing/2014/main" id="{072D25A5-89BE-44C4-B28D-DA5455752A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512" y="4142232"/>
            <a:ext cx="2606040" cy="2075688"/>
          </a:xfrm>
        </p:spPr>
      </p:pic>
      <p:pic>
        <p:nvPicPr>
          <p:cNvPr id="11" name="Picture Placeholder 10" descr="A close up of a green tree branch with a baby pine cone">
            <a:extLst>
              <a:ext uri="{FF2B5EF4-FFF2-40B4-BE49-F238E27FC236}">
                <a16:creationId xmlns:a16="http://schemas.microsoft.com/office/drawing/2014/main" id="{29ECE34D-620F-4312-BB89-40BCDBDB250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6041" y="4142232"/>
            <a:ext cx="2606040" cy="2075688"/>
          </a:xfrm>
        </p:spPr>
      </p:pic>
      <p:pic>
        <p:nvPicPr>
          <p:cNvPr id="13" name="Picture Placeholder 12" descr="A close-up of tree bark">
            <a:extLst>
              <a:ext uri="{FF2B5EF4-FFF2-40B4-BE49-F238E27FC236}">
                <a16:creationId xmlns:a16="http://schemas.microsoft.com/office/drawing/2014/main" id="{5C2E09F6-794D-4CBA-A9C6-4460C18FC3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4570" y="4142232"/>
            <a:ext cx="2606040" cy="2075688"/>
          </a:xfrm>
        </p:spPr>
      </p:pic>
      <p:pic>
        <p:nvPicPr>
          <p:cNvPr id="15" name="Picture Placeholder 14" descr="A close up of a green tree branch">
            <a:extLst>
              <a:ext uri="{FF2B5EF4-FFF2-40B4-BE49-F238E27FC236}">
                <a16:creationId xmlns:a16="http://schemas.microsoft.com/office/drawing/2014/main" id="{4A4FF327-FD26-47EF-A265-02A0BB3793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3100" y="4142232"/>
            <a:ext cx="2606040" cy="2075688"/>
          </a:xfrm>
        </p:spPr>
      </p:pic>
      <p:sp>
        <p:nvSpPr>
          <p:cNvPr id="75" name="Footer Placeholder 74">
            <a:extLst>
              <a:ext uri="{FF2B5EF4-FFF2-40B4-BE49-F238E27FC236}">
                <a16:creationId xmlns:a16="http://schemas.microsoft.com/office/drawing/2014/main" id="{CF942400-E869-4121-A513-9B1FADE55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 dirty="0"/>
              <a:t>Sample Text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4FCE912F-09D6-4C14-A807-126C32B03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02EEBD-F1AF-19C9-D4C7-F3CD1D3C0274}"/>
              </a:ext>
            </a:extLst>
          </p:cNvPr>
          <p:cNvSpPr txBox="1">
            <a:spLocks/>
          </p:cNvSpPr>
          <p:nvPr/>
        </p:nvSpPr>
        <p:spPr>
          <a:xfrm>
            <a:off x="498409" y="1836601"/>
            <a:ext cx="4978660" cy="57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Benefits After Automation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5BCB85-4DEF-D725-CE3D-EA548AB8AE65}"/>
              </a:ext>
            </a:extLst>
          </p:cNvPr>
          <p:cNvSpPr txBox="1">
            <a:spLocks/>
          </p:cNvSpPr>
          <p:nvPr/>
        </p:nvSpPr>
        <p:spPr>
          <a:xfrm>
            <a:off x="586361" y="2866882"/>
            <a:ext cx="5374382" cy="5746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>
                    <a:alpha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Who Benefits from the Automation?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ED8E262-89A4-461D-7BA7-9B10836C3D4F}"/>
              </a:ext>
            </a:extLst>
          </p:cNvPr>
          <p:cNvSpPr txBox="1">
            <a:spLocks/>
          </p:cNvSpPr>
          <p:nvPr/>
        </p:nvSpPr>
        <p:spPr>
          <a:xfrm>
            <a:off x="4945225" y="1677981"/>
            <a:ext cx="6748366" cy="8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b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/>
              <a:t>Leave approvals became faster, error-free, and fully trackable.</a:t>
            </a:r>
            <a:br>
              <a:rPr lang="en-IN" sz="1500" dirty="0"/>
            </a:br>
            <a:r>
              <a:rPr lang="en-IN" sz="1500" dirty="0"/>
              <a:t>No manual follow-ups—everything updates and notifies automatically.</a:t>
            </a:r>
            <a:endParaRPr lang="en-US" sz="15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5C4C91-14AC-ECAD-B890-1A475D03D491}"/>
              </a:ext>
            </a:extLst>
          </p:cNvPr>
          <p:cNvSpPr txBox="1">
            <a:spLocks/>
          </p:cNvSpPr>
          <p:nvPr/>
        </p:nvSpPr>
        <p:spPr>
          <a:xfrm>
            <a:off x="4945225" y="2701011"/>
            <a:ext cx="6748366" cy="891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4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b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3429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008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100" baseline="0">
                <a:solidFill>
                  <a:schemeClr val="tx2">
                    <a:alpha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/>
              <a:t>Department managers save time with one-click approvals.</a:t>
            </a:r>
            <a:br>
              <a:rPr lang="en-IN" sz="1500" dirty="0"/>
            </a:br>
            <a:r>
              <a:rPr lang="en-IN" sz="1500" dirty="0"/>
              <a:t>HR and employees get real-time updates with zero manual coordination.</a:t>
            </a:r>
          </a:p>
        </p:txBody>
      </p:sp>
    </p:spTree>
    <p:extLst>
      <p:ext uri="{BB962C8B-B14F-4D97-AF65-F5344CB8AC3E}">
        <p14:creationId xmlns:p14="http://schemas.microsoft.com/office/powerpoint/2010/main" val="131723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88BB9-5E8A-474F-B7C0-BC6738C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53" y="695834"/>
            <a:ext cx="10515600" cy="899783"/>
          </a:xfrm>
        </p:spPr>
        <p:txBody>
          <a:bodyPr/>
          <a:lstStyle/>
          <a:p>
            <a:r>
              <a:rPr lang="en-IN" dirty="0"/>
              <a:t>Manual Leave Approval Process</a:t>
            </a:r>
            <a:endParaRPr lang="en-US" dirty="0"/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740B5A-F64A-7B75-80C0-6F389FFB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53" y="4214811"/>
            <a:ext cx="7909560" cy="2324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23222804-639A-00FC-7D13-7D780563570D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1097553" y="2028051"/>
            <a:ext cx="93430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/>
              <a:t>Employee manually sends leave details via email or message (Name, Dates, Reason).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/>
              <a:t>HR/Manager reads the email and notes the request.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/>
              <a:t>Manager replies with approval/rejection manually.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/>
              <a:t>HR updates a leave tracker (e.g., Excel or Google Sheet) by copying the data manually.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/>
              <a:t>HR sends final confirmation email to the employee.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US" altLang="en-US" sz="1800" dirty="0"/>
              <a:t>Status tracking is inconsistent and error-prone, with no automatic logs.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1E0C5-FAE0-1049-E39E-20A05655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D017E2-29B8-8532-EA5D-44ED6B12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69" y="695834"/>
            <a:ext cx="10515600" cy="899783"/>
          </a:xfrm>
        </p:spPr>
        <p:txBody>
          <a:bodyPr/>
          <a:lstStyle/>
          <a:p>
            <a:r>
              <a:rPr lang="en-IN" dirty="0"/>
              <a:t>Problems in Manual Leave Process</a:t>
            </a:r>
            <a:endParaRPr lang="en-US" dirty="0"/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0C2D3A27-5036-F266-97A0-0AE4FD3DD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7AB9DD70-D547-26C8-E127-1795328978D9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839069" y="1634180"/>
            <a:ext cx="688028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IN" sz="1800" dirty="0"/>
              <a:t>Delayed approvals due to manual follow-ups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IN" sz="1800" dirty="0"/>
              <a:t>No standardized request method (email/chat)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IN" sz="1800" dirty="0"/>
              <a:t>HR had to update sheets manually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IN" sz="1800" dirty="0"/>
              <a:t>Repeated back-and-forth between employee, manager, and HR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r>
              <a:rPr lang="en-IN" sz="1800" dirty="0"/>
              <a:t>No centralized dashboard for real-time tracking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526D55-D2B4-82AE-B152-F0DBC663F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69" y="3388506"/>
            <a:ext cx="6317783" cy="3284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95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E1BD-838A-FCC8-0099-146168433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A67AB5-8698-E276-0804-A580BBFB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55" y="673135"/>
            <a:ext cx="10515600" cy="899783"/>
          </a:xfrm>
        </p:spPr>
        <p:txBody>
          <a:bodyPr/>
          <a:lstStyle/>
          <a:p>
            <a:r>
              <a:rPr lang="en-IN" dirty="0"/>
              <a:t>Automation Workflow </a:t>
            </a:r>
            <a:endParaRPr lang="en-US" dirty="0"/>
          </a:p>
        </p:txBody>
      </p:sp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04D036F1-C329-BC9F-1447-D0A571DB9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4DEC4F9-79DC-06BB-11D4-148E509D9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55" y="1572918"/>
            <a:ext cx="6556549" cy="37121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388960-E4C1-DEBE-59B4-474ACA67E693}"/>
              </a:ext>
            </a:extLst>
          </p:cNvPr>
          <p:cNvSpPr txBox="1"/>
          <p:nvPr/>
        </p:nvSpPr>
        <p:spPr>
          <a:xfrm>
            <a:off x="6969321" y="1654197"/>
            <a:ext cx="49638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eriod"/>
              <a:defRPr spc="100" baseline="0">
                <a:solidFill>
                  <a:schemeClr val="tx2">
                    <a:alpha val="85000"/>
                  </a:schemeClr>
                </a:solidFill>
              </a:defRPr>
            </a:lvl1pPr>
            <a:lvl2pPr marL="274320" indent="0">
              <a:lnSpc>
                <a:spcPct val="120000"/>
              </a:lnSpc>
              <a:spcBef>
                <a:spcPts val="500"/>
              </a:spcBef>
              <a:buFontTx/>
              <a:buNone/>
              <a:defRPr b="1" spc="100" baseline="0">
                <a:solidFill>
                  <a:schemeClr val="tx2">
                    <a:alpha val="85000"/>
                  </a:schemeClr>
                </a:solidFill>
              </a:defRPr>
            </a:lvl2pPr>
            <a:lvl3pPr marL="571500" indent="-3429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pc="100" baseline="0">
                <a:solidFill>
                  <a:schemeClr val="tx2">
                    <a:alpha val="85000"/>
                  </a:schemeClr>
                </a:solidFill>
              </a:defRPr>
            </a:lvl3pPr>
            <a:lvl4pPr marL="640080" indent="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i="1" spc="100" baseline="0">
                <a:solidFill>
                  <a:schemeClr val="tx2">
                    <a:alpha val="85000"/>
                  </a:schemeClr>
                </a:solidFill>
              </a:defRPr>
            </a:lvl4pPr>
            <a:lvl5pPr marL="914400" indent="-228600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spc="100" baseline="0">
                <a:solidFill>
                  <a:schemeClr val="tx2">
                    <a:alpha val="8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dirty="0"/>
              <a:t>Employee submits a Google Form</a:t>
            </a:r>
          </a:p>
          <a:p>
            <a:r>
              <a:rPr lang="en-IN" dirty="0"/>
              <a:t>Google Sheet auto-captures form response</a:t>
            </a:r>
          </a:p>
          <a:p>
            <a:r>
              <a:rPr lang="en-IN" dirty="0"/>
              <a:t>n8n detects a new row added (via Trigger or Polling)</a:t>
            </a:r>
          </a:p>
          <a:p>
            <a:r>
              <a:rPr lang="en-IN" dirty="0"/>
              <a:t>Set Node formats data</a:t>
            </a:r>
          </a:p>
          <a:p>
            <a:r>
              <a:rPr lang="en-IN" dirty="0"/>
              <a:t>Data is appended to the Leave Tracker Sheet</a:t>
            </a:r>
          </a:p>
          <a:p>
            <a:r>
              <a:rPr lang="en-IN" dirty="0"/>
              <a:t>n8n sends an email to the respective Department Manager</a:t>
            </a:r>
          </a:p>
          <a:p>
            <a:r>
              <a:rPr lang="en-IN" dirty="0"/>
              <a:t>Manager clicks on a decision link (via Webhook URL)</a:t>
            </a:r>
          </a:p>
          <a:p>
            <a:r>
              <a:rPr lang="en-IN" dirty="0"/>
              <a:t>n8n updates the request status in Leave Tracker</a:t>
            </a:r>
          </a:p>
          <a:p>
            <a:r>
              <a:rPr lang="en-IN" dirty="0"/>
              <a:t>Final email is sent to Employee</a:t>
            </a:r>
          </a:p>
        </p:txBody>
      </p:sp>
    </p:spTree>
    <p:extLst>
      <p:ext uri="{BB962C8B-B14F-4D97-AF65-F5344CB8AC3E}">
        <p14:creationId xmlns:p14="http://schemas.microsoft.com/office/powerpoint/2010/main" val="295339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7" y="2683105"/>
            <a:ext cx="4239985" cy="3673245"/>
          </a:xfrm>
        </p:spPr>
        <p:txBody>
          <a:bodyPr/>
          <a:lstStyle/>
          <a:p>
            <a:r>
              <a:rPr lang="en-US" dirty="0"/>
              <a:t>Sachin savkare</a:t>
            </a:r>
          </a:p>
          <a:p>
            <a:r>
              <a:rPr lang="en-US" dirty="0"/>
              <a:t>sachinsavkare08@gmail.com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564B8D-6CAF-B63E-F31F-48DC49B078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4000"/>
                    </a14:imgEffect>
                  </a14:imgLayer>
                </a14:imgProps>
              </a:ext>
            </a:extLst>
          </a:blip>
          <a:srcRect l="23552" r="23552"/>
          <a:stretch>
            <a:fillRect/>
          </a:stretch>
        </p:blipFill>
        <p:spPr>
          <a:xfrm>
            <a:off x="4575048" y="0"/>
            <a:ext cx="7616952" cy="6858000"/>
          </a:xfrm>
          <a:pattFill prst="pct5">
            <a:fgClr>
              <a:schemeClr val="bg2">
                <a:lumMod val="50000"/>
                <a:lumOff val="50000"/>
              </a:schemeClr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FF5174-EF46-4DB3-9E31-B6FFE71C1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577EAC-B6FB-4CBD-9524-1AB1B096FD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AEE90C5-1E1C-444C-A570-923DC6A547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_PineVTI</Template>
  <TotalTime>0</TotalTime>
  <Words>306</Words>
  <Application>Microsoft Office PowerPoint</Application>
  <PresentationFormat>Widescreen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Dante</vt:lpstr>
      <vt:lpstr>PineVTI</vt:lpstr>
      <vt:lpstr>AI-Enabled  Leave Request &amp; Approval  Automation</vt:lpstr>
      <vt:lpstr>Introduction</vt:lpstr>
      <vt:lpstr>Manual Leave Approval Process</vt:lpstr>
      <vt:lpstr>Problems in Manual Leave Process</vt:lpstr>
      <vt:lpstr>Automation Workflow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2021-04-23T07:38:37Z</dcterms:created>
  <dcterms:modified xsi:type="dcterms:W3CDTF">2025-07-20T15:18:49Z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