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327" r:id="rId6"/>
    <p:sldId id="308" r:id="rId7"/>
    <p:sldId id="309" r:id="rId8"/>
    <p:sldId id="311" r:id="rId9"/>
    <p:sldId id="324" r:id="rId10"/>
    <p:sldId id="32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orient="horz" pos="1776" userDrawn="1">
          <p15:clr>
            <a:srgbClr val="A4A3A4"/>
          </p15:clr>
        </p15:guide>
        <p15:guide id="4" orient="horz" pos="3240" userDrawn="1">
          <p15:clr>
            <a:srgbClr val="A4A3A4"/>
          </p15:clr>
        </p15:guide>
        <p15:guide id="5" pos="3840">
          <p15:clr>
            <a:srgbClr val="A4A3A4"/>
          </p15:clr>
        </p15:guide>
        <p15:guide id="6" pos="5664" userDrawn="1">
          <p15:clr>
            <a:srgbClr val="A4A3A4"/>
          </p15:clr>
        </p15:guide>
        <p15:guide id="7" pos="1536" userDrawn="1">
          <p15:clr>
            <a:srgbClr val="A4A3A4"/>
          </p15:clr>
        </p15:guide>
        <p15:guide id="8" orient="horz" pos="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906"/>
    <a:srgbClr val="BF6734"/>
    <a:srgbClr val="F2E7D9"/>
    <a:srgbClr val="373921"/>
    <a:srgbClr val="BF8641"/>
    <a:srgbClr val="D98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9" autoAdjust="0"/>
    <p:restoredTop sz="94660"/>
  </p:normalViewPr>
  <p:slideViewPr>
    <p:cSldViewPr snapToGrid="0">
      <p:cViewPr>
        <p:scale>
          <a:sx n="66" d="100"/>
          <a:sy n="66" d="100"/>
        </p:scale>
        <p:origin x="552" y="499"/>
      </p:cViewPr>
      <p:guideLst>
        <p:guide orient="horz" pos="1080"/>
        <p:guide orient="horz" pos="1776"/>
        <p:guide orient="horz" pos="3240"/>
        <p:guide pos="3840"/>
        <p:guide pos="5664"/>
        <p:guide pos="1536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071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DD37D-224E-4A2E-8417-8C17D4A5C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1C7EA-584A-4063-BBF8-F1D29734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17B7C-60D9-405F-8753-390BD5F55D7A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F4596-F6B6-4D9D-B156-71CCDAE4E8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34F26-69E4-4D77-8646-C93DD1E0AC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A390-5D0E-4E62-98EC-976C3766C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7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DD9099-6901-40BC-B1DA-AD6ADD5C60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8724" y="4524231"/>
            <a:ext cx="11274552" cy="1162499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algn="l">
              <a:lnSpc>
                <a:spcPct val="108000"/>
              </a:lnSpc>
              <a:defRPr sz="44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8723" y="5686727"/>
            <a:ext cx="5637271" cy="692639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marL="0" indent="0" algn="l">
              <a:lnSpc>
                <a:spcPct val="108000"/>
              </a:lnSpc>
              <a:spcBef>
                <a:spcPts val="0"/>
              </a:spcBef>
              <a:buNone/>
              <a:defRPr sz="1800" cap="all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095993" y="5686727"/>
            <a:ext cx="5637269" cy="692638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marL="0" indent="0" algn="l">
              <a:lnSpc>
                <a:spcPct val="108000"/>
              </a:lnSpc>
              <a:spcBef>
                <a:spcPts val="0"/>
              </a:spcBef>
              <a:buNone/>
              <a:defRPr sz="1800" cap="all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610CAC7-0287-4791-AA90-6C130B8730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8544" y="960120"/>
            <a:ext cx="4700016" cy="1325563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31152" y="2715768"/>
            <a:ext cx="4114800" cy="118872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931152" y="4663440"/>
            <a:ext cx="4114800" cy="100584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35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808"/>
            <a:ext cx="10515600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ZA"/>
              <a:t>CONFERENCE PRESENTATION</a:t>
            </a:r>
            <a:endParaRPr lang="en-Z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01DA176-9193-4B04-B599-C94E317913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8952" y="3127677"/>
            <a:ext cx="1051560" cy="457200"/>
          </a:xfrm>
        </p:spPr>
        <p:txBody>
          <a:bodyPr anchor="ctr"/>
          <a:lstStyle>
            <a:lvl1pPr marL="0" indent="0" algn="ctr">
              <a:buNone/>
              <a:defRPr sz="1400" b="1" spc="30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950A6C4-345F-4857-A613-BA3B56096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D4ADE2E-411A-4FE3-BE95-DAF1FDCBC5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47FAF332-F615-4C47-95EA-CE17DFEE62A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4AE2424F-E961-4201-91A6-3AAB4B81F2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376057B0-36CD-44FC-A0B9-2DD64FB47DD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8952" y="3928953"/>
            <a:ext cx="1051560" cy="457200"/>
          </a:xfrm>
        </p:spPr>
        <p:txBody>
          <a:bodyPr anchor="ctr"/>
          <a:lstStyle>
            <a:lvl1pPr marL="0" indent="0" algn="ctr">
              <a:buNone/>
              <a:defRPr sz="1400" b="1" spc="30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676D61D8-553D-48A5-A736-7775F27B69B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028ADE-A26E-4E87-85C6-87A161CB82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D49729D5-3821-43F6-A1C5-5549E5177E0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02C709FA-DC0E-435A-A4A7-A975A8D413B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018BA8DF-331D-4B6E-AF52-AA13732A6B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BEB8F26-CF5F-4C8F-94D3-2DACD0914B6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0EC0A380-C705-47E5-960A-C495280B86E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E217E3B9-2273-4A22-A07E-4FEFB35FCC0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FE119361-CC51-4C9D-A4B5-BDEEE01371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E39AABDA-9976-4AB3-BCBF-77B491015F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9EFE40FF-B422-4391-9236-D2D2D09F30C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6B6D260C-7D2F-4024-86D5-8338D454EB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2F9B810E-07ED-4DCA-941C-C388D0D629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D4447B3-0D22-4C7F-943D-0B587278283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42B6C40-8744-4C84-B1E3-6E43D565F11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59ADB66-05AF-4A45-9C95-D32C5989A6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0068B2A9-DD05-4E1D-BD33-A2E85A5EC6D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D9CC05E1-548C-4EEE-882C-6E801268902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E2FCD6E-08B0-49F8-BB46-6509A73C300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D149A50-AE02-4525-9165-71B5B24E27D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24126B4E-6F4A-4E61-B11D-78A183E4945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1760565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spc="2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4A76E8-F520-4630-8BBA-F9B7A0DAAB02}"/>
              </a:ext>
            </a:extLst>
          </p:cNvPr>
          <p:cNvSpPr/>
          <p:nvPr userDrawn="1"/>
        </p:nvSpPr>
        <p:spPr>
          <a:xfrm>
            <a:off x="929640" y="3648582"/>
            <a:ext cx="1033272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64" name="Date Placeholder 4">
            <a:extLst>
              <a:ext uri="{FF2B5EF4-FFF2-40B4-BE49-F238E27FC236}">
                <a16:creationId xmlns:a16="http://schemas.microsoft.com/office/drawing/2014/main" id="{49043823-D35F-46B1-919E-197C35555610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209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1B08CCD3-BAD4-467E-B843-1BD3FC1D83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960120"/>
            <a:ext cx="5029200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546-07C2-4A4B-85D2-F23B489AB4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35224"/>
            <a:ext cx="213055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D981D89-A62B-4844-B43A-DFEEC6CACD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306824"/>
            <a:ext cx="213055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71D86D6-F37C-4280-9551-DFF729C85B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4408" y="2935224"/>
            <a:ext cx="222199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B88B61E-B44C-46EB-B875-1F55B02E89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64408" y="4334256"/>
            <a:ext cx="222199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17731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photo of marble ">
            <a:extLst>
              <a:ext uri="{FF2B5EF4-FFF2-40B4-BE49-F238E27FC236}">
                <a16:creationId xmlns:a16="http://schemas.microsoft.com/office/drawing/2014/main" id="{5886E31A-DA35-4E25-9FA3-92E90FBF3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56CF5-B0DF-4053-8A82-BBBE7FF686BE}"/>
              </a:ext>
            </a:extLst>
          </p:cNvPr>
          <p:cNvSpPr/>
          <p:nvPr userDrawn="1"/>
        </p:nvSpPr>
        <p:spPr>
          <a:xfrm>
            <a:off x="442118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4B2F5F-448A-4BB9-BF2F-3CCB44D3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01565" y="2471420"/>
            <a:ext cx="4809744" cy="3473216"/>
            <a:chOff x="6355080" y="2494474"/>
            <a:chExt cx="4960620" cy="34732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457872-52AD-4B0D-A773-AA48B3B219D3}"/>
                </a:ext>
              </a:extLst>
            </p:cNvPr>
            <p:cNvGrpSpPr/>
            <p:nvPr/>
          </p:nvGrpSpPr>
          <p:grpSpPr>
            <a:xfrm>
              <a:off x="6355080" y="2494474"/>
              <a:ext cx="4960620" cy="3473216"/>
              <a:chOff x="6355080" y="2180573"/>
              <a:chExt cx="4960620" cy="347321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D088C3C-893A-4A45-97E6-CF8230EF1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6521" y="3332425"/>
                <a:ext cx="4959179" cy="7179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118EF61-FF64-44B8-B5AB-D7D0700D7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0" y="4494758"/>
                <a:ext cx="4956048" cy="0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84B867-CCAD-498D-B6E2-8981BF01EC0F}"/>
                  </a:ext>
                </a:extLst>
              </p:cNvPr>
              <p:cNvSpPr/>
              <p:nvPr/>
            </p:nvSpPr>
            <p:spPr>
              <a:xfrm>
                <a:off x="6356521" y="2180573"/>
                <a:ext cx="4950649" cy="3473216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9BD33D-A5B4-469A-9937-DE6D3611C03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022" y="2494474"/>
              <a:ext cx="0" cy="3473216"/>
            </a:xfrm>
            <a:prstGeom prst="line">
              <a:avLst/>
            </a:prstGeom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824" y="914400"/>
            <a:ext cx="5212080" cy="50292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08" y="960120"/>
            <a:ext cx="490529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83880" y="2688336"/>
            <a:ext cx="2862072" cy="71323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0256" y="2779776"/>
            <a:ext cx="786384" cy="65598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C13CD1-B240-4AFC-AF08-95A80AEEFEE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83880" y="3849624"/>
            <a:ext cx="2862072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E266CC-F8CC-4C06-B1E4-3D7E399F893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183880" y="4992624"/>
            <a:ext cx="2862072" cy="74980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7B8197-5533-4814-8838-67C657A3B7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7184" y="2788920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5A7DC7-2FC5-48F8-9345-17A7C96CD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0256" y="3840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F89EB7C-DC5A-461B-BA21-63D3298931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87184" y="3950208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BF30512-FBFE-40CF-8565-50BAA99A4F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20256" y="4983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9E43D0B-1071-466B-B883-92B9D02F09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87184" y="5111496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BA95E-CDDF-419E-808E-3B59CA01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9472" y="1943463"/>
            <a:ext cx="3832828" cy="2136"/>
            <a:chOff x="7009472" y="1943463"/>
            <a:chExt cx="3832828" cy="2136"/>
          </a:xfrm>
          <a:solidFill>
            <a:schemeClr val="accent3">
              <a:lumMod val="25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7A0655-E45C-49C2-AADC-0829E7E67581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72" y="1943463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13C2C0-9B08-4EDE-B15B-FF5C1BB55327}"/>
                </a:ext>
              </a:extLst>
            </p:cNvPr>
            <p:cNvCxnSpPr>
              <a:cxnSpLocks/>
            </p:cNvCxnSpPr>
            <p:nvPr/>
          </p:nvCxnSpPr>
          <p:spPr>
            <a:xfrm>
              <a:off x="9470700" y="1945599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 descr="sprig icon">
            <a:extLst>
              <a:ext uri="{FF2B5EF4-FFF2-40B4-BE49-F238E27FC236}">
                <a16:creationId xmlns:a16="http://schemas.microsoft.com/office/drawing/2014/main" id="{19D5E825-EB79-4044-93F6-2C3F849013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91531" flipH="1">
            <a:off x="8536514" y="1719135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12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C6AF499-A975-4930-A45C-320ABE4AA9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1280160"/>
            <a:ext cx="3191256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624328"/>
            <a:ext cx="3191256" cy="80467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AFEBB-77FA-45B8-93D7-F6A638A0196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1248" y="4043553"/>
            <a:ext cx="3191256" cy="80467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5757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2033B6-A37A-42D0-8C26-9C7E14CFDE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0" y="1280160"/>
            <a:ext cx="3438144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5592" y="2770632"/>
            <a:ext cx="3200400" cy="45720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2000" spc="3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lnSpc>
                <a:spcPts val="2100"/>
              </a:lnSpc>
              <a:buFont typeface="Arial" panose="020B0604020202020204" pitchFamily="34" charset="0"/>
              <a:buNone/>
              <a:defRPr sz="1400"/>
            </a:lvl2pPr>
            <a:lvl3pPr marL="914400" indent="0">
              <a:lnSpc>
                <a:spcPts val="2100"/>
              </a:lnSpc>
              <a:buNone/>
              <a:defRPr sz="1400"/>
            </a:lvl3pPr>
            <a:lvl4pPr marL="1371600" indent="0">
              <a:lnSpc>
                <a:spcPts val="2100"/>
              </a:lnSpc>
              <a:buNone/>
              <a:defRPr sz="1400"/>
            </a:lvl4pPr>
            <a:lvl5pPr marL="1828800" indent="0">
              <a:lnSpc>
                <a:spcPts val="21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5036E-BEC3-4FC6-A05E-18F7A078B16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03336" y="3922776"/>
            <a:ext cx="2715768" cy="12893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lnSpc>
                <a:spcPts val="2100"/>
              </a:lnSpc>
              <a:buFont typeface="Arial" panose="020B0604020202020204" pitchFamily="34" charset="0"/>
              <a:buNone/>
              <a:defRPr sz="1400"/>
            </a:lvl2pPr>
            <a:lvl3pPr marL="914400" indent="0">
              <a:lnSpc>
                <a:spcPts val="2100"/>
              </a:lnSpc>
              <a:buNone/>
              <a:defRPr sz="1400"/>
            </a:lvl3pPr>
            <a:lvl4pPr marL="1371600" indent="0">
              <a:lnSpc>
                <a:spcPts val="2100"/>
              </a:lnSpc>
              <a:buNone/>
              <a:defRPr sz="1400"/>
            </a:lvl4pPr>
            <a:lvl5pPr marL="1828800" indent="0">
              <a:lnSpc>
                <a:spcPts val="21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7639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2342144"/>
            <a:ext cx="3932237" cy="16002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59089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 sz="2800"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 sz="2400"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accent3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68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>
                <a:solidFill>
                  <a:schemeClr val="accent3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41CBEE4-3FAE-4685-BA5D-89EE53B32D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-7620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251" y="685800"/>
            <a:ext cx="3959352" cy="5486400"/>
          </a:xfrm>
          <a:solidFill>
            <a:schemeClr val="tx2">
              <a:lumMod val="20000"/>
              <a:lumOff val="80000"/>
              <a:alpha val="90000"/>
            </a:schemeClr>
          </a:solidFill>
          <a:ln w="38100" cmpd="sng">
            <a:solidFill>
              <a:schemeClr val="accent5">
                <a:lumMod val="50000"/>
              </a:schemeClr>
            </a:solidFill>
          </a:ln>
        </p:spPr>
        <p:txBody>
          <a:bodyPr lIns="274320" tIns="457200" rIns="274320" anchor="t">
            <a:noAutofit/>
          </a:bodyPr>
          <a:lstStyle>
            <a:lvl1pPr algn="ctr">
              <a:defRPr spc="100" baseline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67D98D-D4C9-49C3-B1D7-0D6F2D3371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551" y="800100"/>
            <a:ext cx="3730752" cy="5257800"/>
          </a:xfrm>
          <a:ln w="12700">
            <a:solidFill>
              <a:schemeClr val="tx2"/>
            </a:solidFill>
          </a:ln>
        </p:spPr>
        <p:txBody>
          <a:bodyPr lIns="274320" tIns="1371600" rIns="274320">
            <a:noAutofit/>
          </a:bodyPr>
          <a:lstStyle>
            <a:lvl1pPr marL="0" indent="0" algn="ctr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itle 1" hidden="1">
            <a:extLst>
              <a:ext uri="{FF2B5EF4-FFF2-40B4-BE49-F238E27FC236}">
                <a16:creationId xmlns:a16="http://schemas.microsoft.com/office/drawing/2014/main" id="{3F2612BA-64D8-41EC-9F7A-0615FD68EDCA}"/>
              </a:ext>
            </a:extLst>
          </p:cNvPr>
          <p:cNvSpPr txBox="1">
            <a:spLocks/>
          </p:cNvSpPr>
          <p:nvPr userDrawn="1"/>
        </p:nvSpPr>
        <p:spPr>
          <a:xfrm>
            <a:off x="1005398" y="960120"/>
            <a:ext cx="2971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40" baseline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100" dirty="0">
                <a:latin typeface="Elephant Pro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42677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hoto of marble&#10;">
            <a:extLst>
              <a:ext uri="{FF2B5EF4-FFF2-40B4-BE49-F238E27FC236}">
                <a16:creationId xmlns:a16="http://schemas.microsoft.com/office/drawing/2014/main" id="{CEFBE0D1-09DC-41AA-9A18-E5E07B941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859217-510A-4C29-85EE-456A26AAC78C}"/>
              </a:ext>
            </a:extLst>
          </p:cNvPr>
          <p:cNvSpPr/>
          <p:nvPr userDrawn="1"/>
        </p:nvSpPr>
        <p:spPr>
          <a:xfrm>
            <a:off x="466163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464515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3962399"/>
            <a:ext cx="461772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6571" y="777240"/>
            <a:ext cx="5029200" cy="530352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" y="3172968"/>
            <a:ext cx="4617720" cy="457200"/>
          </a:xfrm>
        </p:spPr>
        <p:txBody>
          <a:bodyPr>
            <a:noAutofit/>
          </a:bodyPr>
          <a:lstStyle>
            <a:lvl1pPr marL="0" indent="0" algn="ctr">
              <a:buNone/>
              <a:defRPr sz="2000" b="0" spc="300">
                <a:solidFill>
                  <a:schemeClr val="accent3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pic>
        <p:nvPicPr>
          <p:cNvPr id="14" name="Graphic 13" descr="sprig icon&#10;">
            <a:extLst>
              <a:ext uri="{FF2B5EF4-FFF2-40B4-BE49-F238E27FC236}">
                <a16:creationId xmlns:a16="http://schemas.microsoft.com/office/drawing/2014/main" id="{8203CE7C-A0C4-4B19-BD99-5B8977E694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65924">
            <a:off x="2641877" y="2157078"/>
            <a:ext cx="1280160" cy="6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4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4FF3C43-7D8E-4810-A3BC-9AE3209111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60120"/>
            <a:ext cx="4114800" cy="9144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3136392"/>
            <a:ext cx="3657600" cy="162763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mage of marble texture">
            <a:extLst>
              <a:ext uri="{FF2B5EF4-FFF2-40B4-BE49-F238E27FC236}">
                <a16:creationId xmlns:a16="http://schemas.microsoft.com/office/drawing/2014/main" id="{DE4FCA92-4B09-4386-A95D-2823C777C5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56CF5-B0DF-4053-8A82-BBBE7FF686BE}"/>
              </a:ext>
            </a:extLst>
          </p:cNvPr>
          <p:cNvSpPr/>
          <p:nvPr userDrawn="1"/>
        </p:nvSpPr>
        <p:spPr>
          <a:xfrm>
            <a:off x="442118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4B2F5F-448A-4BB9-BF2F-3CCB44D3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01565" y="2471420"/>
            <a:ext cx="4809744" cy="3473216"/>
            <a:chOff x="6355080" y="2494474"/>
            <a:chExt cx="4960620" cy="34732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457872-52AD-4B0D-A773-AA48B3B219D3}"/>
                </a:ext>
              </a:extLst>
            </p:cNvPr>
            <p:cNvGrpSpPr/>
            <p:nvPr/>
          </p:nvGrpSpPr>
          <p:grpSpPr>
            <a:xfrm>
              <a:off x="6355080" y="2494474"/>
              <a:ext cx="4960620" cy="3473216"/>
              <a:chOff x="6355080" y="2180573"/>
              <a:chExt cx="4960620" cy="347321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D088C3C-893A-4A45-97E6-CF8230EF1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6521" y="3332425"/>
                <a:ext cx="4959179" cy="7179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118EF61-FF64-44B8-B5AB-D7D0700D7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0" y="4494758"/>
                <a:ext cx="4956048" cy="0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84B867-CCAD-498D-B6E2-8981BF01EC0F}"/>
                  </a:ext>
                </a:extLst>
              </p:cNvPr>
              <p:cNvSpPr/>
              <p:nvPr/>
            </p:nvSpPr>
            <p:spPr>
              <a:xfrm>
                <a:off x="6356521" y="2180573"/>
                <a:ext cx="4950649" cy="3473216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9BD33D-A5B4-469A-9937-DE6D3611C03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022" y="2494474"/>
              <a:ext cx="0" cy="3473216"/>
            </a:xfrm>
            <a:prstGeom prst="line">
              <a:avLst/>
            </a:prstGeom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824" y="914400"/>
            <a:ext cx="5212080" cy="5029200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08" y="960120"/>
            <a:ext cx="490529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83880" y="2688336"/>
            <a:ext cx="2862072" cy="71323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0256" y="2779776"/>
            <a:ext cx="786384" cy="65598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C13CD1-B240-4AFC-AF08-95A80AEEFEE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83880" y="3849624"/>
            <a:ext cx="2862072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E266CC-F8CC-4C06-B1E4-3D7E399F893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183880" y="4992624"/>
            <a:ext cx="2862072" cy="74980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7B8197-5533-4814-8838-67C657A3B7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7184" y="2788920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5A7DC7-2FC5-48F8-9345-17A7C96CD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0256" y="3840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F89EB7C-DC5A-461B-BA21-63D3298931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87184" y="3950208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BF30512-FBFE-40CF-8565-50BAA99A4F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20256" y="4983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9E43D0B-1071-466B-B883-92B9D02F09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87184" y="5111496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BA95E-CDDF-419E-808E-3B59CA01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9472" y="1943463"/>
            <a:ext cx="3832828" cy="2136"/>
            <a:chOff x="7009472" y="1943463"/>
            <a:chExt cx="3832828" cy="2136"/>
          </a:xfrm>
          <a:solidFill>
            <a:schemeClr val="accent3">
              <a:lumMod val="25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7A0655-E45C-49C2-AADC-0829E7E67581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72" y="1943463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13C2C0-9B08-4EDE-B15B-FF5C1BB55327}"/>
                </a:ext>
              </a:extLst>
            </p:cNvPr>
            <p:cNvCxnSpPr>
              <a:cxnSpLocks/>
            </p:cNvCxnSpPr>
            <p:nvPr/>
          </p:nvCxnSpPr>
          <p:spPr>
            <a:xfrm>
              <a:off x="9470700" y="1945599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 descr="sprig icon">
            <a:extLst>
              <a:ext uri="{FF2B5EF4-FFF2-40B4-BE49-F238E27FC236}">
                <a16:creationId xmlns:a16="http://schemas.microsoft.com/office/drawing/2014/main" id="{19D5E825-EB79-4044-93F6-2C3F849013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91531" flipH="1">
            <a:off x="8536514" y="1719135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E52EF6E-0B58-484F-94A5-9BAA116171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29200"/>
          </a:xfrm>
          <a:ln w="38100">
            <a:solidFill>
              <a:schemeClr val="tx2"/>
            </a:solidFill>
          </a:ln>
        </p:spPr>
        <p:txBody>
          <a:bodyPr lIns="914400" rIns="914400" anchor="ctr">
            <a:noAutofit/>
          </a:bodyPr>
          <a:lstStyle>
            <a:lvl1pPr algn="ctr">
              <a:defRPr sz="3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058400" cy="58521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88702"/>
            <a:ext cx="2743200" cy="18288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608" y="6488702"/>
            <a:ext cx="2743200" cy="182880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EEE5B85B-2CE4-49C6-A626-897037552E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248" y="1280160"/>
            <a:ext cx="3657600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0248" y="2642616"/>
            <a:ext cx="3657600" cy="1078992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70248" y="4315968"/>
            <a:ext cx="3657600" cy="82296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749808"/>
            <a:ext cx="11283696" cy="914400"/>
          </a:xfrm>
        </p:spPr>
        <p:txBody>
          <a:bodyPr anchor="ctr"/>
          <a:lstStyle>
            <a:lvl1pPr algn="ctr"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317750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79AF1F-7242-4F30-8C34-3161A601D6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943975" y="2317749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1CEFA7-BDAC-4AF4-9581-D5F23678BD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750" y="2317748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A914A-7D10-4F7D-B226-5324D5329F7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5525" y="2317748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11B60-CB4D-4836-B3B0-99E3A740B087}"/>
              </a:ext>
            </a:extLst>
          </p:cNvPr>
          <p:cNvCxnSpPr>
            <a:cxnSpLocks/>
          </p:cNvCxnSpPr>
          <p:nvPr userDrawn="1"/>
        </p:nvCxnSpPr>
        <p:spPr>
          <a:xfrm>
            <a:off x="6781800" y="1992404"/>
            <a:ext cx="29337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077C5C-B350-49D7-9F72-CC7402D7F3AF}"/>
              </a:ext>
            </a:extLst>
          </p:cNvPr>
          <p:cNvCxnSpPr>
            <a:cxnSpLocks/>
          </p:cNvCxnSpPr>
          <p:nvPr userDrawn="1"/>
        </p:nvCxnSpPr>
        <p:spPr>
          <a:xfrm>
            <a:off x="2479675" y="1992404"/>
            <a:ext cx="30067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prig icon">
            <a:extLst>
              <a:ext uri="{FF2B5EF4-FFF2-40B4-BE49-F238E27FC236}">
                <a16:creationId xmlns:a16="http://schemas.microsoft.com/office/drawing/2014/main" id="{3455B0EC-C4D6-4967-AA15-F5B9787992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91531" flipH="1">
            <a:off x="5678556" y="1759981"/>
            <a:ext cx="914400" cy="4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"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DD5414-F5B4-4934-A635-6276FB3ED9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9514" y="958515"/>
            <a:ext cx="4398264" cy="914400"/>
          </a:xfrm>
        </p:spPr>
        <p:txBody>
          <a:bodyPr>
            <a:normAutofit/>
          </a:bodyPr>
          <a:lstStyle>
            <a:lvl1pPr algn="ctr">
              <a:defRPr sz="2900" spc="1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04888" y="2816352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BB0A7E-D7A2-4EFF-A134-B2AD0D06FDC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04888" y="3922776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900BA0-1BE3-4C3A-95B2-0DFEE734031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04888" y="5084064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783C95-300F-479E-8A8E-9F6BE3C723D9}"/>
              </a:ext>
            </a:extLst>
          </p:cNvPr>
          <p:cNvCxnSpPr>
            <a:cxnSpLocks/>
          </p:cNvCxnSpPr>
          <p:nvPr userDrawn="1"/>
        </p:nvCxnSpPr>
        <p:spPr>
          <a:xfrm>
            <a:off x="7231888" y="2340201"/>
            <a:ext cx="1140587" cy="0"/>
          </a:xfrm>
          <a:prstGeom prst="lin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09354D-0D6D-4528-8858-7768965572A6}"/>
              </a:ext>
            </a:extLst>
          </p:cNvPr>
          <p:cNvCxnSpPr>
            <a:cxnSpLocks/>
          </p:cNvCxnSpPr>
          <p:nvPr userDrawn="1"/>
        </p:nvCxnSpPr>
        <p:spPr>
          <a:xfrm>
            <a:off x="9563100" y="2349065"/>
            <a:ext cx="1181232" cy="0"/>
          </a:xfrm>
          <a:prstGeom prst="lin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1117FA-5C64-4802-BBCD-D39A5647932B}"/>
              </a:ext>
            </a:extLst>
          </p:cNvPr>
          <p:cNvCxnSpPr>
            <a:cxnSpLocks/>
          </p:cNvCxnSpPr>
          <p:nvPr userDrawn="1"/>
        </p:nvCxnSpPr>
        <p:spPr>
          <a:xfrm>
            <a:off x="8740521" y="3688966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F332D5-721A-4CD6-9D74-70D7D0201874}"/>
              </a:ext>
            </a:extLst>
          </p:cNvPr>
          <p:cNvCxnSpPr>
            <a:cxnSpLocks/>
          </p:cNvCxnSpPr>
          <p:nvPr userDrawn="1"/>
        </p:nvCxnSpPr>
        <p:spPr>
          <a:xfrm>
            <a:off x="8740521" y="4789102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1C4C1E95-18BD-4ADE-AC3B-864D92FB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91531" flipH="1">
            <a:off x="8578136" y="2151786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488702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702"/>
            <a:ext cx="4114800" cy="18288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1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7696" y="6488702"/>
            <a:ext cx="2743200" cy="182880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1000">
                <a:solidFill>
                  <a:schemeClr val="bg1"/>
                </a:solidFill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2" r:id="rId2"/>
    <p:sldLayoutId id="2147483673" r:id="rId3"/>
    <p:sldLayoutId id="2147483651" r:id="rId4"/>
    <p:sldLayoutId id="2147483677" r:id="rId5"/>
    <p:sldLayoutId id="2147483667" r:id="rId6"/>
    <p:sldLayoutId id="2147483668" r:id="rId7"/>
    <p:sldLayoutId id="2147483656" r:id="rId8"/>
    <p:sldLayoutId id="2147483671" r:id="rId9"/>
    <p:sldLayoutId id="2147483674" r:id="rId10"/>
    <p:sldLayoutId id="2147483678" r:id="rId11"/>
    <p:sldLayoutId id="2147483675" r:id="rId12"/>
    <p:sldLayoutId id="2147483682" r:id="rId13"/>
    <p:sldLayoutId id="2147483666" r:id="rId14"/>
    <p:sldLayoutId id="2147483676" r:id="rId15"/>
    <p:sldLayoutId id="2147483650" r:id="rId16"/>
    <p:sldLayoutId id="2147483670" r:id="rId17"/>
    <p:sldLayoutId id="2147483653" r:id="rId18"/>
    <p:sldLayoutId id="214748365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40" baseline="0">
          <a:solidFill>
            <a:schemeClr val="accent3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3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52" userDrawn="1">
          <p15:clr>
            <a:srgbClr val="FBAE40"/>
          </p15:clr>
        </p15:guide>
        <p15:guide id="4" pos="7128" userDrawn="1">
          <p15:clr>
            <a:srgbClr val="FBAE40"/>
          </p15:clr>
        </p15:guide>
        <p15:guide id="5" pos="288" userDrawn="1">
          <p15:clr>
            <a:srgbClr val="F26B43"/>
          </p15:clr>
        </p15:guide>
        <p15:guide id="6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ebp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031B6E2-D955-57CE-E19A-9B654E2B11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tretch>
            <a:fillRect/>
          </a:stretch>
        </p:blipFill>
        <p:spPr>
          <a:xfrm>
            <a:off x="0" y="54906"/>
            <a:ext cx="12192000" cy="5392478"/>
          </a:xfrm>
          <a:noFill/>
          <a:ln>
            <a:solidFill>
              <a:schemeClr val="bg1"/>
            </a:solidFill>
          </a:ln>
        </p:spPr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70F6BB83-FE06-42C6-8C19-9F085DD9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5144210"/>
            <a:ext cx="12191999" cy="1713790"/>
          </a:xfrm>
          <a:solidFill>
            <a:srgbClr val="0070C0"/>
          </a:solidFill>
        </p:spPr>
        <p:txBody>
          <a:bodyPr>
            <a:noAutofit/>
          </a:bodyPr>
          <a:lstStyle/>
          <a:p>
            <a:pPr algn="ctr"/>
            <a:r>
              <a:rPr lang="en-IN" sz="3200" dirty="0"/>
              <a:t>Optimizing Corporate Credit Card Usage with AI &amp; Automation | n8n</a:t>
            </a:r>
            <a:endParaRPr lang="en-US" sz="3200" dirty="0"/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682A30EC-E6DF-60C6-6115-1159825BE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93" y="6390109"/>
            <a:ext cx="3067295" cy="412985"/>
          </a:xfrm>
          <a:solidFill>
            <a:srgbClr val="0070C0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SACHIN SAVKARE</a:t>
            </a:r>
            <a:endParaRPr lang="en-IN" dirty="0"/>
          </a:p>
        </p:txBody>
      </p:sp>
      <p:sp>
        <p:nvSpPr>
          <p:cNvPr id="6" name="Subtitle 32">
            <a:extLst>
              <a:ext uri="{FF2B5EF4-FFF2-40B4-BE49-F238E27FC236}">
                <a16:creationId xmlns:a16="http://schemas.microsoft.com/office/drawing/2014/main" id="{19583883-6B94-24EA-D9DD-062A5321886A}"/>
              </a:ext>
            </a:extLst>
          </p:cNvPr>
          <p:cNvSpPr txBox="1">
            <a:spLocks/>
          </p:cNvSpPr>
          <p:nvPr/>
        </p:nvSpPr>
        <p:spPr>
          <a:xfrm>
            <a:off x="-2" y="0"/>
            <a:ext cx="12191998" cy="358079"/>
          </a:xfrm>
          <a:prstGeom prst="rect">
            <a:avLst/>
          </a:prstGeom>
          <a:solidFill>
            <a:srgbClr val="002060"/>
          </a:solidFill>
          <a:ln w="38100">
            <a:noFill/>
          </a:ln>
        </p:spPr>
        <p:txBody>
          <a:bodyPr vert="horz" lIns="274320" tIns="45720" rIns="91440" bIns="45720" rtlCol="0"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108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all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AI Automation Challenge – June 2025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D93D9FE-7177-AD9C-A64E-655689469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8" y="0"/>
            <a:ext cx="1545220" cy="154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BF707357-3632-34E5-A95F-D0581A3F0A6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82" r="82"/>
          <a:stretch>
            <a:fillRect/>
          </a:stretch>
        </p:blipFill>
        <p:spPr>
          <a:xfrm>
            <a:off x="3048" y="0"/>
            <a:ext cx="12188952" cy="6934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8C48D-8FE7-491A-A6C7-72647C2A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999" y="395084"/>
            <a:ext cx="8133314" cy="614403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dirty="0"/>
              <a:t>Project Introduction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DA684F-F04D-4BEA-9DE7-266132513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416621" y="1740383"/>
            <a:ext cx="7618714" cy="0"/>
          </a:xfrm>
          <a:prstGeom prst="line">
            <a:avLst/>
          </a:prstGeom>
          <a:ln w="254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B5CAEFB-3ACA-4146-81A1-3AF907AAED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86643" y="515394"/>
            <a:ext cx="7618714" cy="5903411"/>
          </a:xfrm>
          <a:ln>
            <a:noFill/>
          </a:ln>
        </p:spPr>
        <p:txBody>
          <a:bodyPr>
            <a:noAutofit/>
          </a:bodyPr>
          <a:lstStyle/>
          <a:p>
            <a:pPr lvl="0" algn="l" fontAlgn="base">
              <a:spcAft>
                <a:spcPct val="0"/>
              </a:spcAft>
            </a:pPr>
            <a:r>
              <a:rPr lang="en-US" altLang="en-US" dirty="0"/>
              <a:t>In today’s fast-paced business world, companies face growing complexity in managing corporate credit card expenses.</a:t>
            </a:r>
          </a:p>
          <a:p>
            <a:pPr lvl="0" algn="l" fontAlgn="base">
              <a:spcAft>
                <a:spcPct val="0"/>
              </a:spcAft>
            </a:pPr>
            <a:endParaRPr lang="en-US" altLang="en-US" sz="1000" dirty="0"/>
          </a:p>
          <a:p>
            <a:pPr lvl="0" algn="l" fontAlgn="base">
              <a:spcAft>
                <a:spcPct val="0"/>
              </a:spcAft>
            </a:pPr>
            <a:r>
              <a:rPr lang="en-US" altLang="en-US" dirty="0"/>
              <a:t>BizPro Solutions — a business consulting firm — faced rising costs due to: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Inefficient card usage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Missed rewards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Unnecessary late fees</a:t>
            </a:r>
          </a:p>
          <a:p>
            <a:pPr lvl="0" algn="l" fontAlgn="base">
              <a:spcAft>
                <a:spcPct val="0"/>
              </a:spcAft>
            </a:pPr>
            <a:endParaRPr lang="en-US" altLang="en-US" sz="1000" dirty="0"/>
          </a:p>
          <a:p>
            <a:pPr lvl="0" algn="l" fontAlgn="base">
              <a:spcAft>
                <a:spcPct val="0"/>
              </a:spcAft>
            </a:pPr>
            <a:r>
              <a:rPr lang="en-US" altLang="en-US" dirty="0"/>
              <a:t>To solve this, we built an end-to-end AI-powered automation system using n8n and Google Gemini that: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Extracts &amp; analyzes credit card statements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Identifies spending patterns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Recommends better card usage</a:t>
            </a:r>
          </a:p>
          <a:p>
            <a:pPr marL="285750" lvl="0" indent="-285750" algn="l" fontAlgn="base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Provides real-time insights to the finance team</a:t>
            </a:r>
          </a:p>
          <a:p>
            <a:pPr lvl="0" algn="l" fontAlgn="base">
              <a:spcAft>
                <a:spcPct val="0"/>
              </a:spcAft>
            </a:pPr>
            <a:r>
              <a:rPr lang="en-US" altLang="en-US" dirty="0"/>
              <a:t>This project bridges the gap between manual finance workflows and smart automation, unlocking new ways to save money and improve employee behavior.</a:t>
            </a:r>
          </a:p>
        </p:txBody>
      </p:sp>
    </p:spTree>
    <p:extLst>
      <p:ext uri="{BB962C8B-B14F-4D97-AF65-F5344CB8AC3E}">
        <p14:creationId xmlns:p14="http://schemas.microsoft.com/office/powerpoint/2010/main" val="413868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CC9C-7429-45B0-8103-C0D20634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178" y="670171"/>
            <a:ext cx="4645152" cy="567738"/>
          </a:xfrm>
          <a:solidFill>
            <a:srgbClr val="F2E7D9"/>
          </a:solidFill>
        </p:spPr>
        <p:txBody>
          <a:bodyPr>
            <a:normAutofit fontScale="90000"/>
          </a:bodyPr>
          <a:lstStyle/>
          <a:p>
            <a:r>
              <a:rPr lang="en-IN" dirty="0"/>
              <a:t>The Business 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FCE27-D56E-4D7D-9A28-3C699A6B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178" y="1226915"/>
            <a:ext cx="5549192" cy="4971907"/>
          </a:xfrm>
          <a:solidFill>
            <a:srgbClr val="F2E7D9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altLang="en-US" sz="1200" dirty="0"/>
              <a:t>BizPro Solutions issued multiple credit cards to employees for travel, dining, office expenses, and more.</a:t>
            </a:r>
            <a:br>
              <a:rPr lang="en-US" altLang="en-US" sz="1200" dirty="0"/>
            </a:br>
            <a:r>
              <a:rPr lang="en-US" altLang="en-US" sz="1200" dirty="0"/>
              <a:t>However, they faced growing challenges: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Employees used the wrong cards for the wrong categories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Late payments led to recurring penalties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Rewards were underutilized — money left on the table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Annual fees stacked up unnecessarily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200" dirty="0"/>
              <a:t>No visibility into individual or team-level spending patterns</a:t>
            </a:r>
          </a:p>
          <a:p>
            <a:pPr lvl="0" algn="l" fontAlgn="base">
              <a:spcAft>
                <a:spcPct val="0"/>
              </a:spcAft>
            </a:pPr>
            <a:r>
              <a:rPr lang="en-US" altLang="en-US" sz="1200" dirty="0"/>
              <a:t>These inefficiencies led to:</a:t>
            </a:r>
          </a:p>
          <a:p>
            <a:pPr marL="171450" lvl="0" indent="-171450" algn="l" fontAlgn="base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Unnecessary financial losses</a:t>
            </a:r>
          </a:p>
          <a:p>
            <a:pPr marL="171450" lvl="0" indent="-171450" algn="l" fontAlgn="base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Manual statement reviews every month</a:t>
            </a:r>
          </a:p>
          <a:p>
            <a:pPr marL="171450" lvl="0" indent="-171450" algn="l" fontAlgn="base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/>
              <a:t>No real-time insight or accountability</a:t>
            </a:r>
          </a:p>
          <a:p>
            <a:pPr lvl="0" algn="l" fontAlgn="base">
              <a:spcAft>
                <a:spcPct val="0"/>
              </a:spcAft>
            </a:pPr>
            <a:r>
              <a:rPr lang="en-US" altLang="en-US" sz="1200" dirty="0"/>
              <a:t>That’s when the CFO stepped in and assigned Peter Pandey, a business automation specialist, to automate the credit card analysis and uncover optimization opportunities</a:t>
            </a:r>
            <a:endParaRPr lang="en-US" sz="1200" dirty="0"/>
          </a:p>
          <a:p>
            <a:pPr algn="l"/>
            <a:endParaRPr lang="en-US" sz="12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32E4DAB-1431-49AD-B20B-F0E932C75C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04330" y="659177"/>
            <a:ext cx="6228492" cy="567737"/>
          </a:xfrm>
          <a:solidFill>
            <a:srgbClr val="F2E7D9"/>
          </a:solidFill>
        </p:spPr>
        <p:txBody>
          <a:bodyPr anchor="ctr"/>
          <a:lstStyle/>
          <a:p>
            <a:r>
              <a:rPr lang="en-IN" sz="1600" dirty="0"/>
              <a:t>The Cost of Unoptimized Credit Card Usage</a:t>
            </a:r>
            <a:endParaRPr lang="en-US" sz="16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C1696D-5677-1EC2-1AE8-78F7597D8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629" y="62400"/>
            <a:ext cx="224741" cy="332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fontAlgn="base">
              <a:lnSpc>
                <a:spcPts val="2100"/>
              </a:lnSpc>
              <a:spcBef>
                <a:spcPts val="10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dirty="0">
                <a:solidFill>
                  <a:schemeClr val="accent3">
                    <a:lumMod val="25000"/>
                  </a:schemeClr>
                </a:solidFill>
              </a:rPr>
              <a:t>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725834E4-44FC-555A-D70C-7B0EF6D1B5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6334" b="16334"/>
          <a:stretch>
            <a:fillRect/>
          </a:stretch>
        </p:blipFill>
        <p:spPr>
          <a:xfrm>
            <a:off x="6208370" y="1226914"/>
            <a:ext cx="5324452" cy="4971906"/>
          </a:xfrm>
        </p:spPr>
      </p:pic>
    </p:spTree>
    <p:extLst>
      <p:ext uri="{BB962C8B-B14F-4D97-AF65-F5344CB8AC3E}">
        <p14:creationId xmlns:p14="http://schemas.microsoft.com/office/powerpoint/2010/main" val="30520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 descr="photo of man adjusting a bowtie">
            <a:extLst>
              <a:ext uri="{FF2B5EF4-FFF2-40B4-BE49-F238E27FC236}">
                <a16:creationId xmlns:a16="http://schemas.microsoft.com/office/drawing/2014/main" id="{2DE7EEDD-7A34-4798-BB47-E2ECC8E900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43A58A5-9341-4510-9362-41E4208DF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302" y="249467"/>
            <a:ext cx="7008471" cy="6359066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18" y="507303"/>
            <a:ext cx="6612038" cy="515673"/>
          </a:xfrm>
        </p:spPr>
        <p:txBody>
          <a:bodyPr anchor="ctr" anchorCtr="0">
            <a:normAutofit/>
          </a:bodyPr>
          <a:lstStyle/>
          <a:p>
            <a:r>
              <a:rPr lang="en-IN" sz="2500" dirty="0"/>
              <a:t>What Were We Trying to Achieve?</a:t>
            </a:r>
            <a:endParaRPr lang="en-US" sz="25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AC73C-E6A4-453D-B11A-1A391CDBF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518" y="1119881"/>
            <a:ext cx="6612038" cy="5230816"/>
          </a:xfrm>
        </p:spPr>
        <p:txBody>
          <a:bodyPr vert="horz" wrap="square" lIns="0" tIns="45720" rIns="91440" bIns="45720" rtlCol="0" anchor="t" anchorCtr="0">
            <a:noAutofit/>
          </a:bodyPr>
          <a:lstStyle/>
          <a:p>
            <a:pPr algn="l"/>
            <a:r>
              <a:rPr lang="en-IN" sz="1200" dirty="0"/>
              <a:t>The CFO’s goal was simple:</a:t>
            </a:r>
            <a:br>
              <a:rPr lang="en-IN" sz="1200" dirty="0"/>
            </a:br>
            <a:r>
              <a:rPr lang="en-IN" sz="1200" i="1" dirty="0"/>
              <a:t>“Optimize corporate credit card usage and eliminate financial leakage.”</a:t>
            </a:r>
            <a:endParaRPr lang="en-IN" sz="1200" dirty="0"/>
          </a:p>
          <a:p>
            <a:pPr algn="l"/>
            <a:r>
              <a:rPr lang="en-IN" sz="1200" dirty="0"/>
              <a:t>To achieve this, the automation project had the following </a:t>
            </a:r>
            <a:r>
              <a:rPr lang="en-IN" sz="1200" b="1" dirty="0"/>
              <a:t>requirements</a:t>
            </a:r>
            <a:r>
              <a:rPr lang="en-IN" sz="1200" dirty="0"/>
              <a:t>:</a:t>
            </a:r>
          </a:p>
          <a:p>
            <a:pPr algn="l"/>
            <a:r>
              <a:rPr lang="en-IN" sz="1200" b="1" dirty="0"/>
              <a:t>Input: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Credit card statements in </a:t>
            </a:r>
            <a:r>
              <a:rPr lang="en-IN" sz="1200" b="1" dirty="0"/>
              <a:t>PDF format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200" dirty="0"/>
              <a:t>Multiple cards from different banks (Axis, HDFC, ICICI, etc.)</a:t>
            </a:r>
          </a:p>
          <a:p>
            <a:pPr algn="l"/>
            <a:r>
              <a:rPr lang="en-IN" sz="1200" b="1" dirty="0"/>
              <a:t>Tasks to Automate: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Extract</a:t>
            </a:r>
            <a:r>
              <a:rPr lang="en-IN" sz="1200" dirty="0"/>
              <a:t> structured data from PDFs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Categorize</a:t>
            </a:r>
            <a:r>
              <a:rPr lang="en-IN" sz="1200" dirty="0"/>
              <a:t> transactions by spending type (Travel, Dining, etc.)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Identify</a:t>
            </a:r>
            <a:r>
              <a:rPr lang="en-IN" sz="1200" dirty="0"/>
              <a:t> annual fees, late charges, and reward points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Analyse</a:t>
            </a:r>
            <a:r>
              <a:rPr lang="en-IN" sz="1200" dirty="0"/>
              <a:t> card usage and recommend better alternatives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Build</a:t>
            </a:r>
            <a:r>
              <a:rPr lang="en-IN" sz="1200" dirty="0"/>
              <a:t> a system that works every month automatically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IN" sz="1200" b="1" dirty="0"/>
              <a:t>Output</a:t>
            </a:r>
            <a:r>
              <a:rPr lang="en-IN" sz="1200" dirty="0"/>
              <a:t> all findings to Google Sheets and Docs for reporting</a:t>
            </a:r>
          </a:p>
          <a:p>
            <a:pPr algn="l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4D870B-0F7B-7F0A-1A36-BC4057F88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3487" y="1847624"/>
            <a:ext cx="4132469" cy="3162752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100"/>
              </a:lnSpc>
              <a:spcBef>
                <a:spcPts val="1000"/>
              </a:spcBef>
            </a:pPr>
            <a:r>
              <a:rPr lang="en-IN" sz="1200" b="1" dirty="0">
                <a:solidFill>
                  <a:schemeClr val="accent3">
                    <a:lumMod val="25000"/>
                  </a:schemeClr>
                </a:solidFill>
              </a:rPr>
              <a:t>Goals: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Maximize reward utilization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Minimize late and annual fees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Recommend card usage strategies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Improve employee spending behaviour</a:t>
            </a:r>
          </a:p>
          <a:p>
            <a:pPr marL="171450" indent="-171450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accent3">
                    <a:lumMod val="25000"/>
                  </a:schemeClr>
                </a:solidFill>
              </a:rPr>
              <a:t>Save finance team hours of manual work every month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98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51BED4F4-9D3B-C7CB-D116-C72C12342B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2953" r="2953"/>
          <a:stretch>
            <a:fillRect/>
          </a:stretch>
        </p:blipFill>
        <p:spPr>
          <a:solidFill>
            <a:schemeClr val="accent1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6B2E4-7115-4A6C-B218-5316CEB0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0" y="535263"/>
            <a:ext cx="11296380" cy="5787473"/>
          </a:xfrm>
        </p:spPr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58508-AA70-0061-0B51-12D389847E13}"/>
              </a:ext>
            </a:extLst>
          </p:cNvPr>
          <p:cNvSpPr txBox="1"/>
          <p:nvPr/>
        </p:nvSpPr>
        <p:spPr>
          <a:xfrm>
            <a:off x="2669894" y="729214"/>
            <a:ext cx="68522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+mj-lt"/>
                <a:ea typeface="+mj-ea"/>
                <a:cs typeface="+mj-cs"/>
              </a:rPr>
              <a:t>Manual vs Automated Workflow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5B36B5-0203-F579-CBE5-D2281EC713C3}"/>
              </a:ext>
            </a:extLst>
          </p:cNvPr>
          <p:cNvSpPr txBox="1"/>
          <p:nvPr/>
        </p:nvSpPr>
        <p:spPr>
          <a:xfrm>
            <a:off x="717630" y="1620456"/>
            <a:ext cx="4595150" cy="45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Before Automation (Manual Process):</a:t>
            </a:r>
          </a:p>
          <a:p>
            <a:pPr>
              <a:lnSpc>
                <a:spcPct val="150000"/>
              </a:lnSpc>
            </a:pPr>
            <a:endParaRPr lang="en-IN" sz="1600" spc="40" dirty="0">
              <a:solidFill>
                <a:schemeClr val="tx2">
                  <a:lumMod val="20000"/>
                  <a:lumOff val="80000"/>
                </a:schemeClr>
              </a:solidFill>
              <a:latin typeface="Avenir Next LT Pro (Body)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Finance team manually opened each PDF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Extracted transaction data into Excel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Categorized expenses by guessing merchant names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Missed important details like late fees or unused rewards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Took 6–8 hours per employee per month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High chance of errors and missed optimization</a:t>
            </a:r>
          </a:p>
          <a:p>
            <a:pPr>
              <a:lnSpc>
                <a:spcPct val="150000"/>
              </a:lnSpc>
            </a:pPr>
            <a:endParaRPr lang="en-IN" dirty="0">
              <a:latin typeface="Avenir Next LT Pro (Body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BD1362-FE4E-F68E-CD81-2A4088478E9F}"/>
              </a:ext>
            </a:extLst>
          </p:cNvPr>
          <p:cNvSpPr txBox="1"/>
          <p:nvPr/>
        </p:nvSpPr>
        <p:spPr>
          <a:xfrm>
            <a:off x="6227180" y="1605047"/>
            <a:ext cx="5066003" cy="452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After Automation (n8n + AI):</a:t>
            </a:r>
          </a:p>
          <a:p>
            <a:pPr>
              <a:lnSpc>
                <a:spcPct val="150000"/>
              </a:lnSpc>
            </a:pPr>
            <a:endParaRPr lang="en-IN" sz="1600" spc="40" dirty="0">
              <a:solidFill>
                <a:schemeClr val="tx2">
                  <a:lumMod val="20000"/>
                  <a:lumOff val="80000"/>
                </a:schemeClr>
              </a:solidFill>
              <a:latin typeface="Avenir Next LT Pro (Body)"/>
              <a:ea typeface="+mj-ea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PDFs processed automatically via n8n workflow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Extracted and structured into clean JSON/CSV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Categorization done using AI &amp; NLP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Reward tracking, fee identification, and recommendations included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Data auto-pushed to Google Sheets &amp; Docs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Takes less than 1 minute per statement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40" dirty="0">
                <a:solidFill>
                  <a:schemeClr val="tx2">
                    <a:lumMod val="20000"/>
                    <a:lumOff val="80000"/>
                  </a:schemeClr>
                </a:solidFill>
                <a:latin typeface="Avenir Next LT Pro (Body)"/>
                <a:ea typeface="+mj-ea"/>
                <a:cs typeface="+mj-cs"/>
              </a:rPr>
              <a:t>Consistent, scalable, and error-free</a:t>
            </a:r>
          </a:p>
          <a:p>
            <a:pPr>
              <a:lnSpc>
                <a:spcPct val="150000"/>
              </a:lnSpc>
            </a:pPr>
            <a:endParaRPr lang="en-IN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21276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2B9B5DD8-7B25-4160-9E2A-5F7F2E3C7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672" y="261221"/>
            <a:ext cx="11546656" cy="6349773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DEE0A9-D698-0840-22EE-6533E39D9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225" y="288437"/>
            <a:ext cx="3211103" cy="6322557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IN" sz="1200" b="1" dirty="0"/>
              <a:t>Flow 1: AI Research (External Credit Card Strategy)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Manual Trigger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Set Research Context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Prompt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AI Agent (Gemini)</a:t>
            </a:r>
          </a:p>
          <a:p>
            <a:pPr algn="l">
              <a:lnSpc>
                <a:spcPct val="100000"/>
              </a:lnSpc>
            </a:pPr>
            <a:endParaRPr lang="en-IN" sz="600" dirty="0"/>
          </a:p>
          <a:p>
            <a:pPr algn="l">
              <a:lnSpc>
                <a:spcPct val="100000"/>
              </a:lnSpc>
            </a:pPr>
            <a:r>
              <a:rPr lang="en-IN" sz="1200" b="1" dirty="0"/>
              <a:t>Flow 2: PDF Analysis (Internal Card Usage)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Read Binary File From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Split in Batches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Read File From Disk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Define Metadata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Extract from PDF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AI Agent</a:t>
            </a:r>
          </a:p>
          <a:p>
            <a:pPr algn="l">
              <a:lnSpc>
                <a:spcPct val="100000"/>
              </a:lnSpc>
            </a:pPr>
            <a:endParaRPr lang="en-IN" sz="600" dirty="0"/>
          </a:p>
          <a:p>
            <a:pPr algn="l">
              <a:lnSpc>
                <a:spcPct val="100000"/>
              </a:lnSpc>
            </a:pPr>
            <a:r>
              <a:rPr lang="en-IN" sz="1200" b="1" dirty="0"/>
              <a:t>Flow 3: Strategic Reporting (Final Output)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Merge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Prepare Report Content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Strategic Report Generator </a:t>
            </a:r>
          </a:p>
          <a:p>
            <a:pPr marL="228600" indent="-228600" algn="l">
              <a:lnSpc>
                <a:spcPct val="100000"/>
              </a:lnSpc>
              <a:buFont typeface="+mj-lt"/>
              <a:buAutoNum type="arabicPeriod"/>
            </a:pPr>
            <a:r>
              <a:rPr lang="en-IN" sz="1200" dirty="0"/>
              <a:t>Create Document 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4541D04C-6369-F3E4-2D82-738E150E9977}"/>
              </a:ext>
            </a:extLst>
          </p:cNvPr>
          <p:cNvSpPr txBox="1">
            <a:spLocks/>
          </p:cNvSpPr>
          <p:nvPr/>
        </p:nvSpPr>
        <p:spPr>
          <a:xfrm>
            <a:off x="5503965" y="3703552"/>
            <a:ext cx="6137832" cy="153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pic>
        <p:nvPicPr>
          <p:cNvPr id="51" name="Picture Placeholder 50">
            <a:extLst>
              <a:ext uri="{FF2B5EF4-FFF2-40B4-BE49-F238E27FC236}">
                <a16:creationId xmlns:a16="http://schemas.microsoft.com/office/drawing/2014/main" id="{EE44AA78-CE7B-06BA-8C3E-B74957E7DE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340" r="340"/>
          <a:stretch>
            <a:fillRect/>
          </a:stretch>
        </p:blipFill>
        <p:spPr>
          <a:xfrm>
            <a:off x="358232" y="274829"/>
            <a:ext cx="7964281" cy="6308342"/>
          </a:xfrm>
        </p:spPr>
      </p:pic>
    </p:spTree>
    <p:extLst>
      <p:ext uri="{BB962C8B-B14F-4D97-AF65-F5344CB8AC3E}">
        <p14:creationId xmlns:p14="http://schemas.microsoft.com/office/powerpoint/2010/main" val="83793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41FFE-B8F8-69CD-B6FA-372081B4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9CA5-7616-6C9B-247F-6C5C6FF9A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9392" y="402099"/>
            <a:ext cx="6226978" cy="550491"/>
          </a:xfrm>
        </p:spPr>
        <p:txBody>
          <a:bodyPr>
            <a:normAutofit/>
          </a:bodyPr>
          <a:lstStyle/>
          <a:p>
            <a:pPr algn="l"/>
            <a:r>
              <a:rPr lang="en-IN" sz="2100" dirty="0"/>
              <a:t>What Did Automation Change for </a:t>
            </a:r>
            <a:r>
              <a:rPr lang="en-IN" sz="2100" dirty="0" err="1"/>
              <a:t>BizPro</a:t>
            </a:r>
            <a:r>
              <a:rPr lang="en-IN" sz="2100" dirty="0"/>
              <a:t>?</a:t>
            </a:r>
            <a:endParaRPr lang="en-US" sz="2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64ADCA-5C74-541D-6579-A6B39E1D7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776" y="386285"/>
            <a:ext cx="11274552" cy="621438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355BB92A-058E-65E2-ADB1-447FD42949E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0544" r="10544"/>
          <a:stretch>
            <a:fillRect/>
          </a:stretch>
        </p:blipFill>
        <p:spPr>
          <a:xfrm>
            <a:off x="0" y="0"/>
            <a:ext cx="5411788" cy="6858000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98DFC9-8984-F379-8861-3B622543D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965" y="1004820"/>
            <a:ext cx="6137832" cy="1239930"/>
          </a:xfrm>
        </p:spPr>
        <p:txBody>
          <a:bodyPr/>
          <a:lstStyle/>
          <a:p>
            <a:pPr algn="l"/>
            <a:r>
              <a:rPr lang="en-IN" sz="1300" b="1" dirty="0"/>
              <a:t>Time Saved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Reduced processing time from </a:t>
            </a:r>
            <a:r>
              <a:rPr lang="en-IN" sz="1300" b="1" dirty="0"/>
              <a:t>8 hours to &lt;1 minute per statement</a:t>
            </a:r>
            <a:endParaRPr lang="en-IN" sz="13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No more manual copying, categorizing, or formatting</a:t>
            </a:r>
          </a:p>
          <a:p>
            <a:pPr algn="l"/>
            <a:endParaRPr lang="en-IN" dirty="0"/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03F91A93-ABE6-D0DD-016C-EE81AD4738B0}"/>
              </a:ext>
            </a:extLst>
          </p:cNvPr>
          <p:cNvSpPr txBox="1">
            <a:spLocks/>
          </p:cNvSpPr>
          <p:nvPr/>
        </p:nvSpPr>
        <p:spPr>
          <a:xfrm>
            <a:off x="5503965" y="3703552"/>
            <a:ext cx="6137832" cy="153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/>
          </a:p>
        </p:txBody>
      </p:sp>
      <p:sp>
        <p:nvSpPr>
          <p:cNvPr id="15" name="Content Placeholder 8">
            <a:extLst>
              <a:ext uri="{FF2B5EF4-FFF2-40B4-BE49-F238E27FC236}">
                <a16:creationId xmlns:a16="http://schemas.microsoft.com/office/drawing/2014/main" id="{13648932-6D3A-42E4-C692-B69EAA95BEE3}"/>
              </a:ext>
            </a:extLst>
          </p:cNvPr>
          <p:cNvSpPr txBox="1">
            <a:spLocks/>
          </p:cNvSpPr>
          <p:nvPr/>
        </p:nvSpPr>
        <p:spPr>
          <a:xfrm>
            <a:off x="5503965" y="2253546"/>
            <a:ext cx="6137832" cy="1239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300" b="1" dirty="0"/>
              <a:t>Employee Behaviour Insights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Flagged risky spend patterns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300" dirty="0"/>
              <a:t>Showed which employees missed due dates or used wrong cards</a:t>
            </a:r>
          </a:p>
          <a:p>
            <a:pPr algn="l"/>
            <a:endParaRPr lang="en-IN" sz="1300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A9BFCA57-10E7-84B8-D588-2A5531528836}"/>
              </a:ext>
            </a:extLst>
          </p:cNvPr>
          <p:cNvSpPr txBox="1">
            <a:spLocks/>
          </p:cNvSpPr>
          <p:nvPr/>
        </p:nvSpPr>
        <p:spPr>
          <a:xfrm>
            <a:off x="5503965" y="3540986"/>
            <a:ext cx="6137832" cy="1239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400" b="1" dirty="0"/>
              <a:t>Smart Reporting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Auto-generated </a:t>
            </a:r>
            <a:r>
              <a:rPr lang="en-IN" sz="1400" b="1" dirty="0"/>
              <a:t>Google Docs reports</a:t>
            </a:r>
            <a:r>
              <a:rPr lang="en-IN" sz="1400" dirty="0"/>
              <a:t> per employee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Company-wide </a:t>
            </a:r>
            <a:r>
              <a:rPr lang="en-IN" sz="1400" b="1" dirty="0"/>
              <a:t>summary for CFO</a:t>
            </a:r>
            <a:r>
              <a:rPr lang="en-IN" sz="1400" dirty="0"/>
              <a:t> with actionable insights</a:t>
            </a:r>
          </a:p>
          <a:p>
            <a:pPr algn="l"/>
            <a:endParaRPr lang="en-IN" sz="1300" dirty="0"/>
          </a:p>
        </p:txBody>
      </p:sp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9D5441BA-54B0-39E9-6585-AF27BAE39AED}"/>
              </a:ext>
            </a:extLst>
          </p:cNvPr>
          <p:cNvSpPr txBox="1">
            <a:spLocks/>
          </p:cNvSpPr>
          <p:nvPr/>
        </p:nvSpPr>
        <p:spPr>
          <a:xfrm>
            <a:off x="5503965" y="4837201"/>
            <a:ext cx="6137832" cy="12399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ts val="21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400" b="1" dirty="0"/>
              <a:t>Scalability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Easily handles </a:t>
            </a:r>
            <a:r>
              <a:rPr lang="en-IN" sz="1400" b="1" dirty="0"/>
              <a:t>25+ PDFs at once</a:t>
            </a:r>
            <a:endParaRPr lang="en-IN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400" dirty="0"/>
              <a:t>Can run </a:t>
            </a:r>
            <a:r>
              <a:rPr lang="en-IN" sz="1400" b="1" dirty="0"/>
              <a:t>monthly</a:t>
            </a:r>
            <a:r>
              <a:rPr lang="en-IN" sz="1400" dirty="0"/>
              <a:t> without additional setup</a:t>
            </a:r>
          </a:p>
          <a:p>
            <a:pPr algn="l"/>
            <a:endParaRPr lang="en-IN" sz="13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E48964-B92D-C8BF-AAF2-002220F3089A}"/>
              </a:ext>
            </a:extLst>
          </p:cNvPr>
          <p:cNvSpPr txBox="1"/>
          <p:nvPr/>
        </p:nvSpPr>
        <p:spPr>
          <a:xfrm>
            <a:off x="5757896" y="6153073"/>
            <a:ext cx="6111432" cy="259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1200" spc="10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A one-time setup created a long-term finance optimization engine.</a:t>
            </a:r>
          </a:p>
        </p:txBody>
      </p:sp>
    </p:spTree>
    <p:extLst>
      <p:ext uri="{BB962C8B-B14F-4D97-AF65-F5344CB8AC3E}">
        <p14:creationId xmlns:p14="http://schemas.microsoft.com/office/powerpoint/2010/main" val="57502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Placeholder 9" descr="Photo of team group high five&#10;">
            <a:extLst>
              <a:ext uri="{FF2B5EF4-FFF2-40B4-BE49-F238E27FC236}">
                <a16:creationId xmlns:a16="http://schemas.microsoft.com/office/drawing/2014/main" id="{AA58AABE-CEFF-48E5-AC11-9A99DA35553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4B8C71D-9583-48CB-A10F-1E6391AF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1386" y="520303"/>
            <a:ext cx="3959352" cy="548640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CBB973-B428-41C0-9D92-71BB38810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5686" y="634603"/>
            <a:ext cx="3730752" cy="5257800"/>
          </a:xfrm>
          <a:prstGeom prst="rect">
            <a:avLst/>
          </a:prstGeom>
          <a:noFill/>
          <a:ln w="12700">
            <a:solidFill>
              <a:schemeClr val="accent3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082" y="1199137"/>
            <a:ext cx="3438144" cy="9144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8B9DC8-A928-4BA0-872D-E2A209F30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8062" y="2253019"/>
            <a:ext cx="2286000" cy="0"/>
          </a:xfrm>
          <a:prstGeom prst="line">
            <a:avLst/>
          </a:prstGeom>
          <a:ln w="127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4954" y="2689609"/>
            <a:ext cx="3200400" cy="457200"/>
          </a:xfrm>
        </p:spPr>
        <p:txBody>
          <a:bodyPr>
            <a:normAutofit/>
          </a:bodyPr>
          <a:lstStyle/>
          <a:p>
            <a:r>
              <a:rPr lang="en-US" dirty="0"/>
              <a:t>SACHIN SAVKARE​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3AD9EC-FB39-4CB3-AB09-9CF0FF397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92462" y="3436997"/>
            <a:ext cx="457200" cy="0"/>
          </a:xfrm>
          <a:prstGeom prst="line">
            <a:avLst/>
          </a:prstGeom>
          <a:ln w="381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85072D4-7F5E-47C0-A8C5-488CD2822AB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491646" y="3722881"/>
            <a:ext cx="2858831" cy="457196"/>
          </a:xfrm>
        </p:spPr>
        <p:txBody>
          <a:bodyPr/>
          <a:lstStyle/>
          <a:p>
            <a:r>
              <a:rPr lang="en-US" dirty="0"/>
              <a:t>sachinsavkare08@gmail.com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0E818E-5D5D-4925-A78F-3B769109C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778062" y="4325188"/>
            <a:ext cx="2286000" cy="0"/>
          </a:xfrm>
          <a:prstGeom prst="line">
            <a:avLst/>
          </a:prstGeom>
          <a:ln w="12700">
            <a:solidFill>
              <a:schemeClr val="accent1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7">
      <a:dk1>
        <a:sysClr val="windowText" lastClr="000000"/>
      </a:dk1>
      <a:lt1>
        <a:sysClr val="window" lastClr="FFFFFF"/>
      </a:lt1>
      <a:dk2>
        <a:srgbClr val="BF8641"/>
      </a:dk2>
      <a:lt2>
        <a:srgbClr val="E7E6E6"/>
      </a:lt2>
      <a:accent1>
        <a:srgbClr val="F2D6BD"/>
      </a:accent1>
      <a:accent2>
        <a:srgbClr val="616F8C"/>
      </a:accent2>
      <a:accent3>
        <a:srgbClr val="F2DAAC"/>
      </a:accent3>
      <a:accent4>
        <a:srgbClr val="373921"/>
      </a:accent4>
      <a:accent5>
        <a:srgbClr val="D9A577"/>
      </a:accent5>
      <a:accent6>
        <a:srgbClr val="A3AFB4"/>
      </a:accent6>
      <a:hlink>
        <a:srgbClr val="0563C1"/>
      </a:hlink>
      <a:folHlink>
        <a:srgbClr val="954F72"/>
      </a:folHlink>
    </a:clrScheme>
    <a:fontScheme name="Custom 123">
      <a:majorFont>
        <a:latin typeface="Elephan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 presentation_Win32_JB_v3" id="{1BD1A3DF-4DD0-4DA4-B36D-CC18B63EBA81}" vid="{2DCA4B0C-60EF-4338-8C4C-D35D510CD7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CD0232-9404-4602-91CF-844E41C3C1C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8E9FECB-8918-4F73-BBEE-F44B89CFA6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BD190D-DBEC-4A8E-9FA9-778FC5CDB5C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653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Avenir Next LT Pro (Body)</vt:lpstr>
      <vt:lpstr>Arial</vt:lpstr>
      <vt:lpstr>Avenir Next LT Pro</vt:lpstr>
      <vt:lpstr>Calibri</vt:lpstr>
      <vt:lpstr>Elephant Pro</vt:lpstr>
      <vt:lpstr>Office Theme</vt:lpstr>
      <vt:lpstr>Optimizing Corporate Credit Card Usage with AI &amp; Automation | n8n</vt:lpstr>
      <vt:lpstr>Project Introduction</vt:lpstr>
      <vt:lpstr>The Business Challenge</vt:lpstr>
      <vt:lpstr>What Were We Trying to Achieve?</vt:lpstr>
      <vt:lpstr>PowerPoint Presentation</vt:lpstr>
      <vt:lpstr>PowerPoint Presentation</vt:lpstr>
      <vt:lpstr>What Did Automation Change for BizPro?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2021-09-06T03:24:35Z</dcterms:created>
  <dcterms:modified xsi:type="dcterms:W3CDTF">2025-08-03T12:50:02Z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