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327" r:id="rId6"/>
    <p:sldId id="308" r:id="rId7"/>
    <p:sldId id="309" r:id="rId8"/>
    <p:sldId id="311" r:id="rId9"/>
    <p:sldId id="325" r:id="rId10"/>
    <p:sldId id="324" r:id="rId11"/>
    <p:sldId id="328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orient="horz" pos="1776" userDrawn="1">
          <p15:clr>
            <a:srgbClr val="A4A3A4"/>
          </p15:clr>
        </p15:guide>
        <p15:guide id="4" orient="horz" pos="3240" userDrawn="1">
          <p15:clr>
            <a:srgbClr val="A4A3A4"/>
          </p15:clr>
        </p15:guide>
        <p15:guide id="5" pos="3840">
          <p15:clr>
            <a:srgbClr val="A4A3A4"/>
          </p15:clr>
        </p15:guide>
        <p15:guide id="6" pos="5664" userDrawn="1">
          <p15:clr>
            <a:srgbClr val="A4A3A4"/>
          </p15:clr>
        </p15:guide>
        <p15:guide id="7" pos="1536" userDrawn="1">
          <p15:clr>
            <a:srgbClr val="A4A3A4"/>
          </p15:clr>
        </p15:guide>
        <p15:guide id="8" orient="horz" pos="7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19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1906"/>
    <a:srgbClr val="BF6734"/>
    <a:srgbClr val="F2E7D9"/>
    <a:srgbClr val="373921"/>
    <a:srgbClr val="BF8641"/>
    <a:srgbClr val="D98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79" autoAdjust="0"/>
    <p:restoredTop sz="94660"/>
  </p:normalViewPr>
  <p:slideViewPr>
    <p:cSldViewPr snapToGrid="0">
      <p:cViewPr>
        <p:scale>
          <a:sx n="66" d="100"/>
          <a:sy n="66" d="100"/>
        </p:scale>
        <p:origin x="1267" y="499"/>
      </p:cViewPr>
      <p:guideLst>
        <p:guide orient="horz" pos="1080"/>
        <p:guide orient="horz" pos="1776"/>
        <p:guide orient="horz" pos="3240"/>
        <p:guide pos="3840"/>
        <p:guide pos="5664"/>
        <p:guide pos="1536"/>
        <p:guide orient="horz" pos="7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071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BDD37D-224E-4A2E-8417-8C17D4A5C8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1C7EA-584A-4063-BBF8-F1D297349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17B7C-60D9-405F-8753-390BD5F55D7A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F4596-F6B6-4D9D-B156-71CCDAE4E8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34F26-69E4-4D77-8646-C93DD1E0AC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8A390-5D0E-4E62-98EC-976C3766C4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274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3ADA9-1F11-4760-8ADD-071EFA0A529A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784F3-2271-4F8D-A0BC-8F40E6849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45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BDD9099-6901-40BC-B1DA-AD6ADD5C60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24" y="0"/>
            <a:ext cx="12188952" cy="6858000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58724" y="4524231"/>
            <a:ext cx="11274552" cy="1162499"/>
          </a:xfrm>
          <a:solidFill>
            <a:schemeClr val="tx1">
              <a:alpha val="10000"/>
            </a:schemeClr>
          </a:solidFill>
          <a:ln w="38100">
            <a:solidFill>
              <a:schemeClr val="tx2"/>
            </a:solidFill>
          </a:ln>
        </p:spPr>
        <p:txBody>
          <a:bodyPr lIns="274320" anchor="ctr">
            <a:normAutofit/>
          </a:bodyPr>
          <a:lstStyle>
            <a:lvl1pPr algn="l">
              <a:lnSpc>
                <a:spcPct val="108000"/>
              </a:lnSpc>
              <a:defRPr sz="4400" spc="100" baseline="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58723" y="5686727"/>
            <a:ext cx="5637271" cy="692639"/>
          </a:xfrm>
          <a:solidFill>
            <a:schemeClr val="tx1">
              <a:alpha val="10000"/>
            </a:schemeClr>
          </a:solidFill>
          <a:ln w="38100">
            <a:solidFill>
              <a:schemeClr val="tx2"/>
            </a:solidFill>
          </a:ln>
        </p:spPr>
        <p:txBody>
          <a:bodyPr lIns="274320" anchor="ctr">
            <a:normAutofit/>
          </a:bodyPr>
          <a:lstStyle>
            <a:lvl1pPr marL="0" indent="0" algn="l">
              <a:lnSpc>
                <a:spcPct val="108000"/>
              </a:lnSpc>
              <a:spcBef>
                <a:spcPts val="0"/>
              </a:spcBef>
              <a:buNone/>
              <a:defRPr sz="1800" cap="all" spc="100" baseline="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C85266-52B0-409F-8CE4-E444E424D5E1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095993" y="5686727"/>
            <a:ext cx="5637269" cy="692638"/>
          </a:xfrm>
          <a:solidFill>
            <a:schemeClr val="tx1">
              <a:alpha val="10000"/>
            </a:schemeClr>
          </a:solidFill>
          <a:ln w="38100">
            <a:solidFill>
              <a:schemeClr val="tx2"/>
            </a:solidFill>
          </a:ln>
        </p:spPr>
        <p:txBody>
          <a:bodyPr lIns="274320" anchor="ctr">
            <a:normAutofit/>
          </a:bodyPr>
          <a:lstStyle>
            <a:lvl1pPr marL="0" indent="0" algn="l">
              <a:lnSpc>
                <a:spcPct val="108000"/>
              </a:lnSpc>
              <a:spcBef>
                <a:spcPts val="0"/>
              </a:spcBef>
              <a:buNone/>
              <a:defRPr sz="1800" cap="all" spc="100" baseline="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610CAC7-0287-4791-AA90-6C130B8730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24" y="0"/>
            <a:ext cx="12188952" cy="6858000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38544" y="960120"/>
            <a:ext cx="4700016" cy="1325563"/>
          </a:xfrm>
        </p:spPr>
        <p:txBody>
          <a:bodyPr/>
          <a:lstStyle>
            <a:lvl1pPr algn="ctr"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31152" y="2715768"/>
            <a:ext cx="4114800" cy="1188720"/>
          </a:xfrm>
        </p:spPr>
        <p:txBody>
          <a:bodyPr anchor="t">
            <a:normAutofit/>
          </a:bodyPr>
          <a:lstStyle>
            <a:lvl1pPr marL="0" indent="0" algn="ctr">
              <a:lnSpc>
                <a:spcPts val="2100"/>
              </a:lnSpc>
              <a:buNone/>
              <a:defRPr sz="1400" b="0">
                <a:solidFill>
                  <a:schemeClr val="accent3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931152" y="4663440"/>
            <a:ext cx="4114800" cy="1005840"/>
          </a:xfrm>
        </p:spPr>
        <p:txBody>
          <a:bodyPr anchor="t">
            <a:normAutofit/>
          </a:bodyPr>
          <a:lstStyle>
            <a:lvl1pPr marL="0" indent="0" algn="ctr">
              <a:lnSpc>
                <a:spcPts val="2100"/>
              </a:lnSpc>
              <a:buNone/>
              <a:defRPr sz="1400" b="0">
                <a:solidFill>
                  <a:schemeClr val="accent3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53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9808"/>
            <a:ext cx="10515600" cy="914400"/>
          </a:xfrm>
        </p:spPr>
        <p:txBody>
          <a:bodyPr/>
          <a:lstStyle>
            <a:lvl1pPr algn="ctr"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ZA"/>
              <a:t>CONFERENCE PRESENTATION</a:t>
            </a:r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301DA176-9193-4B04-B599-C94E317913E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58952" y="3127677"/>
            <a:ext cx="1051560" cy="457200"/>
          </a:xfrm>
        </p:spPr>
        <p:txBody>
          <a:bodyPr anchor="ctr"/>
          <a:lstStyle>
            <a:lvl1pPr marL="0" indent="0" algn="ctr">
              <a:buNone/>
              <a:defRPr sz="1400" b="1" spc="300" baseline="0">
                <a:solidFill>
                  <a:schemeClr val="accent3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D950A6C4-345F-4857-A613-BA3B56096B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275117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D4ADE2E-411A-4FE3-BE95-DAF1FDCBC55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275117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47FAF332-F615-4C47-95EA-CE17DFEE62A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275117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4AE2424F-E961-4201-91A6-3AAB4B81F20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275117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376057B0-36CD-44FC-A0B9-2DD64FB47DD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8952" y="3928953"/>
            <a:ext cx="1051560" cy="457200"/>
          </a:xfrm>
        </p:spPr>
        <p:txBody>
          <a:bodyPr anchor="ctr"/>
          <a:lstStyle>
            <a:lvl1pPr marL="0" indent="0" algn="ctr">
              <a:buNone/>
              <a:defRPr sz="1400" b="1" spc="300" baseline="0">
                <a:solidFill>
                  <a:schemeClr val="accent3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676D61D8-553D-48A5-A736-7775F27B69B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275117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82028ADE-A26E-4E87-85C6-87A161CB82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275117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D49729D5-3821-43F6-A1C5-5549E5177E0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275117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02C709FA-DC0E-435A-A4A7-A975A8D413B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275117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018BA8DF-331D-4B6E-AF52-AA13732A6B9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275117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DBEB8F26-CF5F-4C8F-94D3-2DACD0914B6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275117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0EC0A380-C705-47E5-960A-C495280B86E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275117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E217E3B9-2273-4A22-A07E-4FEFB35FCC0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275117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FE119361-CC51-4C9D-A4B5-BDEEE01371A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062181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E39AABDA-9976-4AB3-BCBF-77B491015F5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062181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9EFE40FF-B422-4391-9236-D2D2D09F30C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062181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6B6D260C-7D2F-4024-86D5-8338D454EBE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062181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2F9B810E-07ED-4DCA-941C-C388D0D629A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062181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BD4447B3-0D22-4C7F-943D-0B587278283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062181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642B6C40-8744-4C84-B1E3-6E43D565F11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062181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A59ADB66-05AF-4A45-9C95-D32C5989A67E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062181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0068B2A9-DD05-4E1D-BD33-A2E85A5EC6D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062181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D9CC05E1-548C-4EEE-882C-6E801268902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062181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8E2FCD6E-08B0-49F8-BB46-6509A73C300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062181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8D149A50-AE02-4525-9165-71B5B24E27DF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062181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24126B4E-6F4A-4E61-B11D-78A183E4945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7" y="1760565"/>
            <a:ext cx="1828800" cy="696885"/>
          </a:xfrm>
          <a:noFill/>
          <a:ln w="12700">
            <a:solidFill>
              <a:schemeClr val="accent3"/>
            </a:solidFill>
          </a:ln>
        </p:spPr>
        <p:txBody>
          <a:bodyPr tIns="36000" anchor="ctr" anchorCtr="1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 spc="20" baseline="0">
                <a:solidFill>
                  <a:schemeClr val="accent3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14A76E8-F520-4630-8BBA-F9B7A0DAAB02}"/>
              </a:ext>
            </a:extLst>
          </p:cNvPr>
          <p:cNvSpPr/>
          <p:nvPr userDrawn="1"/>
        </p:nvSpPr>
        <p:spPr>
          <a:xfrm>
            <a:off x="929640" y="3648582"/>
            <a:ext cx="10332720" cy="228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64" name="Date Placeholder 4">
            <a:extLst>
              <a:ext uri="{FF2B5EF4-FFF2-40B4-BE49-F238E27FC236}">
                <a16:creationId xmlns:a16="http://schemas.microsoft.com/office/drawing/2014/main" id="{49043823-D35F-46B1-919E-197C35555610}"/>
              </a:ext>
            </a:extLst>
          </p:cNvPr>
          <p:cNvSpPr>
            <a:spLocks noGrp="1"/>
          </p:cNvSpPr>
          <p:nvPr>
            <p:ph type="dt" sz="half" idx="60"/>
          </p:nvPr>
        </p:nvSpPr>
        <p:spPr>
          <a:xfrm>
            <a:off x="457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09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1B08CCD3-BAD4-467E-B843-1BD3FC1D83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24" y="0"/>
            <a:ext cx="12188952" cy="685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960120"/>
            <a:ext cx="5029200" cy="914400"/>
          </a:xfrm>
        </p:spPr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E5D546-07C2-4A4B-85D2-F23B489AB4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935224"/>
            <a:ext cx="2130552" cy="95097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D981D89-A62B-4844-B43A-DFEEC6CACD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306824"/>
            <a:ext cx="2130552" cy="95097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071D86D6-F37C-4280-9551-DFF729C85B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64408" y="2935224"/>
            <a:ext cx="2221992" cy="95097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B88B61E-B44C-46EB-B875-1F55B02E895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64408" y="4334256"/>
            <a:ext cx="2221992" cy="95097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417731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s for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photo of marble ">
            <a:extLst>
              <a:ext uri="{FF2B5EF4-FFF2-40B4-BE49-F238E27FC236}">
                <a16:creationId xmlns:a16="http://schemas.microsoft.com/office/drawing/2014/main" id="{5886E31A-DA35-4E25-9FA3-92E90FBF38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0056CF5-B0DF-4053-8A82-BBBE7FF686BE}"/>
              </a:ext>
            </a:extLst>
          </p:cNvPr>
          <p:cNvSpPr/>
          <p:nvPr userDrawn="1"/>
        </p:nvSpPr>
        <p:spPr>
          <a:xfrm>
            <a:off x="442118" y="457200"/>
            <a:ext cx="11274552" cy="5943600"/>
          </a:xfrm>
          <a:prstGeom prst="rect">
            <a:avLst/>
          </a:prstGeom>
          <a:solidFill>
            <a:schemeClr val="tx2">
              <a:lumMod val="20000"/>
              <a:lumOff val="80000"/>
              <a:alpha val="8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E4B2F5F-448A-4BB9-BF2F-3CCB44D32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01565" y="2471420"/>
            <a:ext cx="4809744" cy="3473216"/>
            <a:chOff x="6355080" y="2494474"/>
            <a:chExt cx="4960620" cy="347321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6457872-52AD-4B0D-A773-AA48B3B219D3}"/>
                </a:ext>
              </a:extLst>
            </p:cNvPr>
            <p:cNvGrpSpPr/>
            <p:nvPr/>
          </p:nvGrpSpPr>
          <p:grpSpPr>
            <a:xfrm>
              <a:off x="6355080" y="2494474"/>
              <a:ext cx="4960620" cy="3473216"/>
              <a:chOff x="6355080" y="2180573"/>
              <a:chExt cx="4960620" cy="3473216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D088C3C-893A-4A45-97E6-CF8230EF1D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6521" y="3332425"/>
                <a:ext cx="4959179" cy="7179"/>
              </a:xfrm>
              <a:prstGeom prst="line">
                <a:avLst/>
              </a:prstGeom>
              <a:ln w="12700">
                <a:solidFill>
                  <a:schemeClr val="accent3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118EF61-FF64-44B8-B5AB-D7D0700D7A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5080" y="4494758"/>
                <a:ext cx="4956048" cy="0"/>
              </a:xfrm>
              <a:prstGeom prst="line">
                <a:avLst/>
              </a:prstGeom>
              <a:ln w="12700">
                <a:solidFill>
                  <a:schemeClr val="accent3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684B867-CCAD-498D-B6E2-8981BF01EC0F}"/>
                  </a:ext>
                </a:extLst>
              </p:cNvPr>
              <p:cNvSpPr/>
              <p:nvPr/>
            </p:nvSpPr>
            <p:spPr>
              <a:xfrm>
                <a:off x="6356521" y="2180573"/>
                <a:ext cx="4950649" cy="3473216"/>
              </a:xfrm>
              <a:prstGeom prst="rect">
                <a:avLst/>
              </a:prstGeom>
              <a:noFill/>
              <a:ln w="12700">
                <a:solidFill>
                  <a:schemeClr val="accent3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99BD33D-A5B4-469A-9937-DE6D3611C034}"/>
                </a:ext>
              </a:extLst>
            </p:cNvPr>
            <p:cNvCxnSpPr>
              <a:cxnSpLocks/>
            </p:cNvCxnSpPr>
            <p:nvPr/>
          </p:nvCxnSpPr>
          <p:spPr>
            <a:xfrm>
              <a:off x="7838022" y="2494474"/>
              <a:ext cx="0" cy="3473216"/>
            </a:xfrm>
            <a:prstGeom prst="line">
              <a:avLst/>
            </a:prstGeom>
            <a:ln w="12700">
              <a:solidFill>
                <a:schemeClr val="accent3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3DDCF11-EBBF-48BB-8FF1-3BCC5342FE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7824" y="914400"/>
            <a:ext cx="5212080" cy="5029200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08" y="960120"/>
            <a:ext cx="4905292" cy="914400"/>
          </a:xfrm>
        </p:spPr>
        <p:txBody>
          <a:bodyPr/>
          <a:lstStyle>
            <a:lvl1pPr algn="ctr"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83880" y="2688336"/>
            <a:ext cx="2862072" cy="71323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400">
                <a:solidFill>
                  <a:schemeClr val="accent3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b" anchorCtr="0"/>
          <a:lstStyle>
            <a:lvl1pPr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>
            <a:lvl1pPr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5D1F2BB-3E57-46BA-8BCC-5F9B17C8BD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20256" y="2779776"/>
            <a:ext cx="786384" cy="655984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600" b="0" spc="300" baseline="30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latin typeface="+mj-lt"/>
              </a:defRPr>
            </a:lvl2pPr>
            <a:lvl3pPr marL="914400" indent="0">
              <a:buNone/>
              <a:defRPr sz="2000">
                <a:latin typeface="+mj-lt"/>
              </a:defRPr>
            </a:lvl3pPr>
            <a:lvl4pPr marL="1371600" indent="0">
              <a:buNone/>
              <a:defRPr sz="2000">
                <a:latin typeface="+mj-lt"/>
              </a:defRPr>
            </a:lvl4pPr>
            <a:lvl5pPr marL="18288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8C13CD1-B240-4AFC-AF08-95A80AEEFEE2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183880" y="3849624"/>
            <a:ext cx="2862072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400">
                <a:solidFill>
                  <a:schemeClr val="accent3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EE266CC-F8CC-4C06-B1E4-3D7E399F8936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8183880" y="4992624"/>
            <a:ext cx="2862072" cy="749808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400">
                <a:solidFill>
                  <a:schemeClr val="accent3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C7B8197-5533-4814-8838-67C657A3B73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87184" y="2788920"/>
            <a:ext cx="731520" cy="73152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56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A5A7DC7-2FC5-48F8-9345-17A7C96CD2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20256" y="3840480"/>
            <a:ext cx="786384" cy="655984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 b="0" spc="300" baseline="30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latin typeface="+mj-lt"/>
              </a:defRPr>
            </a:lvl2pPr>
            <a:lvl3pPr marL="914400" indent="0">
              <a:buNone/>
              <a:defRPr sz="2000">
                <a:latin typeface="+mj-lt"/>
              </a:defRPr>
            </a:lvl3pPr>
            <a:lvl4pPr marL="1371600" indent="0">
              <a:buNone/>
              <a:defRPr sz="2000">
                <a:latin typeface="+mj-lt"/>
              </a:defRPr>
            </a:lvl4pPr>
            <a:lvl5pPr marL="18288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AF89EB7C-DC5A-461B-BA21-63D32989316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87184" y="3950208"/>
            <a:ext cx="731520" cy="73152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56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BF30512-FBFE-40CF-8565-50BAA99A4FD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20256" y="4983480"/>
            <a:ext cx="786384" cy="655984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 b="0" spc="300" baseline="30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latin typeface="+mj-lt"/>
              </a:defRPr>
            </a:lvl2pPr>
            <a:lvl3pPr marL="914400" indent="0">
              <a:buNone/>
              <a:defRPr sz="2000">
                <a:latin typeface="+mj-lt"/>
              </a:defRPr>
            </a:lvl3pPr>
            <a:lvl4pPr marL="1371600" indent="0">
              <a:buNone/>
              <a:defRPr sz="2000">
                <a:latin typeface="+mj-lt"/>
              </a:defRPr>
            </a:lvl4pPr>
            <a:lvl5pPr marL="18288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29E43D0B-1071-466B-B883-92B9D02F09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87184" y="5111496"/>
            <a:ext cx="731520" cy="73152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56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0BA95E-CDDF-419E-808E-3B59CA01E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09472" y="1943463"/>
            <a:ext cx="3832828" cy="2136"/>
            <a:chOff x="7009472" y="1943463"/>
            <a:chExt cx="3832828" cy="2136"/>
          </a:xfrm>
          <a:solidFill>
            <a:schemeClr val="accent3">
              <a:lumMod val="25000"/>
            </a:schemeClr>
          </a:solidFill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7A0655-E45C-49C2-AADC-0829E7E67581}"/>
                </a:ext>
              </a:extLst>
            </p:cNvPr>
            <p:cNvCxnSpPr>
              <a:cxnSpLocks/>
            </p:cNvCxnSpPr>
            <p:nvPr/>
          </p:nvCxnSpPr>
          <p:spPr>
            <a:xfrm>
              <a:off x="7009472" y="1943463"/>
              <a:ext cx="1371600" cy="0"/>
            </a:xfrm>
            <a:prstGeom prst="line">
              <a:avLst/>
            </a:prstGeom>
            <a:grpFill/>
            <a:ln w="12700">
              <a:solidFill>
                <a:schemeClr val="accent3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13C2C0-9B08-4EDE-B15B-FF5C1BB55327}"/>
                </a:ext>
              </a:extLst>
            </p:cNvPr>
            <p:cNvCxnSpPr>
              <a:cxnSpLocks/>
            </p:cNvCxnSpPr>
            <p:nvPr/>
          </p:nvCxnSpPr>
          <p:spPr>
            <a:xfrm>
              <a:off x="9470700" y="1945599"/>
              <a:ext cx="1371600" cy="0"/>
            </a:xfrm>
            <a:prstGeom prst="line">
              <a:avLst/>
            </a:prstGeom>
            <a:grpFill/>
            <a:ln w="12700">
              <a:solidFill>
                <a:schemeClr val="accent3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Graphic 25" descr="sprig icon">
            <a:extLst>
              <a:ext uri="{FF2B5EF4-FFF2-40B4-BE49-F238E27FC236}">
                <a16:creationId xmlns:a16="http://schemas.microsoft.com/office/drawing/2014/main" id="{19D5E825-EB79-4044-93F6-2C3F8490132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691531" flipH="1">
            <a:off x="8536514" y="1719135"/>
            <a:ext cx="808894" cy="35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12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FC6AF499-A975-4930-A45C-320ABE4AA98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24" y="0"/>
            <a:ext cx="12188952" cy="685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1280160"/>
            <a:ext cx="3191256" cy="914400"/>
          </a:xfrm>
        </p:spPr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2624328"/>
            <a:ext cx="3191256" cy="804672"/>
          </a:xfrm>
        </p:spPr>
        <p:txBody>
          <a:bodyPr>
            <a:normAutofit/>
          </a:bodyPr>
          <a:lstStyle>
            <a:lvl1pPr marL="0" indent="0" algn="ctr">
              <a:lnSpc>
                <a:spcPts val="21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lnSpc>
                <a:spcPts val="21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 algn="ctr">
              <a:lnSpc>
                <a:spcPts val="21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 algn="ctr">
              <a:lnSpc>
                <a:spcPts val="21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 algn="ctr">
              <a:lnSpc>
                <a:spcPts val="21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9AFEBB-77FA-45B8-93D7-F6A638A01962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41248" y="4043553"/>
            <a:ext cx="3191256" cy="804672"/>
          </a:xfrm>
        </p:spPr>
        <p:txBody>
          <a:bodyPr>
            <a:normAutofit/>
          </a:bodyPr>
          <a:lstStyle>
            <a:lvl1pPr marL="0" indent="0" algn="ctr">
              <a:lnSpc>
                <a:spcPts val="21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lnSpc>
                <a:spcPts val="21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 algn="ctr">
              <a:lnSpc>
                <a:spcPts val="21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 algn="ctr">
              <a:lnSpc>
                <a:spcPts val="21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 algn="ctr">
              <a:lnSpc>
                <a:spcPts val="21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5757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AF2033B6-A37A-42D0-8C26-9C7E14CFDEE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24" y="0"/>
            <a:ext cx="12188952" cy="6858000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0" y="1280160"/>
            <a:ext cx="3438144" cy="914400"/>
          </a:xfrm>
        </p:spPr>
        <p:txBody>
          <a:bodyPr/>
          <a:lstStyle>
            <a:lvl1pPr algn="ctr"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5592" y="2770632"/>
            <a:ext cx="3200400" cy="457200"/>
          </a:xfrm>
        </p:spPr>
        <p:txBody>
          <a:bodyPr>
            <a:noAutofit/>
          </a:bodyPr>
          <a:lstStyle>
            <a:lvl1pPr marL="0" indent="0" algn="ctr">
              <a:lnSpc>
                <a:spcPts val="2100"/>
              </a:lnSpc>
              <a:buNone/>
              <a:defRPr sz="2000" spc="300">
                <a:solidFill>
                  <a:schemeClr val="accent3">
                    <a:lumMod val="25000"/>
                  </a:schemeClr>
                </a:solidFill>
              </a:defRPr>
            </a:lvl1pPr>
            <a:lvl2pPr marL="457200" indent="0">
              <a:lnSpc>
                <a:spcPts val="2100"/>
              </a:lnSpc>
              <a:buFont typeface="Arial" panose="020B0604020202020204" pitchFamily="34" charset="0"/>
              <a:buNone/>
              <a:defRPr sz="1400"/>
            </a:lvl2pPr>
            <a:lvl3pPr marL="914400" indent="0">
              <a:lnSpc>
                <a:spcPts val="2100"/>
              </a:lnSpc>
              <a:buNone/>
              <a:defRPr sz="1400"/>
            </a:lvl3pPr>
            <a:lvl4pPr marL="1371600" indent="0">
              <a:lnSpc>
                <a:spcPts val="2100"/>
              </a:lnSpc>
              <a:buNone/>
              <a:defRPr sz="1400"/>
            </a:lvl4pPr>
            <a:lvl5pPr marL="1828800" indent="0">
              <a:lnSpc>
                <a:spcPts val="2100"/>
              </a:lnSpc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C5036E-BEC3-4FC6-A05E-18F7A078B16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403336" y="3922776"/>
            <a:ext cx="2715768" cy="128930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3">
                    <a:lumMod val="25000"/>
                  </a:schemeClr>
                </a:solidFill>
              </a:defRPr>
            </a:lvl1pPr>
            <a:lvl2pPr marL="457200" indent="0">
              <a:lnSpc>
                <a:spcPts val="2100"/>
              </a:lnSpc>
              <a:buFont typeface="Arial" panose="020B0604020202020204" pitchFamily="34" charset="0"/>
              <a:buNone/>
              <a:defRPr sz="1400"/>
            </a:lvl2pPr>
            <a:lvl3pPr marL="914400" indent="0">
              <a:lnSpc>
                <a:spcPts val="2100"/>
              </a:lnSpc>
              <a:buNone/>
              <a:defRPr sz="1400"/>
            </a:lvl3pPr>
            <a:lvl4pPr marL="1371600" indent="0">
              <a:lnSpc>
                <a:spcPts val="2100"/>
              </a:lnSpc>
              <a:buNone/>
              <a:defRPr sz="1400"/>
            </a:lvl4pPr>
            <a:lvl5pPr marL="1828800" indent="0">
              <a:lnSpc>
                <a:spcPts val="2100"/>
              </a:lnSpc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576392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25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25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25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25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563" y="2342144"/>
            <a:ext cx="3932237" cy="1600200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859089"/>
            <a:ext cx="6172200" cy="4873625"/>
          </a:xfrm>
        </p:spPr>
        <p:txBody>
          <a:bodyPr/>
          <a:lstStyle>
            <a:lvl1pPr>
              <a:defRPr sz="3200">
                <a:solidFill>
                  <a:schemeClr val="accent3">
                    <a:lumMod val="25000"/>
                  </a:schemeClr>
                </a:solidFill>
              </a:defRPr>
            </a:lvl1pPr>
            <a:lvl2pPr>
              <a:defRPr sz="2800">
                <a:solidFill>
                  <a:schemeClr val="accent3">
                    <a:lumMod val="25000"/>
                  </a:schemeClr>
                </a:solidFill>
              </a:defRPr>
            </a:lvl2pPr>
            <a:lvl3pPr>
              <a:defRPr sz="2400">
                <a:solidFill>
                  <a:schemeClr val="accent3">
                    <a:lumMod val="25000"/>
                  </a:schemeClr>
                </a:solidFill>
              </a:defRPr>
            </a:lvl3pPr>
            <a:lvl4pPr>
              <a:defRPr sz="2000">
                <a:solidFill>
                  <a:schemeClr val="accent3">
                    <a:lumMod val="25000"/>
                  </a:schemeClr>
                </a:solidFill>
              </a:defRPr>
            </a:lvl4pPr>
            <a:lvl5pPr>
              <a:defRPr sz="2000">
                <a:solidFill>
                  <a:schemeClr val="accent3">
                    <a:lumMod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16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accent3">
                    <a:lumMod val="25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25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25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25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accent3">
                    <a:lumMod val="25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25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25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25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3">
                    <a:lumMod val="25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25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25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25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3">
                    <a:lumMod val="25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25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25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25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41CBEE4-3FAE-4685-BA5D-89EE53B32D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24" y="-76200"/>
            <a:ext cx="12188952" cy="6858000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251" y="685800"/>
            <a:ext cx="3959352" cy="5486400"/>
          </a:xfrm>
          <a:solidFill>
            <a:schemeClr val="tx2">
              <a:lumMod val="20000"/>
              <a:lumOff val="80000"/>
              <a:alpha val="90000"/>
            </a:schemeClr>
          </a:solidFill>
          <a:ln w="38100" cmpd="sng">
            <a:solidFill>
              <a:schemeClr val="accent5">
                <a:lumMod val="50000"/>
              </a:schemeClr>
            </a:solidFill>
          </a:ln>
        </p:spPr>
        <p:txBody>
          <a:bodyPr lIns="274320" tIns="457200" rIns="274320" anchor="t">
            <a:noAutofit/>
          </a:bodyPr>
          <a:lstStyle>
            <a:lvl1pPr algn="ctr">
              <a:defRPr spc="100" baseline="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67D98D-D4C9-49C3-B1D7-0D6F2D3371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551" y="800100"/>
            <a:ext cx="3730752" cy="5257800"/>
          </a:xfrm>
          <a:ln w="12700">
            <a:solidFill>
              <a:schemeClr val="tx2"/>
            </a:solidFill>
          </a:ln>
        </p:spPr>
        <p:txBody>
          <a:bodyPr lIns="274320" tIns="1371600" rIns="274320">
            <a:noAutofit/>
          </a:bodyPr>
          <a:lstStyle>
            <a:lvl1pPr marL="0" indent="0" algn="ctr">
              <a:buNone/>
              <a:defRPr sz="1400">
                <a:solidFill>
                  <a:schemeClr val="accent3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itle 1" hidden="1">
            <a:extLst>
              <a:ext uri="{FF2B5EF4-FFF2-40B4-BE49-F238E27FC236}">
                <a16:creationId xmlns:a16="http://schemas.microsoft.com/office/drawing/2014/main" id="{3F2612BA-64D8-41EC-9F7A-0615FD68EDCA}"/>
              </a:ext>
            </a:extLst>
          </p:cNvPr>
          <p:cNvSpPr txBox="1">
            <a:spLocks/>
          </p:cNvSpPr>
          <p:nvPr userDrawn="1"/>
        </p:nvSpPr>
        <p:spPr>
          <a:xfrm>
            <a:off x="1005398" y="960120"/>
            <a:ext cx="2971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40" baseline="0">
                <a:solidFill>
                  <a:schemeClr val="accent3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pc="100" dirty="0">
                <a:latin typeface="Elephant Pro" pitchFamily="2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2677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hoto of marble&#10;">
            <a:extLst>
              <a:ext uri="{FF2B5EF4-FFF2-40B4-BE49-F238E27FC236}">
                <a16:creationId xmlns:a16="http://schemas.microsoft.com/office/drawing/2014/main" id="{CEFBE0D1-09DC-41AA-9A18-E5E07B941D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1859217-510A-4C29-85EE-456A26AAC78C}"/>
              </a:ext>
            </a:extLst>
          </p:cNvPr>
          <p:cNvSpPr/>
          <p:nvPr userDrawn="1"/>
        </p:nvSpPr>
        <p:spPr>
          <a:xfrm>
            <a:off x="466163" y="457200"/>
            <a:ext cx="11274552" cy="5943600"/>
          </a:xfrm>
          <a:prstGeom prst="rect">
            <a:avLst/>
          </a:prstGeom>
          <a:solidFill>
            <a:schemeClr val="tx2">
              <a:lumMod val="20000"/>
              <a:lumOff val="80000"/>
              <a:alpha val="7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120"/>
            <a:ext cx="4645152" cy="914400"/>
          </a:xfrm>
        </p:spPr>
        <p:txBody>
          <a:bodyPr/>
          <a:lstStyle>
            <a:lvl1pPr algn="ctr"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3962399"/>
            <a:ext cx="461772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100"/>
              </a:lnSpc>
              <a:buNone/>
              <a:defRPr sz="1400">
                <a:solidFill>
                  <a:schemeClr val="accent3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3DDCF11-EBBF-48BB-8FF1-3BCC5342FE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16571" y="777240"/>
            <a:ext cx="5029200" cy="5303520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5D1F2BB-3E57-46BA-8BCC-5F9B17C8BD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0120" y="3172968"/>
            <a:ext cx="4617720" cy="457200"/>
          </a:xfrm>
        </p:spPr>
        <p:txBody>
          <a:bodyPr>
            <a:noAutofit/>
          </a:bodyPr>
          <a:lstStyle>
            <a:lvl1pPr marL="0" indent="0" algn="ctr">
              <a:buNone/>
              <a:defRPr sz="2000" b="0" spc="300">
                <a:solidFill>
                  <a:schemeClr val="accent3">
                    <a:lumMod val="25000"/>
                  </a:schemeClr>
                </a:solidFill>
                <a:latin typeface="+mn-lt"/>
              </a:defRPr>
            </a:lvl1pPr>
            <a:lvl2pPr marL="457200" indent="0">
              <a:buNone/>
              <a:defRPr sz="2000">
                <a:latin typeface="+mj-lt"/>
              </a:defRPr>
            </a:lvl2pPr>
            <a:lvl3pPr marL="914400" indent="0">
              <a:buNone/>
              <a:defRPr sz="2000">
                <a:latin typeface="+mj-lt"/>
              </a:defRPr>
            </a:lvl3pPr>
            <a:lvl4pPr marL="1371600" indent="0">
              <a:buNone/>
              <a:defRPr sz="2000">
                <a:latin typeface="+mj-lt"/>
              </a:defRPr>
            </a:lvl4pPr>
            <a:lvl5pPr marL="18288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pic>
        <p:nvPicPr>
          <p:cNvPr id="14" name="Graphic 13" descr="sprig icon&#10;">
            <a:extLst>
              <a:ext uri="{FF2B5EF4-FFF2-40B4-BE49-F238E27FC236}">
                <a16:creationId xmlns:a16="http://schemas.microsoft.com/office/drawing/2014/main" id="{8203CE7C-A0C4-4B19-BD99-5B8977E694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65924">
            <a:off x="2641877" y="2157078"/>
            <a:ext cx="1280160" cy="66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4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F4FF3C43-7D8E-4810-A3BC-9AE3209111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60120"/>
            <a:ext cx="4114800" cy="914400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3136392"/>
            <a:ext cx="3657600" cy="1627632"/>
          </a:xfrm>
        </p:spPr>
        <p:txBody>
          <a:bodyPr>
            <a:normAutofit/>
          </a:bodyPr>
          <a:lstStyle>
            <a:lvl1pPr marL="0" indent="0" algn="ctr">
              <a:lnSpc>
                <a:spcPts val="2100"/>
              </a:lnSpc>
              <a:buNone/>
              <a:defRPr sz="1400">
                <a:solidFill>
                  <a:schemeClr val="accent3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out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image of marble texture">
            <a:extLst>
              <a:ext uri="{FF2B5EF4-FFF2-40B4-BE49-F238E27FC236}">
                <a16:creationId xmlns:a16="http://schemas.microsoft.com/office/drawing/2014/main" id="{DE4FCA92-4B09-4386-A95D-2823C777C5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0056CF5-B0DF-4053-8A82-BBBE7FF686BE}"/>
              </a:ext>
            </a:extLst>
          </p:cNvPr>
          <p:cNvSpPr/>
          <p:nvPr userDrawn="1"/>
        </p:nvSpPr>
        <p:spPr>
          <a:xfrm>
            <a:off x="442118" y="457200"/>
            <a:ext cx="11274552" cy="5943600"/>
          </a:xfrm>
          <a:prstGeom prst="rect">
            <a:avLst/>
          </a:prstGeom>
          <a:solidFill>
            <a:schemeClr val="tx2">
              <a:lumMod val="20000"/>
              <a:lumOff val="80000"/>
              <a:alpha val="8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E4B2F5F-448A-4BB9-BF2F-3CCB44D32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01565" y="2471420"/>
            <a:ext cx="4809744" cy="3473216"/>
            <a:chOff x="6355080" y="2494474"/>
            <a:chExt cx="4960620" cy="347321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6457872-52AD-4B0D-A773-AA48B3B219D3}"/>
                </a:ext>
              </a:extLst>
            </p:cNvPr>
            <p:cNvGrpSpPr/>
            <p:nvPr/>
          </p:nvGrpSpPr>
          <p:grpSpPr>
            <a:xfrm>
              <a:off x="6355080" y="2494474"/>
              <a:ext cx="4960620" cy="3473216"/>
              <a:chOff x="6355080" y="2180573"/>
              <a:chExt cx="4960620" cy="3473216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D088C3C-893A-4A45-97E6-CF8230EF1D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6521" y="3332425"/>
                <a:ext cx="4959179" cy="7179"/>
              </a:xfrm>
              <a:prstGeom prst="line">
                <a:avLst/>
              </a:prstGeom>
              <a:ln w="12700">
                <a:solidFill>
                  <a:schemeClr val="accent3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118EF61-FF64-44B8-B5AB-D7D0700D7A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5080" y="4494758"/>
                <a:ext cx="4956048" cy="0"/>
              </a:xfrm>
              <a:prstGeom prst="line">
                <a:avLst/>
              </a:prstGeom>
              <a:ln w="12700">
                <a:solidFill>
                  <a:schemeClr val="accent3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684B867-CCAD-498D-B6E2-8981BF01EC0F}"/>
                  </a:ext>
                </a:extLst>
              </p:cNvPr>
              <p:cNvSpPr/>
              <p:nvPr/>
            </p:nvSpPr>
            <p:spPr>
              <a:xfrm>
                <a:off x="6356521" y="2180573"/>
                <a:ext cx="4950649" cy="3473216"/>
              </a:xfrm>
              <a:prstGeom prst="rect">
                <a:avLst/>
              </a:prstGeom>
              <a:noFill/>
              <a:ln w="12700">
                <a:solidFill>
                  <a:schemeClr val="accent3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99BD33D-A5B4-469A-9937-DE6D3611C034}"/>
                </a:ext>
              </a:extLst>
            </p:cNvPr>
            <p:cNvCxnSpPr>
              <a:cxnSpLocks/>
            </p:cNvCxnSpPr>
            <p:nvPr/>
          </p:nvCxnSpPr>
          <p:spPr>
            <a:xfrm>
              <a:off x="7838022" y="2494474"/>
              <a:ext cx="0" cy="3473216"/>
            </a:xfrm>
            <a:prstGeom prst="line">
              <a:avLst/>
            </a:prstGeom>
            <a:ln w="12700">
              <a:solidFill>
                <a:schemeClr val="accent3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3DDCF11-EBBF-48BB-8FF1-3BCC5342FE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7824" y="914400"/>
            <a:ext cx="5212080" cy="5029200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08" y="960120"/>
            <a:ext cx="4905292" cy="914400"/>
          </a:xfrm>
        </p:spPr>
        <p:txBody>
          <a:bodyPr/>
          <a:lstStyle>
            <a:lvl1pPr algn="ctr"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83880" y="2688336"/>
            <a:ext cx="2862072" cy="71323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400">
                <a:solidFill>
                  <a:schemeClr val="accent3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b" anchorCtr="0"/>
          <a:lstStyle>
            <a:lvl1pPr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>
            <a:lvl1pPr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5D1F2BB-3E57-46BA-8BCC-5F9B17C8BD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20256" y="2779776"/>
            <a:ext cx="786384" cy="655984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600" b="0" spc="300" baseline="30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latin typeface="+mj-lt"/>
              </a:defRPr>
            </a:lvl2pPr>
            <a:lvl3pPr marL="914400" indent="0">
              <a:buNone/>
              <a:defRPr sz="2000">
                <a:latin typeface="+mj-lt"/>
              </a:defRPr>
            </a:lvl3pPr>
            <a:lvl4pPr marL="1371600" indent="0">
              <a:buNone/>
              <a:defRPr sz="2000">
                <a:latin typeface="+mj-lt"/>
              </a:defRPr>
            </a:lvl4pPr>
            <a:lvl5pPr marL="18288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8C13CD1-B240-4AFC-AF08-95A80AEEFEE2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183880" y="3849624"/>
            <a:ext cx="2862072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400">
                <a:solidFill>
                  <a:schemeClr val="accent3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EE266CC-F8CC-4C06-B1E4-3D7E399F8936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8183880" y="4992624"/>
            <a:ext cx="2862072" cy="749808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400">
                <a:solidFill>
                  <a:schemeClr val="accent3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C7B8197-5533-4814-8838-67C657A3B73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87184" y="2788920"/>
            <a:ext cx="731520" cy="73152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56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A5A7DC7-2FC5-48F8-9345-17A7C96CD2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20256" y="3840480"/>
            <a:ext cx="786384" cy="655984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 b="0" spc="300" baseline="30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latin typeface="+mj-lt"/>
              </a:defRPr>
            </a:lvl2pPr>
            <a:lvl3pPr marL="914400" indent="0">
              <a:buNone/>
              <a:defRPr sz="2000">
                <a:latin typeface="+mj-lt"/>
              </a:defRPr>
            </a:lvl3pPr>
            <a:lvl4pPr marL="1371600" indent="0">
              <a:buNone/>
              <a:defRPr sz="2000">
                <a:latin typeface="+mj-lt"/>
              </a:defRPr>
            </a:lvl4pPr>
            <a:lvl5pPr marL="18288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AF89EB7C-DC5A-461B-BA21-63D32989316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87184" y="3950208"/>
            <a:ext cx="731520" cy="73152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56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BF30512-FBFE-40CF-8565-50BAA99A4FD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20256" y="4983480"/>
            <a:ext cx="786384" cy="655984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 b="0" spc="300" baseline="30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latin typeface="+mj-lt"/>
              </a:defRPr>
            </a:lvl2pPr>
            <a:lvl3pPr marL="914400" indent="0">
              <a:buNone/>
              <a:defRPr sz="2000">
                <a:latin typeface="+mj-lt"/>
              </a:defRPr>
            </a:lvl3pPr>
            <a:lvl4pPr marL="1371600" indent="0">
              <a:buNone/>
              <a:defRPr sz="2000">
                <a:latin typeface="+mj-lt"/>
              </a:defRPr>
            </a:lvl4pPr>
            <a:lvl5pPr marL="18288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29E43D0B-1071-466B-B883-92B9D02F09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87184" y="5111496"/>
            <a:ext cx="731520" cy="73152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56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0BA95E-CDDF-419E-808E-3B59CA01E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09472" y="1943463"/>
            <a:ext cx="3832828" cy="2136"/>
            <a:chOff x="7009472" y="1943463"/>
            <a:chExt cx="3832828" cy="2136"/>
          </a:xfrm>
          <a:solidFill>
            <a:schemeClr val="accent3">
              <a:lumMod val="25000"/>
            </a:schemeClr>
          </a:solidFill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7A0655-E45C-49C2-AADC-0829E7E67581}"/>
                </a:ext>
              </a:extLst>
            </p:cNvPr>
            <p:cNvCxnSpPr>
              <a:cxnSpLocks/>
            </p:cNvCxnSpPr>
            <p:nvPr/>
          </p:nvCxnSpPr>
          <p:spPr>
            <a:xfrm>
              <a:off x="7009472" y="1943463"/>
              <a:ext cx="1371600" cy="0"/>
            </a:xfrm>
            <a:prstGeom prst="line">
              <a:avLst/>
            </a:prstGeom>
            <a:grpFill/>
            <a:ln w="12700">
              <a:solidFill>
                <a:schemeClr val="accent3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13C2C0-9B08-4EDE-B15B-FF5C1BB55327}"/>
                </a:ext>
              </a:extLst>
            </p:cNvPr>
            <p:cNvCxnSpPr>
              <a:cxnSpLocks/>
            </p:cNvCxnSpPr>
            <p:nvPr/>
          </p:nvCxnSpPr>
          <p:spPr>
            <a:xfrm>
              <a:off x="9470700" y="1945599"/>
              <a:ext cx="1371600" cy="0"/>
            </a:xfrm>
            <a:prstGeom prst="line">
              <a:avLst/>
            </a:prstGeom>
            <a:grpFill/>
            <a:ln w="12700">
              <a:solidFill>
                <a:schemeClr val="accent3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Graphic 25" descr="sprig icon">
            <a:extLst>
              <a:ext uri="{FF2B5EF4-FFF2-40B4-BE49-F238E27FC236}">
                <a16:creationId xmlns:a16="http://schemas.microsoft.com/office/drawing/2014/main" id="{19D5E825-EB79-4044-93F6-2C3F8490132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691531" flipH="1">
            <a:off x="8536514" y="1719135"/>
            <a:ext cx="808894" cy="35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5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E52EF6E-0B58-484F-94A5-9BAA116171B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24" y="0"/>
            <a:ext cx="12188952" cy="6858000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5029200"/>
          </a:xfrm>
          <a:ln w="38100">
            <a:solidFill>
              <a:schemeClr val="tx2"/>
            </a:solidFill>
          </a:ln>
        </p:spPr>
        <p:txBody>
          <a:bodyPr lIns="914400" rIns="914400" anchor="ctr">
            <a:noAutofit/>
          </a:bodyPr>
          <a:lstStyle>
            <a:lvl1pPr algn="ctr">
              <a:defRPr sz="3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589463"/>
            <a:ext cx="10058400" cy="58521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88702"/>
            <a:ext cx="2743200" cy="182880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5608" y="6488702"/>
            <a:ext cx="2743200" cy="182880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9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ypothe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EEE5B85B-2CE4-49C6-A626-897037552E6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24" y="0"/>
            <a:ext cx="12188952" cy="6858000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248" y="1280160"/>
            <a:ext cx="3657600" cy="914400"/>
          </a:xfrm>
        </p:spPr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70248" y="2642616"/>
            <a:ext cx="3657600" cy="1078992"/>
          </a:xfrm>
        </p:spPr>
        <p:txBody>
          <a:bodyPr anchor="t">
            <a:normAutofit/>
          </a:bodyPr>
          <a:lstStyle>
            <a:lvl1pPr marL="0" indent="0" algn="ctr">
              <a:lnSpc>
                <a:spcPts val="2100"/>
              </a:lnSpc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70248" y="4315968"/>
            <a:ext cx="3657600" cy="822960"/>
          </a:xfrm>
        </p:spPr>
        <p:txBody>
          <a:bodyPr anchor="t">
            <a:normAutofit/>
          </a:bodyPr>
          <a:lstStyle>
            <a:lvl1pPr marL="0" indent="0" algn="ctr">
              <a:lnSpc>
                <a:spcPts val="2100"/>
              </a:lnSpc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2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cent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52" y="749808"/>
            <a:ext cx="11283696" cy="914400"/>
          </a:xfrm>
        </p:spPr>
        <p:txBody>
          <a:bodyPr anchor="ctr"/>
          <a:lstStyle>
            <a:lvl1pPr algn="ctr">
              <a:defRPr sz="32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2317750"/>
            <a:ext cx="2377440" cy="354012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3"/>
                </a:solidFill>
              </a:defRPr>
            </a:lvl1pPr>
            <a:lvl2pPr marL="457200" indent="0">
              <a:buNone/>
              <a:defRPr sz="1400">
                <a:solidFill>
                  <a:schemeClr val="accent3"/>
                </a:solidFill>
              </a:defRPr>
            </a:lvl2pPr>
            <a:lvl3pPr marL="914400" indent="0">
              <a:buNone/>
              <a:defRPr sz="1400">
                <a:solidFill>
                  <a:schemeClr val="accent3"/>
                </a:solidFill>
              </a:defRPr>
            </a:lvl3pPr>
            <a:lvl4pPr marL="1371600" indent="0">
              <a:buNone/>
              <a:defRPr sz="1400">
                <a:solidFill>
                  <a:schemeClr val="accent3"/>
                </a:solidFill>
              </a:defRPr>
            </a:lvl4pPr>
            <a:lvl5pPr marL="1828800" indent="0">
              <a:buNone/>
              <a:defRPr sz="1400">
                <a:solidFill>
                  <a:schemeClr val="accent3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F79AF1F-7242-4F30-8C34-3161A601D69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943975" y="2317749"/>
            <a:ext cx="2377440" cy="354012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3"/>
                </a:solidFill>
              </a:defRPr>
            </a:lvl1pPr>
            <a:lvl2pPr marL="457200" indent="0">
              <a:buNone/>
              <a:defRPr sz="1400">
                <a:solidFill>
                  <a:schemeClr val="accent3"/>
                </a:solidFill>
              </a:defRPr>
            </a:lvl2pPr>
            <a:lvl3pPr marL="914400" indent="0">
              <a:buNone/>
              <a:defRPr sz="1400">
                <a:solidFill>
                  <a:schemeClr val="accent3"/>
                </a:solidFill>
              </a:defRPr>
            </a:lvl3pPr>
            <a:lvl4pPr marL="1371600" indent="0">
              <a:buNone/>
              <a:defRPr sz="1400">
                <a:solidFill>
                  <a:schemeClr val="accent3"/>
                </a:solidFill>
              </a:defRPr>
            </a:lvl4pPr>
            <a:lvl5pPr marL="1828800" indent="0">
              <a:buNone/>
              <a:defRPr sz="1400">
                <a:solidFill>
                  <a:schemeClr val="accent3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51CEFA7-BDAC-4AF4-9581-D5F23678BD4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54750" y="2317748"/>
            <a:ext cx="2377440" cy="354012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3"/>
                </a:solidFill>
              </a:defRPr>
            </a:lvl1pPr>
            <a:lvl2pPr marL="457200" indent="0">
              <a:buNone/>
              <a:defRPr sz="1400">
                <a:solidFill>
                  <a:schemeClr val="accent3"/>
                </a:solidFill>
              </a:defRPr>
            </a:lvl2pPr>
            <a:lvl3pPr marL="914400" indent="0">
              <a:buNone/>
              <a:defRPr sz="1400">
                <a:solidFill>
                  <a:schemeClr val="accent3"/>
                </a:solidFill>
              </a:defRPr>
            </a:lvl3pPr>
            <a:lvl4pPr marL="1371600" indent="0">
              <a:buNone/>
              <a:defRPr sz="1400">
                <a:solidFill>
                  <a:schemeClr val="accent3"/>
                </a:solidFill>
              </a:defRPr>
            </a:lvl4pPr>
            <a:lvl5pPr marL="1828800" indent="0">
              <a:buNone/>
              <a:defRPr sz="1400">
                <a:solidFill>
                  <a:schemeClr val="accent3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BA914A-7D10-4F7D-B226-5324D5329F7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565525" y="2317748"/>
            <a:ext cx="2377440" cy="354012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3"/>
                </a:solidFill>
              </a:defRPr>
            </a:lvl1pPr>
            <a:lvl2pPr marL="457200" indent="0">
              <a:buNone/>
              <a:defRPr sz="1400">
                <a:solidFill>
                  <a:schemeClr val="accent3"/>
                </a:solidFill>
              </a:defRPr>
            </a:lvl2pPr>
            <a:lvl3pPr marL="914400" indent="0">
              <a:buNone/>
              <a:defRPr sz="1400">
                <a:solidFill>
                  <a:schemeClr val="accent3"/>
                </a:solidFill>
              </a:defRPr>
            </a:lvl3pPr>
            <a:lvl4pPr marL="1371600" indent="0">
              <a:buNone/>
              <a:defRPr sz="1400">
                <a:solidFill>
                  <a:schemeClr val="accent3"/>
                </a:solidFill>
              </a:defRPr>
            </a:lvl4pPr>
            <a:lvl5pPr marL="1828800" indent="0">
              <a:buNone/>
              <a:defRPr sz="1400">
                <a:solidFill>
                  <a:schemeClr val="accent3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111B60-CB4D-4836-B3B0-99E3A740B087}"/>
              </a:ext>
            </a:extLst>
          </p:cNvPr>
          <p:cNvCxnSpPr>
            <a:cxnSpLocks/>
          </p:cNvCxnSpPr>
          <p:nvPr userDrawn="1"/>
        </p:nvCxnSpPr>
        <p:spPr>
          <a:xfrm>
            <a:off x="6781800" y="1992404"/>
            <a:ext cx="29337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077C5C-B350-49D7-9F72-CC7402D7F3AF}"/>
              </a:ext>
            </a:extLst>
          </p:cNvPr>
          <p:cNvCxnSpPr>
            <a:cxnSpLocks/>
          </p:cNvCxnSpPr>
          <p:nvPr userDrawn="1"/>
        </p:nvCxnSpPr>
        <p:spPr>
          <a:xfrm>
            <a:off x="2479675" y="1992404"/>
            <a:ext cx="30067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sprig icon">
            <a:extLst>
              <a:ext uri="{FF2B5EF4-FFF2-40B4-BE49-F238E27FC236}">
                <a16:creationId xmlns:a16="http://schemas.microsoft.com/office/drawing/2014/main" id="{3455B0EC-C4D6-4967-AA15-F5B9787992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691531" flipH="1">
            <a:off x="5678556" y="1759981"/>
            <a:ext cx="914400" cy="4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king great product">
    <p:bg>
      <p:bgPr>
        <a:solidFill>
          <a:schemeClr val="accent3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3DD5414-F5B4-4934-A635-6276FB3ED9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9514" y="958515"/>
            <a:ext cx="4398264" cy="914400"/>
          </a:xfrm>
        </p:spPr>
        <p:txBody>
          <a:bodyPr>
            <a:normAutofit/>
          </a:bodyPr>
          <a:lstStyle>
            <a:lvl1pPr algn="ctr">
              <a:defRPr sz="2900" spc="100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04888" y="2816352"/>
            <a:ext cx="3749040" cy="640080"/>
          </a:xfrm>
        </p:spPr>
        <p:txBody>
          <a:bodyPr>
            <a:noAutofit/>
          </a:bodyPr>
          <a:lstStyle>
            <a:lvl1pPr marL="0" indent="0" algn="ctr">
              <a:lnSpc>
                <a:spcPts val="21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0BB0A7E-D7A2-4EFF-A134-B2AD0D06FDC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104888" y="3922776"/>
            <a:ext cx="3749040" cy="640080"/>
          </a:xfrm>
        </p:spPr>
        <p:txBody>
          <a:bodyPr>
            <a:noAutofit/>
          </a:bodyPr>
          <a:lstStyle>
            <a:lvl1pPr marL="0" indent="0" algn="ctr">
              <a:lnSpc>
                <a:spcPts val="21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C900BA0-1BE3-4C3A-95B2-0DFEE734031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104888" y="5084064"/>
            <a:ext cx="3749040" cy="640080"/>
          </a:xfrm>
        </p:spPr>
        <p:txBody>
          <a:bodyPr>
            <a:noAutofit/>
          </a:bodyPr>
          <a:lstStyle>
            <a:lvl1pPr marL="0" indent="0" algn="ctr">
              <a:lnSpc>
                <a:spcPts val="21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783C95-300F-479E-8A8E-9F6BE3C723D9}"/>
              </a:ext>
            </a:extLst>
          </p:cNvPr>
          <p:cNvCxnSpPr>
            <a:cxnSpLocks/>
          </p:cNvCxnSpPr>
          <p:nvPr userDrawn="1"/>
        </p:nvCxnSpPr>
        <p:spPr>
          <a:xfrm>
            <a:off x="7231888" y="2340201"/>
            <a:ext cx="1140587" cy="0"/>
          </a:xfrm>
          <a:prstGeom prst="line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09354D-0D6D-4528-8858-7768965572A6}"/>
              </a:ext>
            </a:extLst>
          </p:cNvPr>
          <p:cNvCxnSpPr>
            <a:cxnSpLocks/>
          </p:cNvCxnSpPr>
          <p:nvPr userDrawn="1"/>
        </p:nvCxnSpPr>
        <p:spPr>
          <a:xfrm>
            <a:off x="9563100" y="2349065"/>
            <a:ext cx="1181232" cy="0"/>
          </a:xfrm>
          <a:prstGeom prst="line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1117FA-5C64-4802-BBCD-D39A5647932B}"/>
              </a:ext>
            </a:extLst>
          </p:cNvPr>
          <p:cNvCxnSpPr>
            <a:cxnSpLocks/>
          </p:cNvCxnSpPr>
          <p:nvPr userDrawn="1"/>
        </p:nvCxnSpPr>
        <p:spPr>
          <a:xfrm>
            <a:off x="8740521" y="3688966"/>
            <a:ext cx="4572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F332D5-721A-4CD6-9D74-70D7D0201874}"/>
              </a:ext>
            </a:extLst>
          </p:cNvPr>
          <p:cNvCxnSpPr>
            <a:cxnSpLocks/>
          </p:cNvCxnSpPr>
          <p:nvPr userDrawn="1"/>
        </p:nvCxnSpPr>
        <p:spPr>
          <a:xfrm>
            <a:off x="8740521" y="4789102"/>
            <a:ext cx="4572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>
            <a:extLst>
              <a:ext uri="{FF2B5EF4-FFF2-40B4-BE49-F238E27FC236}">
                <a16:creationId xmlns:a16="http://schemas.microsoft.com/office/drawing/2014/main" id="{1C4C1E95-18BD-4ADE-AC3B-864D92FB8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691531" flipH="1">
            <a:off x="8578136" y="2151786"/>
            <a:ext cx="808894" cy="35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70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pos="410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488702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702"/>
            <a:ext cx="4114800" cy="18288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1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7696" y="6488702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73" r:id="rId3"/>
    <p:sldLayoutId id="2147483651" r:id="rId4"/>
    <p:sldLayoutId id="2147483677" r:id="rId5"/>
    <p:sldLayoutId id="2147483667" r:id="rId6"/>
    <p:sldLayoutId id="2147483668" r:id="rId7"/>
    <p:sldLayoutId id="2147483656" r:id="rId8"/>
    <p:sldLayoutId id="2147483671" r:id="rId9"/>
    <p:sldLayoutId id="2147483674" r:id="rId10"/>
    <p:sldLayoutId id="2147483678" r:id="rId11"/>
    <p:sldLayoutId id="2147483675" r:id="rId12"/>
    <p:sldLayoutId id="2147483682" r:id="rId13"/>
    <p:sldLayoutId id="2147483666" r:id="rId14"/>
    <p:sldLayoutId id="2147483676" r:id="rId15"/>
    <p:sldLayoutId id="2147483650" r:id="rId16"/>
    <p:sldLayoutId id="2147483670" r:id="rId17"/>
    <p:sldLayoutId id="2147483653" r:id="rId18"/>
    <p:sldLayoutId id="214748365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40" baseline="0">
          <a:solidFill>
            <a:schemeClr val="accent3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3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3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3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52" userDrawn="1">
          <p15:clr>
            <a:srgbClr val="FBAE40"/>
          </p15:clr>
        </p15:guide>
        <p15:guide id="4" pos="7128" userDrawn="1">
          <p15:clr>
            <a:srgbClr val="FBAE40"/>
          </p15:clr>
        </p15:guide>
        <p15:guide id="5" pos="288" userDrawn="1">
          <p15:clr>
            <a:srgbClr val="F26B43"/>
          </p15:clr>
        </p15:guide>
        <p15:guide id="6" pos="73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ebp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ebp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>
            <a:extLst>
              <a:ext uri="{FF2B5EF4-FFF2-40B4-BE49-F238E27FC236}">
                <a16:creationId xmlns:a16="http://schemas.microsoft.com/office/drawing/2014/main" id="{E12C9B66-44E4-6C02-72E1-F59648B8C26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6092" r="6092"/>
          <a:stretch>
            <a:fillRect/>
          </a:stretch>
        </p:blipFill>
        <p:spPr>
          <a:xfrm>
            <a:off x="0" y="-1713"/>
            <a:ext cx="12192000" cy="6859714"/>
          </a:xfrm>
          <a:prstGeom prst="rect">
            <a:avLst/>
          </a:prstGeom>
          <a:ln w="127000" cap="sq">
            <a:solidFill>
              <a:srgbClr val="241906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6" name="Title 45">
            <a:extLst>
              <a:ext uri="{FF2B5EF4-FFF2-40B4-BE49-F238E27FC236}">
                <a16:creationId xmlns:a16="http://schemas.microsoft.com/office/drawing/2014/main" id="{70F6BB83-FE06-42C6-8C19-9F085DD9A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931" y="4778871"/>
            <a:ext cx="8650552" cy="1355711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en-IN" sz="3200" dirty="0"/>
              <a:t>Optimizing Corporate Credit Card Usage with AI &amp; Automation | n8n</a:t>
            </a:r>
            <a:endParaRPr lang="en-US" sz="3200" dirty="0"/>
          </a:p>
        </p:txBody>
      </p:sp>
      <p:sp>
        <p:nvSpPr>
          <p:cNvPr id="33" name="Subtitle 32">
            <a:extLst>
              <a:ext uri="{FF2B5EF4-FFF2-40B4-BE49-F238E27FC236}">
                <a16:creationId xmlns:a16="http://schemas.microsoft.com/office/drawing/2014/main" id="{682A30EC-E6DF-60C6-6115-1159825BE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931" y="6134582"/>
            <a:ext cx="8650552" cy="499427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/>
              <a:t>SaCHIN SAVKARE</a:t>
            </a:r>
            <a:endParaRPr lang="en-IN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D93D9FE-7177-AD9C-A64E-655689469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22066"/>
            <a:ext cx="1035934" cy="103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BF707357-3632-34E5-A95F-D0581A3F0A6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82" r="82"/>
          <a:stretch>
            <a:fillRect/>
          </a:stretch>
        </p:blipFill>
        <p:spPr>
          <a:xfrm>
            <a:off x="3048" y="0"/>
            <a:ext cx="12188952" cy="6934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98C48D-8FE7-491A-A6C7-72647C2A7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9" y="395084"/>
            <a:ext cx="8133314" cy="6144033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dirty="0"/>
              <a:t>Project Introduction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DA684F-F04D-4BEA-9DE7-266132513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16621" y="1740383"/>
            <a:ext cx="7618714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B5CAEFB-3ACA-4146-81A1-3AF907AAED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86643" y="515394"/>
            <a:ext cx="7618714" cy="5903411"/>
          </a:xfrm>
          <a:ln>
            <a:noFill/>
          </a:ln>
        </p:spPr>
        <p:txBody>
          <a:bodyPr>
            <a:noAutofit/>
          </a:bodyPr>
          <a:lstStyle/>
          <a:p>
            <a:pPr lvl="0" algn="l" fontAlgn="base">
              <a:spcAft>
                <a:spcPct val="0"/>
              </a:spcAft>
            </a:pPr>
            <a:r>
              <a:rPr lang="en-US" altLang="en-US" dirty="0"/>
              <a:t>In today’s fast-paced business world, companies face growing complexity in managing corporate credit card expenses.</a:t>
            </a:r>
          </a:p>
          <a:p>
            <a:pPr lvl="0" algn="l" fontAlgn="base">
              <a:spcAft>
                <a:spcPct val="0"/>
              </a:spcAft>
            </a:pPr>
            <a:endParaRPr lang="en-US" altLang="en-US" sz="1000" dirty="0"/>
          </a:p>
          <a:p>
            <a:pPr lvl="0" algn="l" fontAlgn="base">
              <a:spcAft>
                <a:spcPct val="0"/>
              </a:spcAft>
            </a:pPr>
            <a:r>
              <a:rPr lang="en-US" altLang="en-US" dirty="0"/>
              <a:t>BizPro Solutions — a business consulting firm — faced rising costs due to:</a:t>
            </a:r>
          </a:p>
          <a:p>
            <a:pPr marL="285750" lvl="0" indent="-285750" algn="l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Inefficient card usage</a:t>
            </a:r>
          </a:p>
          <a:p>
            <a:pPr marL="285750" lvl="0" indent="-285750" algn="l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Missed rewards</a:t>
            </a:r>
          </a:p>
          <a:p>
            <a:pPr marL="285750" lvl="0" indent="-285750" algn="l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Unnecessary late fees</a:t>
            </a:r>
          </a:p>
          <a:p>
            <a:pPr lvl="0" algn="l" fontAlgn="base">
              <a:spcAft>
                <a:spcPct val="0"/>
              </a:spcAft>
            </a:pPr>
            <a:endParaRPr lang="en-US" altLang="en-US" sz="1000" dirty="0"/>
          </a:p>
          <a:p>
            <a:pPr lvl="0" algn="l" fontAlgn="base">
              <a:spcAft>
                <a:spcPct val="0"/>
              </a:spcAft>
            </a:pPr>
            <a:r>
              <a:rPr lang="en-US" altLang="en-US" dirty="0"/>
              <a:t>To solve this, we built an end-to-end AI-powered automation system using n8n and Google Gemini that:</a:t>
            </a:r>
          </a:p>
          <a:p>
            <a:pPr marL="285750" lvl="0" indent="-285750" algn="l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Extracts &amp; analyzes credit card statements</a:t>
            </a:r>
          </a:p>
          <a:p>
            <a:pPr marL="285750" lvl="0" indent="-285750" algn="l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Identifies spending patterns</a:t>
            </a:r>
          </a:p>
          <a:p>
            <a:pPr marL="285750" lvl="0" indent="-285750" algn="l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Recommends better card usage</a:t>
            </a:r>
          </a:p>
          <a:p>
            <a:pPr marL="285750" lvl="0" indent="-285750" algn="l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Provides real-time insights to the finance team</a:t>
            </a:r>
          </a:p>
          <a:p>
            <a:pPr lvl="0" algn="l" fontAlgn="base">
              <a:spcAft>
                <a:spcPct val="0"/>
              </a:spcAft>
            </a:pPr>
            <a:r>
              <a:rPr lang="en-US" altLang="en-US" dirty="0"/>
              <a:t>This project bridges the gap between manual finance workflows and smart automation, unlocking new ways to save money and improve employee behavior.</a:t>
            </a:r>
          </a:p>
        </p:txBody>
      </p:sp>
    </p:spTree>
    <p:extLst>
      <p:ext uri="{BB962C8B-B14F-4D97-AF65-F5344CB8AC3E}">
        <p14:creationId xmlns:p14="http://schemas.microsoft.com/office/powerpoint/2010/main" val="413868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CC9C-7429-45B0-8103-C0D20634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78" y="670171"/>
            <a:ext cx="4645152" cy="567738"/>
          </a:xfrm>
          <a:solidFill>
            <a:srgbClr val="F2E7D9"/>
          </a:solidFill>
        </p:spPr>
        <p:txBody>
          <a:bodyPr>
            <a:normAutofit fontScale="90000"/>
          </a:bodyPr>
          <a:lstStyle/>
          <a:p>
            <a:r>
              <a:rPr lang="en-IN" dirty="0"/>
              <a:t>The Business Challenge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FCE27-D56E-4D7D-9A28-3C699A6B6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78" y="1226915"/>
            <a:ext cx="5549192" cy="4971907"/>
          </a:xfrm>
          <a:solidFill>
            <a:srgbClr val="F2E7D9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altLang="en-US" sz="1200" dirty="0"/>
              <a:t>BizPro Solutions issued multiple credit cards to employees for travel, dining, office expenses, and more.</a:t>
            </a:r>
            <a:br>
              <a:rPr lang="en-US" altLang="en-US" sz="1200" dirty="0"/>
            </a:br>
            <a:r>
              <a:rPr lang="en-US" altLang="en-US" sz="1200" dirty="0"/>
              <a:t>However, they faced growing challenges: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/>
              <a:t>Employees used the wrong cards for the wrong categories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/>
              <a:t>Late payments led to recurring penalties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/>
              <a:t>Rewards were underutilized — money left on the table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/>
              <a:t>Annual fees stacked up unnecessarily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/>
              <a:t>No visibility into individual or team-level spending patterns</a:t>
            </a:r>
          </a:p>
          <a:p>
            <a:pPr lvl="0" algn="l" fontAlgn="base">
              <a:spcAft>
                <a:spcPct val="0"/>
              </a:spcAft>
            </a:pPr>
            <a:r>
              <a:rPr lang="en-US" altLang="en-US" sz="1200" dirty="0"/>
              <a:t>These inefficiencies led to:</a:t>
            </a:r>
          </a:p>
          <a:p>
            <a:pPr marL="171450" lvl="0" indent="-171450" algn="l" fontAlgn="base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/>
              <a:t>Unnecessary financial losses</a:t>
            </a:r>
          </a:p>
          <a:p>
            <a:pPr marL="171450" lvl="0" indent="-171450" algn="l" fontAlgn="base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/>
              <a:t>Manual statement reviews every month</a:t>
            </a:r>
          </a:p>
          <a:p>
            <a:pPr marL="171450" lvl="0" indent="-171450" algn="l" fontAlgn="base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/>
              <a:t>No real-time insight or accountability</a:t>
            </a:r>
          </a:p>
          <a:p>
            <a:pPr lvl="0" algn="l" fontAlgn="base">
              <a:spcAft>
                <a:spcPct val="0"/>
              </a:spcAft>
            </a:pPr>
            <a:r>
              <a:rPr lang="en-US" altLang="en-US" sz="1200" dirty="0"/>
              <a:t>That’s when the CFO stepped in and assigned Peter Pandey, a business automation specialist, to automate the credit card analysis and uncover optimization opportunities</a:t>
            </a:r>
            <a:endParaRPr lang="en-US" sz="1200" dirty="0"/>
          </a:p>
          <a:p>
            <a:pPr algn="l"/>
            <a:endParaRPr lang="en-US" sz="12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2E4DAB-1431-49AD-B20B-F0E932C75C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04330" y="659177"/>
            <a:ext cx="6228492" cy="567737"/>
          </a:xfrm>
          <a:solidFill>
            <a:srgbClr val="F2E7D9"/>
          </a:solidFill>
        </p:spPr>
        <p:txBody>
          <a:bodyPr anchor="ctr"/>
          <a:lstStyle/>
          <a:p>
            <a:r>
              <a:rPr lang="en-IN" sz="1600" dirty="0"/>
              <a:t>The Cost of Unoptimized Credit Card Usage</a:t>
            </a:r>
            <a:endParaRPr lang="en-US" sz="16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4C1696D-5677-1EC2-1AE8-78F7597D8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629" y="62400"/>
            <a:ext cx="224741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fontAlgn="base">
              <a:lnSpc>
                <a:spcPts val="21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dirty="0">
                <a:solidFill>
                  <a:schemeClr val="accent3">
                    <a:lumMod val="25000"/>
                  </a:schemeClr>
                </a:solidFill>
              </a:rPr>
              <a:t>.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725834E4-44FC-555A-D70C-7B0EF6D1B5E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6334" b="16334"/>
          <a:stretch>
            <a:fillRect/>
          </a:stretch>
        </p:blipFill>
        <p:spPr>
          <a:xfrm>
            <a:off x="6208370" y="1226914"/>
            <a:ext cx="5324452" cy="4971906"/>
          </a:xfrm>
        </p:spPr>
      </p:pic>
    </p:spTree>
    <p:extLst>
      <p:ext uri="{BB962C8B-B14F-4D97-AF65-F5344CB8AC3E}">
        <p14:creationId xmlns:p14="http://schemas.microsoft.com/office/powerpoint/2010/main" val="30520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 descr="photo of man adjusting a bowtie">
            <a:extLst>
              <a:ext uri="{FF2B5EF4-FFF2-40B4-BE49-F238E27FC236}">
                <a16:creationId xmlns:a16="http://schemas.microsoft.com/office/drawing/2014/main" id="{2DE7EEDD-7A34-4798-BB47-E2ECC8E900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8" y="0"/>
            <a:ext cx="12188825" cy="6858000"/>
          </a:xfr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43A58A5-9341-4510-9362-41E4208DF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302" y="249467"/>
            <a:ext cx="7008471" cy="6359066"/>
          </a:xfrm>
          <a:prstGeom prst="rect">
            <a:avLst/>
          </a:prstGeom>
          <a:solidFill>
            <a:schemeClr val="tx2">
              <a:lumMod val="20000"/>
              <a:lumOff val="80000"/>
              <a:alpha val="85000"/>
            </a:schemeClr>
          </a:solidFill>
          <a:ln w="38100"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518" y="507303"/>
            <a:ext cx="6612038" cy="515673"/>
          </a:xfrm>
        </p:spPr>
        <p:txBody>
          <a:bodyPr anchor="ctr" anchorCtr="0">
            <a:normAutofit/>
          </a:bodyPr>
          <a:lstStyle/>
          <a:p>
            <a:r>
              <a:rPr lang="en-IN" sz="2500" dirty="0"/>
              <a:t>What Were We Trying to Achieve?</a:t>
            </a:r>
            <a:endParaRPr lang="en-US" sz="25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AC73C-E6A4-453D-B11A-1A391CDBF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518" y="1119881"/>
            <a:ext cx="6612038" cy="5230816"/>
          </a:xfrm>
        </p:spPr>
        <p:txBody>
          <a:bodyPr vert="horz" wrap="square" lIns="0" tIns="45720" rIns="91440" bIns="45720" rtlCol="0" anchor="t" anchorCtr="0">
            <a:noAutofit/>
          </a:bodyPr>
          <a:lstStyle/>
          <a:p>
            <a:pPr algn="l"/>
            <a:r>
              <a:rPr lang="en-IN" sz="1200" dirty="0"/>
              <a:t>The CFO’s goal was simple:</a:t>
            </a:r>
            <a:br>
              <a:rPr lang="en-IN" sz="1200" dirty="0"/>
            </a:br>
            <a:r>
              <a:rPr lang="en-IN" sz="1200" i="1" dirty="0"/>
              <a:t>“Optimize corporate credit card usage and eliminate financial leakage.”</a:t>
            </a:r>
            <a:endParaRPr lang="en-IN" sz="1200" dirty="0"/>
          </a:p>
          <a:p>
            <a:pPr algn="l"/>
            <a:r>
              <a:rPr lang="en-IN" sz="1200" dirty="0"/>
              <a:t>To achieve this, the automation project had the following </a:t>
            </a:r>
            <a:r>
              <a:rPr lang="en-IN" sz="1200" b="1" dirty="0"/>
              <a:t>requirements</a:t>
            </a:r>
            <a:r>
              <a:rPr lang="en-IN" sz="1200" dirty="0"/>
              <a:t>:</a:t>
            </a:r>
          </a:p>
          <a:p>
            <a:pPr algn="l"/>
            <a:r>
              <a:rPr lang="en-IN" sz="1200" b="1" dirty="0"/>
              <a:t>Input: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sz="1200" dirty="0"/>
              <a:t>Credit card statements in </a:t>
            </a:r>
            <a:r>
              <a:rPr lang="en-IN" sz="1200" b="1" dirty="0"/>
              <a:t>PDF format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sz="1200" dirty="0"/>
              <a:t>Multiple cards from different banks (Axis, HDFC, ICICI, etc.)</a:t>
            </a:r>
          </a:p>
          <a:p>
            <a:pPr algn="l"/>
            <a:r>
              <a:rPr lang="en-IN" sz="1200" b="1" dirty="0"/>
              <a:t>Tasks to Automate: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IN" sz="1200" b="1" dirty="0"/>
              <a:t>Extract</a:t>
            </a:r>
            <a:r>
              <a:rPr lang="en-IN" sz="1200" dirty="0"/>
              <a:t> structured data from PDFs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IN" sz="1200" b="1" dirty="0"/>
              <a:t>Categorize</a:t>
            </a:r>
            <a:r>
              <a:rPr lang="en-IN" sz="1200" dirty="0"/>
              <a:t> transactions by spending type (Travel, Dining, etc.)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IN" sz="1200" b="1" dirty="0"/>
              <a:t>Identify</a:t>
            </a:r>
            <a:r>
              <a:rPr lang="en-IN" sz="1200" dirty="0"/>
              <a:t> annual fees, late charges, and reward points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IN" sz="1200" b="1" dirty="0"/>
              <a:t>Analyse</a:t>
            </a:r>
            <a:r>
              <a:rPr lang="en-IN" sz="1200" dirty="0"/>
              <a:t> card usage and recommend better alternatives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IN" sz="1200" b="1" dirty="0"/>
              <a:t>Build</a:t>
            </a:r>
            <a:r>
              <a:rPr lang="en-IN" sz="1200" dirty="0"/>
              <a:t> a system that works every month automatically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IN" sz="1200" b="1" dirty="0"/>
              <a:t>Output</a:t>
            </a:r>
            <a:r>
              <a:rPr lang="en-IN" sz="1200" dirty="0"/>
              <a:t> all findings to Google Sheets and Docs for reporting</a:t>
            </a:r>
          </a:p>
          <a:p>
            <a:pPr algn="l"/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4D870B-0F7B-7F0A-1A36-BC4057F8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3487" y="1847624"/>
            <a:ext cx="4132469" cy="3162752"/>
          </a:xfrm>
          <a:prstGeom prst="rect">
            <a:avLst/>
          </a:prstGeom>
          <a:solidFill>
            <a:schemeClr val="tx2">
              <a:lumMod val="20000"/>
              <a:lumOff val="80000"/>
              <a:alpha val="85000"/>
            </a:schemeClr>
          </a:solidFill>
          <a:ln w="38100"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100"/>
              </a:lnSpc>
              <a:spcBef>
                <a:spcPts val="1000"/>
              </a:spcBef>
            </a:pPr>
            <a:r>
              <a:rPr lang="en-IN" sz="1200" b="1" dirty="0">
                <a:solidFill>
                  <a:schemeClr val="accent3">
                    <a:lumMod val="25000"/>
                  </a:schemeClr>
                </a:solidFill>
              </a:rPr>
              <a:t>Goals:</a:t>
            </a:r>
          </a:p>
          <a:p>
            <a:pPr marL="171450" indent="-171450">
              <a:lnSpc>
                <a:spcPts val="21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3">
                    <a:lumMod val="25000"/>
                  </a:schemeClr>
                </a:solidFill>
              </a:rPr>
              <a:t>Maximize reward utilization</a:t>
            </a:r>
          </a:p>
          <a:p>
            <a:pPr marL="171450" indent="-171450">
              <a:lnSpc>
                <a:spcPts val="21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3">
                    <a:lumMod val="25000"/>
                  </a:schemeClr>
                </a:solidFill>
              </a:rPr>
              <a:t>Minimize late and annual fees</a:t>
            </a:r>
          </a:p>
          <a:p>
            <a:pPr marL="171450" indent="-171450">
              <a:lnSpc>
                <a:spcPts val="21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3">
                    <a:lumMod val="25000"/>
                  </a:schemeClr>
                </a:solidFill>
              </a:rPr>
              <a:t>Recommend card usage strategies</a:t>
            </a:r>
          </a:p>
          <a:p>
            <a:pPr marL="171450" indent="-171450">
              <a:lnSpc>
                <a:spcPts val="21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3">
                    <a:lumMod val="25000"/>
                  </a:schemeClr>
                </a:solidFill>
              </a:rPr>
              <a:t>Improve employee spending behaviour</a:t>
            </a:r>
          </a:p>
          <a:p>
            <a:pPr marL="171450" indent="-171450">
              <a:lnSpc>
                <a:spcPts val="21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3">
                    <a:lumMod val="25000"/>
                  </a:schemeClr>
                </a:solidFill>
              </a:rPr>
              <a:t>Save finance team hours of manual work every month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9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51BED4F4-9D3B-C7CB-D116-C72C12342BF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l="2953" r="2953"/>
          <a:stretch>
            <a:fillRect/>
          </a:stretch>
        </p:blipFill>
        <p:spPr>
          <a:solidFill>
            <a:schemeClr val="accent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06B2E4-7115-4A6C-B218-5316CEB06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10" y="535263"/>
            <a:ext cx="11296380" cy="5787473"/>
          </a:xfrm>
        </p:spPr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58508-AA70-0061-0B51-12D389847E13}"/>
              </a:ext>
            </a:extLst>
          </p:cNvPr>
          <p:cNvSpPr txBox="1"/>
          <p:nvPr/>
        </p:nvSpPr>
        <p:spPr>
          <a:xfrm>
            <a:off x="2669894" y="729214"/>
            <a:ext cx="6852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spc="40" dirty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Manual vs Automated Workflow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5B36B5-0203-F579-CBE5-D2281EC713C3}"/>
              </a:ext>
            </a:extLst>
          </p:cNvPr>
          <p:cNvSpPr txBox="1"/>
          <p:nvPr/>
        </p:nvSpPr>
        <p:spPr>
          <a:xfrm>
            <a:off x="717630" y="1620456"/>
            <a:ext cx="4595150" cy="452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spc="40" dirty="0">
                <a:solidFill>
                  <a:schemeClr val="tx2">
                    <a:lumMod val="20000"/>
                    <a:lumOff val="80000"/>
                  </a:schemeClr>
                </a:solidFill>
                <a:latin typeface="Avenir Next LT Pro (Body)"/>
                <a:ea typeface="+mj-ea"/>
                <a:cs typeface="+mj-cs"/>
              </a:rPr>
              <a:t>Before Automation (Manual Process):</a:t>
            </a:r>
          </a:p>
          <a:p>
            <a:pPr>
              <a:lnSpc>
                <a:spcPct val="150000"/>
              </a:lnSpc>
            </a:pPr>
            <a:endParaRPr lang="en-IN" sz="1600" spc="40" dirty="0">
              <a:solidFill>
                <a:schemeClr val="tx2">
                  <a:lumMod val="20000"/>
                  <a:lumOff val="80000"/>
                </a:schemeClr>
              </a:solidFill>
              <a:latin typeface="Avenir Next LT Pro (Body)"/>
              <a:ea typeface="+mj-ea"/>
              <a:cs typeface="+mj-c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spc="40" dirty="0">
                <a:solidFill>
                  <a:schemeClr val="tx2">
                    <a:lumMod val="20000"/>
                    <a:lumOff val="80000"/>
                  </a:schemeClr>
                </a:solidFill>
                <a:latin typeface="Avenir Next LT Pro (Body)"/>
                <a:ea typeface="+mj-ea"/>
                <a:cs typeface="+mj-cs"/>
              </a:rPr>
              <a:t>Finance team manually opened each PDF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spc="40" dirty="0">
                <a:solidFill>
                  <a:schemeClr val="tx2">
                    <a:lumMod val="20000"/>
                    <a:lumOff val="80000"/>
                  </a:schemeClr>
                </a:solidFill>
                <a:latin typeface="Avenir Next LT Pro (Body)"/>
                <a:ea typeface="+mj-ea"/>
                <a:cs typeface="+mj-cs"/>
              </a:rPr>
              <a:t>Extracted transaction data into Excel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spc="40" dirty="0">
                <a:solidFill>
                  <a:schemeClr val="tx2">
                    <a:lumMod val="20000"/>
                    <a:lumOff val="80000"/>
                  </a:schemeClr>
                </a:solidFill>
                <a:latin typeface="Avenir Next LT Pro (Body)"/>
                <a:ea typeface="+mj-ea"/>
                <a:cs typeface="+mj-cs"/>
              </a:rPr>
              <a:t>Categorized expenses by guessing merchant names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spc="40" dirty="0">
                <a:solidFill>
                  <a:schemeClr val="tx2">
                    <a:lumMod val="20000"/>
                    <a:lumOff val="80000"/>
                  </a:schemeClr>
                </a:solidFill>
                <a:latin typeface="Avenir Next LT Pro (Body)"/>
                <a:ea typeface="+mj-ea"/>
                <a:cs typeface="+mj-cs"/>
              </a:rPr>
              <a:t>Missed important details like late fees or unused rewards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spc="40" dirty="0">
                <a:solidFill>
                  <a:schemeClr val="tx2">
                    <a:lumMod val="20000"/>
                    <a:lumOff val="80000"/>
                  </a:schemeClr>
                </a:solidFill>
                <a:latin typeface="Avenir Next LT Pro (Body)"/>
                <a:ea typeface="+mj-ea"/>
                <a:cs typeface="+mj-cs"/>
              </a:rPr>
              <a:t>Took 6–8 hours per employee per month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spc="40" dirty="0">
                <a:solidFill>
                  <a:schemeClr val="tx2">
                    <a:lumMod val="20000"/>
                    <a:lumOff val="80000"/>
                  </a:schemeClr>
                </a:solidFill>
                <a:latin typeface="Avenir Next LT Pro (Body)"/>
                <a:ea typeface="+mj-ea"/>
                <a:cs typeface="+mj-cs"/>
              </a:rPr>
              <a:t>High chance of errors and missed optimization</a:t>
            </a:r>
          </a:p>
          <a:p>
            <a:pPr>
              <a:lnSpc>
                <a:spcPct val="150000"/>
              </a:lnSpc>
            </a:pPr>
            <a:endParaRPr lang="en-IN" dirty="0">
              <a:latin typeface="Avenir Next LT Pro (Body)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BD1362-FE4E-F68E-CD81-2A4088478E9F}"/>
              </a:ext>
            </a:extLst>
          </p:cNvPr>
          <p:cNvSpPr txBox="1"/>
          <p:nvPr/>
        </p:nvSpPr>
        <p:spPr>
          <a:xfrm>
            <a:off x="6227180" y="1605047"/>
            <a:ext cx="5066003" cy="452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spc="40" dirty="0">
                <a:solidFill>
                  <a:schemeClr val="tx2">
                    <a:lumMod val="20000"/>
                    <a:lumOff val="80000"/>
                  </a:schemeClr>
                </a:solidFill>
                <a:latin typeface="Avenir Next LT Pro (Body)"/>
                <a:ea typeface="+mj-ea"/>
                <a:cs typeface="+mj-cs"/>
              </a:rPr>
              <a:t>After Automation (n8n + AI):</a:t>
            </a:r>
          </a:p>
          <a:p>
            <a:pPr>
              <a:lnSpc>
                <a:spcPct val="150000"/>
              </a:lnSpc>
            </a:pPr>
            <a:endParaRPr lang="en-IN" sz="1600" spc="40" dirty="0">
              <a:solidFill>
                <a:schemeClr val="tx2">
                  <a:lumMod val="20000"/>
                  <a:lumOff val="80000"/>
                </a:schemeClr>
              </a:solidFill>
              <a:latin typeface="Avenir Next LT Pro (Body)"/>
              <a:ea typeface="+mj-ea"/>
              <a:cs typeface="+mj-c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spc="40" dirty="0">
                <a:solidFill>
                  <a:schemeClr val="tx2">
                    <a:lumMod val="20000"/>
                    <a:lumOff val="80000"/>
                  </a:schemeClr>
                </a:solidFill>
                <a:latin typeface="Avenir Next LT Pro (Body)"/>
                <a:ea typeface="+mj-ea"/>
                <a:cs typeface="+mj-cs"/>
              </a:rPr>
              <a:t>PDFs processed automatically via n8n workflow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spc="40" dirty="0">
                <a:solidFill>
                  <a:schemeClr val="tx2">
                    <a:lumMod val="20000"/>
                    <a:lumOff val="80000"/>
                  </a:schemeClr>
                </a:solidFill>
                <a:latin typeface="Avenir Next LT Pro (Body)"/>
                <a:ea typeface="+mj-ea"/>
                <a:cs typeface="+mj-cs"/>
              </a:rPr>
              <a:t>Extracted and structured into clean JSON/CSV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spc="40" dirty="0">
                <a:solidFill>
                  <a:schemeClr val="tx2">
                    <a:lumMod val="20000"/>
                    <a:lumOff val="80000"/>
                  </a:schemeClr>
                </a:solidFill>
                <a:latin typeface="Avenir Next LT Pro (Body)"/>
                <a:ea typeface="+mj-ea"/>
                <a:cs typeface="+mj-cs"/>
              </a:rPr>
              <a:t>Categorization done using AI &amp; NLP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spc="40" dirty="0">
                <a:solidFill>
                  <a:schemeClr val="tx2">
                    <a:lumMod val="20000"/>
                    <a:lumOff val="80000"/>
                  </a:schemeClr>
                </a:solidFill>
                <a:latin typeface="Avenir Next LT Pro (Body)"/>
                <a:ea typeface="+mj-ea"/>
                <a:cs typeface="+mj-cs"/>
              </a:rPr>
              <a:t>Reward tracking, fee identification, and recommendations included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spc="40" dirty="0">
                <a:solidFill>
                  <a:schemeClr val="tx2">
                    <a:lumMod val="20000"/>
                    <a:lumOff val="80000"/>
                  </a:schemeClr>
                </a:solidFill>
                <a:latin typeface="Avenir Next LT Pro (Body)"/>
                <a:ea typeface="+mj-ea"/>
                <a:cs typeface="+mj-cs"/>
              </a:rPr>
              <a:t>Data auto-pushed to Google Sheets &amp; Docs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spc="40" dirty="0">
                <a:solidFill>
                  <a:schemeClr val="tx2">
                    <a:lumMod val="20000"/>
                    <a:lumOff val="80000"/>
                  </a:schemeClr>
                </a:solidFill>
                <a:latin typeface="Avenir Next LT Pro (Body)"/>
                <a:ea typeface="+mj-ea"/>
                <a:cs typeface="+mj-cs"/>
              </a:rPr>
              <a:t>Takes less than 1 minute per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spc="40" dirty="0">
                <a:solidFill>
                  <a:schemeClr val="tx2">
                    <a:lumMod val="20000"/>
                    <a:lumOff val="80000"/>
                  </a:schemeClr>
                </a:solidFill>
                <a:latin typeface="Avenir Next LT Pro (Body)"/>
                <a:ea typeface="+mj-ea"/>
                <a:cs typeface="+mj-cs"/>
              </a:rPr>
              <a:t>Consistent, scalable, and error-free</a:t>
            </a:r>
          </a:p>
          <a:p>
            <a:pPr>
              <a:lnSpc>
                <a:spcPct val="150000"/>
              </a:lnSpc>
            </a:pPr>
            <a:endParaRPr lang="en-IN" dirty="0">
              <a:latin typeface="Avenir Next LT Pro (Body)"/>
            </a:endParaRPr>
          </a:p>
        </p:txBody>
      </p:sp>
    </p:spTree>
    <p:extLst>
      <p:ext uri="{BB962C8B-B14F-4D97-AF65-F5344CB8AC3E}">
        <p14:creationId xmlns:p14="http://schemas.microsoft.com/office/powerpoint/2010/main" val="21276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Placeholder 12" descr="photo of a meeting in progress&#10;">
            <a:extLst>
              <a:ext uri="{FF2B5EF4-FFF2-40B4-BE49-F238E27FC236}">
                <a16:creationId xmlns:a16="http://schemas.microsoft.com/office/drawing/2014/main" id="{4BA5FF67-CDC2-43D4-95CF-63F901ADC5F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8" y="0"/>
            <a:ext cx="12188825" cy="6858000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72E3734-7075-422A-B75E-10097393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3057" y="457200"/>
            <a:ext cx="5486400" cy="5943600"/>
          </a:xfrm>
          <a:prstGeom prst="rect">
            <a:avLst/>
          </a:prstGeom>
          <a:solidFill>
            <a:schemeClr val="tx2">
              <a:lumMod val="20000"/>
              <a:lumOff val="80000"/>
              <a:alpha val="95000"/>
            </a:schemeClr>
          </a:solidFill>
          <a:ln w="38100"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62DA2-02E0-4172-94FD-1700F4DBE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249" y="960120"/>
            <a:ext cx="4700016" cy="1325563"/>
          </a:xfrm>
        </p:spPr>
        <p:txBody>
          <a:bodyPr/>
          <a:lstStyle/>
          <a:p>
            <a:r>
              <a:rPr lang="en-US" dirty="0"/>
              <a:t>Comparing Contoso to the competition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1CEDA-E0CE-4863-A93C-2A0FF4123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1152" y="2715768"/>
            <a:ext cx="4114800" cy="1188720"/>
          </a:xfrm>
        </p:spPr>
        <p:txBody>
          <a:bodyPr>
            <a:normAutofit/>
          </a:bodyPr>
          <a:lstStyle/>
          <a:p>
            <a:r>
              <a:rPr lang="en-US" dirty="0"/>
              <a:t>Contoso empowers businesses to communicate efficiently with technology that’s simple and easy to use.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AFBF6-4A9F-4F07-96BE-DF8E96E88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31152" y="4663440"/>
            <a:ext cx="4114800" cy="1005840"/>
          </a:xfrm>
        </p:spPr>
        <p:txBody>
          <a:bodyPr>
            <a:normAutofit/>
          </a:bodyPr>
          <a:lstStyle/>
          <a:p>
            <a:r>
              <a:rPr lang="en-US" dirty="0"/>
              <a:t>The competition also offers similar technology, but their tools aren't user friendly.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B65BF802-7CBC-4FBA-AA31-0153CDEC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8702"/>
            <a:ext cx="4114800" cy="182880"/>
          </a:xfrm>
        </p:spPr>
        <p:txBody>
          <a:bodyPr/>
          <a:lstStyle/>
          <a:p>
            <a:r>
              <a:rPr lang="en-US" dirty="0"/>
              <a:t>CONFERENCE PRESENTATION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1B4A10-F4F3-48A3-8775-DBF70DDF7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92242" y="2404199"/>
            <a:ext cx="1790700" cy="0"/>
          </a:xfrm>
          <a:prstGeom prst="line">
            <a:avLst/>
          </a:prstGeom>
          <a:ln w="19050">
            <a:solidFill>
              <a:schemeClr val="accent3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412D57-A9AD-4451-8EC7-CF00FBB60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92241" y="5853785"/>
            <a:ext cx="1790700" cy="0"/>
          </a:xfrm>
          <a:prstGeom prst="line">
            <a:avLst/>
          </a:prstGeom>
          <a:ln w="19050">
            <a:solidFill>
              <a:schemeClr val="accent3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3FA32F0-FA4E-4CA0-B777-C59843D72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7357" y="571500"/>
            <a:ext cx="5257800" cy="5715000"/>
          </a:xfrm>
          <a:prstGeom prst="rect">
            <a:avLst/>
          </a:prstGeom>
          <a:noFill/>
          <a:ln w="12700"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F70C51B-031C-B14C-9CC6-8FE7282DE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691531" flipH="1">
            <a:off x="8578136" y="3956692"/>
            <a:ext cx="808894" cy="35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0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B9B5DD8-7B25-4160-9E2A-5F7F2E3C7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2672" y="261221"/>
            <a:ext cx="11546656" cy="6349773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DEE0A9-D698-0840-22EE-6533E39D9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8225" y="288437"/>
            <a:ext cx="3211103" cy="6322557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IN" sz="1200" b="1" dirty="0"/>
              <a:t>Flow 1: AI Research (External Credit Card Strategy)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IN" sz="1200" dirty="0"/>
              <a:t>Manual Trigger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IN" sz="1200" dirty="0"/>
              <a:t>Set Research Context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IN" sz="1200" dirty="0"/>
              <a:t>Prompt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IN" sz="1200" dirty="0"/>
              <a:t>AI Agent (Gemini)</a:t>
            </a:r>
          </a:p>
          <a:p>
            <a:pPr algn="l">
              <a:lnSpc>
                <a:spcPct val="100000"/>
              </a:lnSpc>
            </a:pPr>
            <a:endParaRPr lang="en-IN" sz="600" dirty="0"/>
          </a:p>
          <a:p>
            <a:pPr algn="l">
              <a:lnSpc>
                <a:spcPct val="100000"/>
              </a:lnSpc>
            </a:pPr>
            <a:r>
              <a:rPr lang="en-IN" sz="1200" b="1" dirty="0"/>
              <a:t>Flow 2: PDF Analysis (Internal Card Usage)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IN" sz="1200" dirty="0"/>
              <a:t>Read Binary File From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IN" sz="1200" dirty="0"/>
              <a:t>Split in Batches 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IN" sz="1200" dirty="0"/>
              <a:t>Read File From Disk 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IN" sz="1200" dirty="0"/>
              <a:t>Define Metadata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IN" sz="1200" dirty="0"/>
              <a:t>Extract from PDF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IN" sz="1200" dirty="0"/>
              <a:t>AI Agent</a:t>
            </a:r>
          </a:p>
          <a:p>
            <a:pPr algn="l">
              <a:lnSpc>
                <a:spcPct val="100000"/>
              </a:lnSpc>
            </a:pPr>
            <a:endParaRPr lang="en-IN" sz="600" dirty="0"/>
          </a:p>
          <a:p>
            <a:pPr algn="l">
              <a:lnSpc>
                <a:spcPct val="100000"/>
              </a:lnSpc>
            </a:pPr>
            <a:r>
              <a:rPr lang="en-IN" sz="1200" b="1" dirty="0"/>
              <a:t>Flow 3: Strategic Reporting (Final Output)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IN" sz="1200" dirty="0"/>
              <a:t>Merge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IN" sz="1200" dirty="0"/>
              <a:t>Prepare Report Content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IN" sz="1200" dirty="0"/>
              <a:t>Strategic Report Generator 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IN" sz="1200" dirty="0"/>
              <a:t>Create Document 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541D04C-6369-F3E4-2D82-738E150E9977}"/>
              </a:ext>
            </a:extLst>
          </p:cNvPr>
          <p:cNvSpPr txBox="1">
            <a:spLocks/>
          </p:cNvSpPr>
          <p:nvPr/>
        </p:nvSpPr>
        <p:spPr>
          <a:xfrm>
            <a:off x="5503965" y="3703552"/>
            <a:ext cx="6137832" cy="1536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ts val="21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dirty="0"/>
          </a:p>
        </p:txBody>
      </p:sp>
      <p:pic>
        <p:nvPicPr>
          <p:cNvPr id="51" name="Picture Placeholder 50">
            <a:extLst>
              <a:ext uri="{FF2B5EF4-FFF2-40B4-BE49-F238E27FC236}">
                <a16:creationId xmlns:a16="http://schemas.microsoft.com/office/drawing/2014/main" id="{EE44AA78-CE7B-06BA-8C3E-B74957E7DE8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340" r="340"/>
          <a:stretch>
            <a:fillRect/>
          </a:stretch>
        </p:blipFill>
        <p:spPr>
          <a:xfrm>
            <a:off x="358232" y="274829"/>
            <a:ext cx="7964281" cy="6308342"/>
          </a:xfrm>
        </p:spPr>
      </p:pic>
    </p:spTree>
    <p:extLst>
      <p:ext uri="{BB962C8B-B14F-4D97-AF65-F5344CB8AC3E}">
        <p14:creationId xmlns:p14="http://schemas.microsoft.com/office/powerpoint/2010/main" val="83793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F41FFE-B8F8-69CD-B6FA-372081B4A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9CA5-7616-6C9B-247F-6C5C6FF9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392" y="402099"/>
            <a:ext cx="6226978" cy="550491"/>
          </a:xfrm>
        </p:spPr>
        <p:txBody>
          <a:bodyPr>
            <a:normAutofit/>
          </a:bodyPr>
          <a:lstStyle/>
          <a:p>
            <a:pPr algn="l"/>
            <a:r>
              <a:rPr lang="en-IN" sz="2100" dirty="0"/>
              <a:t>What Did Automation Change for </a:t>
            </a:r>
            <a:r>
              <a:rPr lang="en-IN" sz="2100" dirty="0" err="1"/>
              <a:t>BizPro</a:t>
            </a:r>
            <a:r>
              <a:rPr lang="en-IN" sz="2100" dirty="0"/>
              <a:t>?</a:t>
            </a:r>
            <a:endParaRPr lang="en-US" sz="21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64ADCA-5C74-541D-6579-A6B39E1D7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776" y="386285"/>
            <a:ext cx="11274552" cy="621438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355BB92A-058E-65E2-ADB1-447FD42949E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0544" r="10544"/>
          <a:stretch>
            <a:fillRect/>
          </a:stretch>
        </p:blipFill>
        <p:spPr>
          <a:xfrm>
            <a:off x="0" y="0"/>
            <a:ext cx="5411788" cy="6858000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98DFC9-8984-F379-8861-3B622543D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965" y="1004820"/>
            <a:ext cx="6137832" cy="1239930"/>
          </a:xfrm>
        </p:spPr>
        <p:txBody>
          <a:bodyPr/>
          <a:lstStyle/>
          <a:p>
            <a:pPr algn="l"/>
            <a:r>
              <a:rPr lang="en-IN" sz="1300" b="1" dirty="0"/>
              <a:t>Time Saved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300" dirty="0"/>
              <a:t>Reduced processing time from </a:t>
            </a:r>
            <a:r>
              <a:rPr lang="en-IN" sz="1300" b="1" dirty="0"/>
              <a:t>8 hours to &lt;1 minute per statement</a:t>
            </a:r>
            <a:endParaRPr lang="en-IN" sz="13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300" dirty="0"/>
              <a:t>No more manual copying, categorizing, or formatting</a:t>
            </a:r>
          </a:p>
          <a:p>
            <a:pPr algn="l"/>
            <a:endParaRPr lang="en-IN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03F91A93-ABE6-D0DD-016C-EE81AD4738B0}"/>
              </a:ext>
            </a:extLst>
          </p:cNvPr>
          <p:cNvSpPr txBox="1">
            <a:spLocks/>
          </p:cNvSpPr>
          <p:nvPr/>
        </p:nvSpPr>
        <p:spPr>
          <a:xfrm>
            <a:off x="5503965" y="3703552"/>
            <a:ext cx="6137832" cy="1536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ts val="21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dirty="0"/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13648932-6D3A-42E4-C692-B69EAA95BEE3}"/>
              </a:ext>
            </a:extLst>
          </p:cNvPr>
          <p:cNvSpPr txBox="1">
            <a:spLocks/>
          </p:cNvSpPr>
          <p:nvPr/>
        </p:nvSpPr>
        <p:spPr>
          <a:xfrm>
            <a:off x="5503965" y="2253546"/>
            <a:ext cx="6137832" cy="1239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ts val="21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300" b="1" dirty="0"/>
              <a:t>Employee Behaviour Insights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300" dirty="0"/>
              <a:t>Flagged risky spend patterns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300" dirty="0"/>
              <a:t>Showed which employees missed due dates or used wrong cards</a:t>
            </a:r>
          </a:p>
          <a:p>
            <a:pPr algn="l"/>
            <a:endParaRPr lang="en-IN" sz="1300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A9BFCA57-10E7-84B8-D588-2A5531528836}"/>
              </a:ext>
            </a:extLst>
          </p:cNvPr>
          <p:cNvSpPr txBox="1">
            <a:spLocks/>
          </p:cNvSpPr>
          <p:nvPr/>
        </p:nvSpPr>
        <p:spPr>
          <a:xfrm>
            <a:off x="5503965" y="3540986"/>
            <a:ext cx="6137832" cy="1239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ts val="21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400" b="1" dirty="0"/>
              <a:t>Smart Reporting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/>
              <a:t>Auto-generated </a:t>
            </a:r>
            <a:r>
              <a:rPr lang="en-IN" sz="1400" b="1" dirty="0"/>
              <a:t>Google Docs reports</a:t>
            </a:r>
            <a:r>
              <a:rPr lang="en-IN" sz="1400" dirty="0"/>
              <a:t> per employee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/>
              <a:t>Company-wide </a:t>
            </a:r>
            <a:r>
              <a:rPr lang="en-IN" sz="1400" b="1" dirty="0"/>
              <a:t>summary for CFO</a:t>
            </a:r>
            <a:r>
              <a:rPr lang="en-IN" sz="1400" dirty="0"/>
              <a:t> with actionable insights</a:t>
            </a:r>
          </a:p>
          <a:p>
            <a:pPr algn="l"/>
            <a:endParaRPr lang="en-IN" sz="1300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9D5441BA-54B0-39E9-6585-AF27BAE39AED}"/>
              </a:ext>
            </a:extLst>
          </p:cNvPr>
          <p:cNvSpPr txBox="1">
            <a:spLocks/>
          </p:cNvSpPr>
          <p:nvPr/>
        </p:nvSpPr>
        <p:spPr>
          <a:xfrm>
            <a:off x="5503965" y="4837201"/>
            <a:ext cx="6137832" cy="1239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ts val="21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400" b="1" dirty="0"/>
              <a:t>Scalability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/>
              <a:t>Easily handles </a:t>
            </a:r>
            <a:r>
              <a:rPr lang="en-IN" sz="1400" b="1" dirty="0"/>
              <a:t>25+ PDFs at once</a:t>
            </a:r>
            <a:endParaRPr lang="en-IN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/>
              <a:t>Can run </a:t>
            </a:r>
            <a:r>
              <a:rPr lang="en-IN" sz="1400" b="1" dirty="0"/>
              <a:t>monthly</a:t>
            </a:r>
            <a:r>
              <a:rPr lang="en-IN" sz="1400" dirty="0"/>
              <a:t> without additional setup</a:t>
            </a:r>
          </a:p>
          <a:p>
            <a:pPr algn="l"/>
            <a:endParaRPr lang="en-IN" sz="13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E48964-B92D-C8BF-AAF2-002220F3089A}"/>
              </a:ext>
            </a:extLst>
          </p:cNvPr>
          <p:cNvSpPr txBox="1"/>
          <p:nvPr/>
        </p:nvSpPr>
        <p:spPr>
          <a:xfrm>
            <a:off x="5757896" y="6153073"/>
            <a:ext cx="6111432" cy="259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sz="1200" spc="10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A one-time setup created a long-term finance optimization engine.</a:t>
            </a:r>
          </a:p>
        </p:txBody>
      </p:sp>
    </p:spTree>
    <p:extLst>
      <p:ext uri="{BB962C8B-B14F-4D97-AF65-F5344CB8AC3E}">
        <p14:creationId xmlns:p14="http://schemas.microsoft.com/office/powerpoint/2010/main" val="575022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Placeholder 9" descr="Photo of team group high five&#10;">
            <a:extLst>
              <a:ext uri="{FF2B5EF4-FFF2-40B4-BE49-F238E27FC236}">
                <a16:creationId xmlns:a16="http://schemas.microsoft.com/office/drawing/2014/main" id="{AA58AABE-CEFF-48E5-AC11-9A99DA35553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8" y="0"/>
            <a:ext cx="12188825" cy="6858000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B8C71D-9583-48CB-A10F-1E6391AF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82024" y="601326"/>
            <a:ext cx="3959352" cy="5486400"/>
          </a:xfrm>
          <a:prstGeom prst="rect">
            <a:avLst/>
          </a:prstGeom>
          <a:solidFill>
            <a:schemeClr val="tx2">
              <a:lumMod val="20000"/>
              <a:lumOff val="80000"/>
              <a:alpha val="85000"/>
            </a:schemeClr>
          </a:solidFill>
          <a:ln w="38100"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CBB973-B428-41C0-9D92-71BB38810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96324" y="715626"/>
            <a:ext cx="3730752" cy="5257800"/>
          </a:xfrm>
          <a:prstGeom prst="rect">
            <a:avLst/>
          </a:prstGeom>
          <a:noFill/>
          <a:ln w="12700"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280160"/>
            <a:ext cx="3438144" cy="9144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8B9DC8-A928-4BA0-872D-E2A209F30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18700" y="2334042"/>
            <a:ext cx="2286000" cy="0"/>
          </a:xfrm>
          <a:prstGeom prst="line">
            <a:avLst/>
          </a:prstGeom>
          <a:ln w="12700"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5592" y="2770632"/>
            <a:ext cx="3200400" cy="457200"/>
          </a:xfrm>
        </p:spPr>
        <p:txBody>
          <a:bodyPr>
            <a:normAutofit/>
          </a:bodyPr>
          <a:lstStyle/>
          <a:p>
            <a:r>
              <a:rPr lang="en-US" dirty="0"/>
              <a:t>SACHIN SAVKARE​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3AD9EC-FB39-4CB3-AB09-9CF0FF397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33100" y="3518020"/>
            <a:ext cx="457200" cy="0"/>
          </a:xfrm>
          <a:prstGeom prst="line">
            <a:avLst/>
          </a:prstGeom>
          <a:ln w="38100"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685072D4-7F5E-47C0-A8C5-488CD2822AB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332284" y="3803904"/>
            <a:ext cx="2858831" cy="457196"/>
          </a:xfrm>
        </p:spPr>
        <p:txBody>
          <a:bodyPr/>
          <a:lstStyle/>
          <a:p>
            <a:r>
              <a:rPr lang="en-US" dirty="0"/>
              <a:t>sachinsavkare08@gmail.com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0E818E-5D5D-4925-A78F-3B769109C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18700" y="4406211"/>
            <a:ext cx="2286000" cy="0"/>
          </a:xfrm>
          <a:prstGeom prst="line">
            <a:avLst/>
          </a:prstGeom>
          <a:ln w="12700"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7">
      <a:dk1>
        <a:sysClr val="windowText" lastClr="000000"/>
      </a:dk1>
      <a:lt1>
        <a:sysClr val="window" lastClr="FFFFFF"/>
      </a:lt1>
      <a:dk2>
        <a:srgbClr val="BF8641"/>
      </a:dk2>
      <a:lt2>
        <a:srgbClr val="E7E6E6"/>
      </a:lt2>
      <a:accent1>
        <a:srgbClr val="F2D6BD"/>
      </a:accent1>
      <a:accent2>
        <a:srgbClr val="616F8C"/>
      </a:accent2>
      <a:accent3>
        <a:srgbClr val="F2DAAC"/>
      </a:accent3>
      <a:accent4>
        <a:srgbClr val="373921"/>
      </a:accent4>
      <a:accent5>
        <a:srgbClr val="D9A577"/>
      </a:accent5>
      <a:accent6>
        <a:srgbClr val="A3AFB4"/>
      </a:accent6>
      <a:hlink>
        <a:srgbClr val="0563C1"/>
      </a:hlink>
      <a:folHlink>
        <a:srgbClr val="954F72"/>
      </a:folHlink>
    </a:clrScheme>
    <a:fontScheme name="Custom 123">
      <a:majorFont>
        <a:latin typeface="Elephan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rence presentation_Win32_JB_v3" id="{1BD1A3DF-4DD0-4DA4-B36D-CC18B63EBA81}" vid="{2DCA4B0C-60EF-4338-8C4C-D35D510CD7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E9FECB-8918-4F73-BBEE-F44B89CFA6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CD0232-9404-4602-91CF-844E41C3C1C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3BD190D-DBEC-4A8E-9FA9-778FC5CDB5C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683</Words>
  <Application>Microsoft Office PowerPoint</Application>
  <PresentationFormat>Widescreen</PresentationFormat>
  <Paragraphs>107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Avenir Next LT Pro (Body)</vt:lpstr>
      <vt:lpstr>Arial</vt:lpstr>
      <vt:lpstr>Avenir Next LT Pro</vt:lpstr>
      <vt:lpstr>Calibri</vt:lpstr>
      <vt:lpstr>Elephant Pro</vt:lpstr>
      <vt:lpstr>Office Theme</vt:lpstr>
      <vt:lpstr>Optimizing Corporate Credit Card Usage with AI &amp; Automation | n8n</vt:lpstr>
      <vt:lpstr>Project Introduction</vt:lpstr>
      <vt:lpstr>The Business Challenge</vt:lpstr>
      <vt:lpstr>What Were We Trying to Achieve?</vt:lpstr>
      <vt:lpstr>PowerPoint Presentation</vt:lpstr>
      <vt:lpstr>Comparing Contoso to the competition</vt:lpstr>
      <vt:lpstr>PowerPoint Presentation</vt:lpstr>
      <vt:lpstr>What Did Automation Change for BizPro?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2021-09-06T03:24:35Z</dcterms:created>
  <dcterms:modified xsi:type="dcterms:W3CDTF">2025-07-25T17:20:34Z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