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256" r:id="rId2"/>
    <p:sldId id="257" r:id="rId3"/>
    <p:sldId id="258" r:id="rId4"/>
    <p:sldId id="259" r:id="rId5"/>
    <p:sldId id="282" r:id="rId6"/>
    <p:sldId id="260" r:id="rId7"/>
    <p:sldId id="262" r:id="rId8"/>
    <p:sldId id="261" r:id="rId9"/>
    <p:sldId id="284" r:id="rId10"/>
    <p:sldId id="283"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263" r:id="rId51"/>
    <p:sldId id="265" r:id="rId52"/>
    <p:sldId id="326" r:id="rId53"/>
    <p:sldId id="328" r:id="rId54"/>
    <p:sldId id="329" r:id="rId55"/>
    <p:sldId id="330" r:id="rId56"/>
    <p:sldId id="331" r:id="rId57"/>
    <p:sldId id="332" r:id="rId58"/>
    <p:sldId id="333"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5" r:id="rId78"/>
    <p:sldId id="354" r:id="rId79"/>
    <p:sldId id="353" r:id="rId80"/>
    <p:sldId id="356" r:id="rId81"/>
    <p:sldId id="357" r:id="rId82"/>
    <p:sldId id="358" r:id="rId83"/>
    <p:sldId id="359" r:id="rId84"/>
    <p:sldId id="360" r:id="rId85"/>
    <p:sldId id="361" r:id="rId86"/>
    <p:sldId id="278" r:id="rId8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02124006"/>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7" name="object 27"/>
          <p:cNvSpPr/>
          <p:nvPr/>
        </p:nvSpPr>
        <p:spPr>
          <a:xfrm>
            <a:off x="0" y="-1"/>
            <a:ext cx="9144000" cy="2484602"/>
          </a:xfrm>
          <a:prstGeom prst="rect">
            <a:avLst/>
          </a:prstGeom>
          <a:solidFill>
            <a:srgbClr val="FFFFFF"/>
          </a:solidFill>
          <a:ln w="12700">
            <a:miter lim="400000"/>
          </a:ln>
        </p:spPr>
        <p:txBody>
          <a:bodyPr lIns="45719" rIns="45719"/>
          <a:lstStyle/>
          <a:p>
            <a:endParaRP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2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2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2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12" Type="http://schemas.openxmlformats.org/officeDocument/2006/relationships/image" Target="../media/image2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2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12" Type="http://schemas.openxmlformats.org/officeDocument/2006/relationships/image" Target="../media/image2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2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12" Type="http://schemas.openxmlformats.org/officeDocument/2006/relationships/image" Target="../media/image2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2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12" Type="http://schemas.openxmlformats.org/officeDocument/2006/relationships/image" Target="../media/image2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2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12" Type="http://schemas.openxmlformats.org/officeDocument/2006/relationships/image" Target="../media/image2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2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12" Type="http://schemas.openxmlformats.org/officeDocument/2006/relationships/image" Target="../media/image2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2.emf"/><Relationship Id="rId7" Type="http://schemas.openxmlformats.org/officeDocument/2006/relationships/image" Target="../media/image6.emf"/><Relationship Id="rId12" Type="http://schemas.openxmlformats.org/officeDocument/2006/relationships/image" Target="../media/image26.emf"/><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1.emf"/><Relationship Id="rId5" Type="http://schemas.openxmlformats.org/officeDocument/2006/relationships/image" Target="../media/image24.emf"/><Relationship Id="rId10" Type="http://schemas.openxmlformats.org/officeDocument/2006/relationships/image" Target="../media/image10.emf"/><Relationship Id="rId4" Type="http://schemas.openxmlformats.org/officeDocument/2006/relationships/image" Target="../media/image23.emf"/><Relationship Id="rId9" Type="http://schemas.openxmlformats.org/officeDocument/2006/relationships/image" Target="../media/image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7.png"/><Relationship Id="rId4" Type="http://schemas.openxmlformats.org/officeDocument/2006/relationships/oleObject" Target="../embeddings/oleObject1.bin"/></Relationships>
</file>

<file path=ppt/slides/_rels/slide7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8.png"/><Relationship Id="rId4" Type="http://schemas.openxmlformats.org/officeDocument/2006/relationships/oleObject" Target="../embeddings/oleObject2.bin"/></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0.png"/><Relationship Id="rId4" Type="http://schemas.openxmlformats.org/officeDocument/2006/relationships/oleObject" Target="../embeddings/oleObject3.bin"/></Relationships>
</file>

<file path=ppt/slides/_rels/slide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51.png"/><Relationship Id="rId4" Type="http://schemas.openxmlformats.org/officeDocument/2006/relationships/oleObject" Target="../embeddings/oleObject4.bin"/></Relationships>
</file>

<file path=ppt/slides/_rels/slide7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52.png"/><Relationship Id="rId4" Type="http://schemas.openxmlformats.org/officeDocument/2006/relationships/oleObject" Target="../embeddings/oleObject5.bin"/></Relationships>
</file>

<file path=ppt/slides/_rels/slide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53.png"/><Relationship Id="rId4" Type="http://schemas.openxmlformats.org/officeDocument/2006/relationships/oleObject" Target="../embeddings/oleObject6.bin"/></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37" name="Picture 1" descr="Picture 1"/>
          <p:cNvPicPr>
            <a:picLocks noChangeAspect="1"/>
          </p:cNvPicPr>
          <p:nvPr/>
        </p:nvPicPr>
        <p:blipFill>
          <a:blip r:embed="rId3">
            <a:extLst/>
          </a:blip>
          <a:stretch>
            <a:fillRect/>
          </a:stretch>
        </p:blipFill>
        <p:spPr>
          <a:xfrm>
            <a:off x="7543800" y="4705350"/>
            <a:ext cx="1143000" cy="359410"/>
          </a:xfrm>
          <a:prstGeom prst="rect">
            <a:avLst/>
          </a:prstGeom>
          <a:ln w="12700">
            <a:miter lim="400000"/>
          </a:ln>
        </p:spPr>
      </p:pic>
      <p:grpSp>
        <p:nvGrpSpPr>
          <p:cNvPr id="41" name="Group 2"/>
          <p:cNvGrpSpPr/>
          <p:nvPr/>
        </p:nvGrpSpPr>
        <p:grpSpPr>
          <a:xfrm>
            <a:off x="4350277" y="3088320"/>
            <a:ext cx="443589" cy="105633"/>
            <a:chOff x="0" y="0"/>
            <a:chExt cx="443587" cy="105631"/>
          </a:xfrm>
        </p:grpSpPr>
        <p:sp>
          <p:nvSpPr>
            <p:cNvPr id="38" name="object 8"/>
            <p:cNvSpPr/>
            <p:nvPr/>
          </p:nvSpPr>
          <p:spPr>
            <a:xfrm>
              <a:off x="168967" y="0"/>
              <a:ext cx="105653" cy="10563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1" y="7874"/>
                  </a:lnTo>
                  <a:lnTo>
                    <a:pt x="1531" y="5253"/>
                  </a:lnTo>
                  <a:lnTo>
                    <a:pt x="3282" y="3046"/>
                  </a:lnTo>
                  <a:lnTo>
                    <a:pt x="5543" y="1363"/>
                  </a:lnTo>
                  <a:lnTo>
                    <a:pt x="8206" y="313"/>
                  </a:lnTo>
                  <a:lnTo>
                    <a:pt x="10800" y="0"/>
                  </a:lnTo>
                  <a:lnTo>
                    <a:pt x="13446" y="329"/>
                  </a:lnTo>
                  <a:lnTo>
                    <a:pt x="15910" y="1285"/>
                  </a:lnTo>
                  <a:lnTo>
                    <a:pt x="18079" y="2822"/>
                  </a:lnTo>
                  <a:lnTo>
                    <a:pt x="18437" y="3163"/>
                  </a:lnTo>
                  <a:lnTo>
                    <a:pt x="20075" y="5267"/>
                  </a:lnTo>
                  <a:lnTo>
                    <a:pt x="21141" y="7686"/>
                  </a:lnTo>
                  <a:lnTo>
                    <a:pt x="21589" y="10307"/>
                  </a:lnTo>
                  <a:lnTo>
                    <a:pt x="21600" y="10800"/>
                  </a:lnTo>
                  <a:lnTo>
                    <a:pt x="21199" y="13726"/>
                  </a:lnTo>
                  <a:lnTo>
                    <a:pt x="20069" y="16347"/>
                  </a:lnTo>
                  <a:lnTo>
                    <a:pt x="18318" y="18553"/>
                  </a:lnTo>
                  <a:lnTo>
                    <a:pt x="16057" y="20236"/>
                  </a:lnTo>
                  <a:lnTo>
                    <a:pt x="13394" y="21286"/>
                  </a:lnTo>
                  <a:lnTo>
                    <a:pt x="10800" y="21600"/>
                  </a:lnTo>
                  <a:lnTo>
                    <a:pt x="7874" y="21199"/>
                  </a:lnTo>
                  <a:lnTo>
                    <a:pt x="5253" y="20068"/>
                  </a:lnTo>
                  <a:lnTo>
                    <a:pt x="3046" y="18318"/>
                  </a:lnTo>
                  <a:lnTo>
                    <a:pt x="1363" y="16057"/>
                  </a:lnTo>
                  <a:lnTo>
                    <a:pt x="314" y="13394"/>
                  </a:lnTo>
                  <a:lnTo>
                    <a:pt x="0" y="10800"/>
                  </a:lnTo>
                  <a:close/>
                </a:path>
              </a:pathLst>
            </a:custGeom>
            <a:solidFill>
              <a:srgbClr val="ED5A0A"/>
            </a:solidFill>
            <a:ln w="12700" cap="flat">
              <a:noFill/>
              <a:miter lim="400000"/>
            </a:ln>
            <a:effectLst/>
          </p:spPr>
          <p:txBody>
            <a:bodyPr wrap="square" lIns="45719" tIns="45719" rIns="45719" bIns="45719" numCol="1" anchor="t">
              <a:noAutofit/>
            </a:bodyPr>
            <a:lstStyle/>
            <a:p>
              <a:endParaRPr/>
            </a:p>
          </p:txBody>
        </p:sp>
        <p:sp>
          <p:nvSpPr>
            <p:cNvPr id="39" name="object 7"/>
            <p:cNvSpPr/>
            <p:nvPr/>
          </p:nvSpPr>
          <p:spPr>
            <a:xfrm>
              <a:off x="337935" y="0"/>
              <a:ext cx="105653" cy="10563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1" y="7874"/>
                  </a:lnTo>
                  <a:lnTo>
                    <a:pt x="1531" y="5253"/>
                  </a:lnTo>
                  <a:lnTo>
                    <a:pt x="3282" y="3046"/>
                  </a:lnTo>
                  <a:lnTo>
                    <a:pt x="5543" y="1363"/>
                  </a:lnTo>
                  <a:lnTo>
                    <a:pt x="8206" y="313"/>
                  </a:lnTo>
                  <a:lnTo>
                    <a:pt x="10800" y="0"/>
                  </a:lnTo>
                  <a:lnTo>
                    <a:pt x="13446" y="329"/>
                  </a:lnTo>
                  <a:lnTo>
                    <a:pt x="15910" y="1285"/>
                  </a:lnTo>
                  <a:lnTo>
                    <a:pt x="18079" y="2822"/>
                  </a:lnTo>
                  <a:lnTo>
                    <a:pt x="18437" y="3163"/>
                  </a:lnTo>
                  <a:lnTo>
                    <a:pt x="20075" y="5267"/>
                  </a:lnTo>
                  <a:lnTo>
                    <a:pt x="21141" y="7686"/>
                  </a:lnTo>
                  <a:lnTo>
                    <a:pt x="21589" y="10307"/>
                  </a:lnTo>
                  <a:lnTo>
                    <a:pt x="21600" y="10800"/>
                  </a:lnTo>
                  <a:lnTo>
                    <a:pt x="21199" y="13726"/>
                  </a:lnTo>
                  <a:lnTo>
                    <a:pt x="20069" y="16347"/>
                  </a:lnTo>
                  <a:lnTo>
                    <a:pt x="18318" y="18553"/>
                  </a:lnTo>
                  <a:lnTo>
                    <a:pt x="16057" y="20236"/>
                  </a:lnTo>
                  <a:lnTo>
                    <a:pt x="13394" y="21286"/>
                  </a:lnTo>
                  <a:lnTo>
                    <a:pt x="10800" y="21600"/>
                  </a:lnTo>
                  <a:lnTo>
                    <a:pt x="7874" y="21199"/>
                  </a:lnTo>
                  <a:lnTo>
                    <a:pt x="5253" y="20068"/>
                  </a:lnTo>
                  <a:lnTo>
                    <a:pt x="3046" y="18318"/>
                  </a:lnTo>
                  <a:lnTo>
                    <a:pt x="1363" y="16057"/>
                  </a:lnTo>
                  <a:lnTo>
                    <a:pt x="314" y="13394"/>
                  </a:lnTo>
                  <a:lnTo>
                    <a:pt x="0" y="10800"/>
                  </a:lnTo>
                  <a:close/>
                </a:path>
              </a:pathLst>
            </a:custGeom>
            <a:solidFill>
              <a:srgbClr val="ED5A0A"/>
            </a:solidFill>
            <a:ln w="12700" cap="flat">
              <a:noFill/>
              <a:miter lim="400000"/>
            </a:ln>
            <a:effectLst/>
          </p:spPr>
          <p:txBody>
            <a:bodyPr wrap="square" lIns="45719" tIns="45719" rIns="45719" bIns="45719" numCol="1" anchor="t">
              <a:noAutofit/>
            </a:bodyPr>
            <a:lstStyle/>
            <a:p>
              <a:endParaRPr/>
            </a:p>
          </p:txBody>
        </p:sp>
        <p:sp>
          <p:nvSpPr>
            <p:cNvPr id="40" name="object 6"/>
            <p:cNvSpPr/>
            <p:nvPr/>
          </p:nvSpPr>
          <p:spPr>
            <a:xfrm>
              <a:off x="-1" y="0"/>
              <a:ext cx="105654" cy="10563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01" y="7874"/>
                  </a:lnTo>
                  <a:lnTo>
                    <a:pt x="1531" y="5253"/>
                  </a:lnTo>
                  <a:lnTo>
                    <a:pt x="3282" y="3046"/>
                  </a:lnTo>
                  <a:lnTo>
                    <a:pt x="5543" y="1363"/>
                  </a:lnTo>
                  <a:lnTo>
                    <a:pt x="8206" y="313"/>
                  </a:lnTo>
                  <a:lnTo>
                    <a:pt x="10800" y="0"/>
                  </a:lnTo>
                  <a:lnTo>
                    <a:pt x="13446" y="329"/>
                  </a:lnTo>
                  <a:lnTo>
                    <a:pt x="15910" y="1285"/>
                  </a:lnTo>
                  <a:lnTo>
                    <a:pt x="18079" y="2822"/>
                  </a:lnTo>
                  <a:lnTo>
                    <a:pt x="18437" y="3163"/>
                  </a:lnTo>
                  <a:lnTo>
                    <a:pt x="20075" y="5267"/>
                  </a:lnTo>
                  <a:lnTo>
                    <a:pt x="21141" y="7686"/>
                  </a:lnTo>
                  <a:lnTo>
                    <a:pt x="21589" y="10307"/>
                  </a:lnTo>
                  <a:lnTo>
                    <a:pt x="21600" y="10800"/>
                  </a:lnTo>
                  <a:lnTo>
                    <a:pt x="21199" y="13726"/>
                  </a:lnTo>
                  <a:lnTo>
                    <a:pt x="20069" y="16347"/>
                  </a:lnTo>
                  <a:lnTo>
                    <a:pt x="18318" y="18553"/>
                  </a:lnTo>
                  <a:lnTo>
                    <a:pt x="16057" y="20236"/>
                  </a:lnTo>
                  <a:lnTo>
                    <a:pt x="13394" y="21286"/>
                  </a:lnTo>
                  <a:lnTo>
                    <a:pt x="10800" y="21600"/>
                  </a:lnTo>
                  <a:lnTo>
                    <a:pt x="7874" y="21199"/>
                  </a:lnTo>
                  <a:lnTo>
                    <a:pt x="5253" y="20068"/>
                  </a:lnTo>
                  <a:lnTo>
                    <a:pt x="3046" y="18318"/>
                  </a:lnTo>
                  <a:lnTo>
                    <a:pt x="1363" y="16057"/>
                  </a:lnTo>
                  <a:lnTo>
                    <a:pt x="314" y="13394"/>
                  </a:lnTo>
                  <a:lnTo>
                    <a:pt x="0" y="10800"/>
                  </a:lnTo>
                  <a:close/>
                </a:path>
              </a:pathLst>
            </a:custGeom>
            <a:solidFill>
              <a:srgbClr val="ED5A0A"/>
            </a:solidFill>
            <a:ln w="12700" cap="flat">
              <a:noFill/>
              <a:miter lim="400000"/>
            </a:ln>
            <a:effectLst/>
          </p:spPr>
          <p:txBody>
            <a:bodyPr wrap="square" lIns="45719" tIns="45719" rIns="45719" bIns="45719" numCol="1" anchor="t">
              <a:noAutofit/>
            </a:bodyPr>
            <a:lstStyle/>
            <a:p>
              <a:endParaRPr/>
            </a:p>
          </p:txBody>
        </p:sp>
      </p:grpSp>
      <p:sp>
        <p:nvSpPr>
          <p:cNvPr id="42" name="TextBox 10"/>
          <p:cNvSpPr txBox="1"/>
          <p:nvPr/>
        </p:nvSpPr>
        <p:spPr>
          <a:xfrm>
            <a:off x="3672699" y="3328325"/>
            <a:ext cx="15318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45A06"/>
                </a:solidFill>
                <a:latin typeface="Cambria"/>
                <a:ea typeface="Cambria"/>
                <a:cs typeface="Cambria"/>
                <a:sym typeface="Cambria"/>
              </a:defRPr>
            </a:lvl1pPr>
          </a:lstStyle>
          <a:p>
            <a:r>
              <a:rPr lang="en-IN" dirty="0" smtClean="0"/>
              <a:t>July 10</a:t>
            </a:r>
            <a:r>
              <a:rPr dirty="0" smtClean="0"/>
              <a:t>, </a:t>
            </a:r>
            <a:r>
              <a:rPr dirty="0"/>
              <a:t>2018</a:t>
            </a:r>
          </a:p>
        </p:txBody>
      </p:sp>
      <p:sp>
        <p:nvSpPr>
          <p:cNvPr id="43" name="TextBox 11"/>
          <p:cNvSpPr txBox="1"/>
          <p:nvPr/>
        </p:nvSpPr>
        <p:spPr>
          <a:xfrm>
            <a:off x="2041643" y="1504950"/>
            <a:ext cx="426494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800">
                <a:solidFill>
                  <a:srgbClr val="FFFFFF"/>
                </a:solidFill>
                <a:latin typeface="Bahnschrift SemiCondensed"/>
                <a:ea typeface="Bahnschrift SemiCondensed"/>
                <a:cs typeface="Bahnschrift SemiCondensed"/>
                <a:sym typeface="Bahnschrift SemiCondensed"/>
              </a:defRPr>
            </a:lvl1pPr>
          </a:lstStyle>
          <a:p>
            <a:r>
              <a:rPr lang="en-IN" dirty="0" smtClean="0"/>
              <a:t>TABLEAU SERVER</a:t>
            </a:r>
            <a:endParaRPr dirty="0"/>
          </a:p>
        </p:txBody>
      </p:sp>
      <p:sp>
        <p:nvSpPr>
          <p:cNvPr id="44" name="TextBox 8"/>
          <p:cNvSpPr txBox="1"/>
          <p:nvPr/>
        </p:nvSpPr>
        <p:spPr>
          <a:xfrm>
            <a:off x="2918029" y="2246063"/>
            <a:ext cx="3307956"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sz="2000">
                <a:solidFill>
                  <a:srgbClr val="FFFFFF"/>
                </a:solidFill>
                <a:latin typeface="Bahnschrift SemiCondensed"/>
                <a:ea typeface="Bahnschrift SemiCondensed"/>
                <a:cs typeface="Bahnschrift SemiCondensed"/>
                <a:sym typeface="Bahnschrift SemiCondensed"/>
              </a:defRPr>
            </a:pPr>
            <a:r>
              <a:rPr lang="en-IN" dirty="0" smtClean="0"/>
              <a:t>Understanding of </a:t>
            </a:r>
            <a:r>
              <a:rPr lang="en-IN" dirty="0"/>
              <a:t>T</a:t>
            </a:r>
            <a:r>
              <a:rPr lang="en-IN" dirty="0" smtClean="0"/>
              <a:t>ableau Server</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208165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IN" dirty="0" err="1">
                <a:solidFill>
                  <a:schemeClr val="tx2">
                    <a:lumMod val="50000"/>
                  </a:schemeClr>
                </a:solidFill>
                <a:ea typeface="Tahoma" pitchFamily="34" charset="0"/>
                <a:cs typeface="Tahoma" pitchFamily="34" charset="0"/>
              </a:rPr>
              <a:t>Viz</a:t>
            </a:r>
            <a:r>
              <a:rPr lang="en-IN" dirty="0">
                <a:solidFill>
                  <a:schemeClr val="tx2">
                    <a:lumMod val="50000"/>
                  </a:schemeClr>
                </a:solidFill>
                <a:ea typeface="Tahoma" pitchFamily="34" charset="0"/>
                <a:cs typeface="Tahoma" pitchFamily="34" charset="0"/>
              </a:rPr>
              <a:t> Portal</a:t>
            </a:r>
          </a:p>
        </p:txBody>
      </p:sp>
      <p:sp>
        <p:nvSpPr>
          <p:cNvPr id="94" name="TextBox 11"/>
          <p:cNvSpPr txBox="1"/>
          <p:nvPr/>
        </p:nvSpPr>
        <p:spPr>
          <a:xfrm>
            <a:off x="286616" y="751155"/>
            <a:ext cx="6781801" cy="1994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sym typeface="Cambria"/>
              </a:rPr>
              <a:t>New </a:t>
            </a:r>
            <a:r>
              <a:rPr lang="en-US" dirty="0" err="1">
                <a:solidFill>
                  <a:schemeClr val="tx2">
                    <a:lumMod val="50000"/>
                  </a:schemeClr>
                </a:solidFill>
                <a:latin typeface="Cambria"/>
                <a:ea typeface="Tahoma" pitchFamily="34" charset="0"/>
                <a:cs typeface="Tahoma" pitchFamily="34" charset="0"/>
                <a:sym typeface="Cambria"/>
              </a:rPr>
              <a:t>Viz</a:t>
            </a:r>
            <a:r>
              <a:rPr lang="en-US" dirty="0">
                <a:solidFill>
                  <a:schemeClr val="tx2">
                    <a:lumMod val="50000"/>
                  </a:schemeClr>
                </a:solidFill>
                <a:latin typeface="Cambria"/>
                <a:ea typeface="Tahoma" pitchFamily="34" charset="0"/>
                <a:cs typeface="Tahoma" pitchFamily="34" charset="0"/>
                <a:sym typeface="Cambria"/>
              </a:rPr>
              <a:t> Web Portal Navigation Pages and Content </a:t>
            </a:r>
            <a:r>
              <a:rPr lang="en-US" dirty="0" smtClean="0">
                <a:solidFill>
                  <a:schemeClr val="tx2">
                    <a:lumMod val="50000"/>
                  </a:schemeClr>
                </a:solidFill>
                <a:latin typeface="Cambria"/>
                <a:ea typeface="Tahoma" pitchFamily="34" charset="0"/>
                <a:cs typeface="Tahoma" pitchFamily="34" charset="0"/>
                <a:sym typeface="Cambria"/>
              </a:rPr>
              <a:t>Pages</a:t>
            </a:r>
          </a:p>
          <a:p>
            <a:pPr marL="1028700" lvl="2" indent="-342900">
              <a:lnSpc>
                <a:spcPct val="110000"/>
              </a:lnSpc>
              <a:buClr>
                <a:schemeClr val="accent4"/>
              </a:buClr>
              <a:buFont typeface="Wingdings" pitchFamily="2" charset="2"/>
              <a:buChar char="Ø"/>
              <a:tabLst>
                <a:tab pos="282575" algn="l"/>
              </a:tabLst>
            </a:pPr>
            <a:r>
              <a:rPr lang="en-US" sz="2000" dirty="0" smtClean="0">
                <a:solidFill>
                  <a:schemeClr val="tx2">
                    <a:lumMod val="50000"/>
                  </a:schemeClr>
                </a:solidFill>
                <a:ea typeface="Tahoma" pitchFamily="34" charset="0"/>
                <a:cs typeface="Tahoma" pitchFamily="34" charset="0"/>
              </a:rPr>
              <a:t>Works directly with Repository</a:t>
            </a:r>
          </a:p>
          <a:p>
            <a:pPr marL="1028700" lvl="2" indent="-342900">
              <a:lnSpc>
                <a:spcPct val="110000"/>
              </a:lnSpc>
              <a:buClr>
                <a:schemeClr val="accent4"/>
              </a:buClr>
              <a:buFont typeface="Wingdings" pitchFamily="2" charset="2"/>
              <a:buChar char="Ø"/>
              <a:tabLst>
                <a:tab pos="282575" algn="l"/>
              </a:tabLst>
            </a:pPr>
            <a:r>
              <a:rPr lang="en-US" sz="2000" dirty="0" smtClean="0">
                <a:solidFill>
                  <a:schemeClr val="tx2">
                    <a:lumMod val="50000"/>
                  </a:schemeClr>
                </a:solidFill>
                <a:ea typeface="Tahoma" pitchFamily="34" charset="0"/>
                <a:cs typeface="Tahoma" pitchFamily="34" charset="0"/>
              </a:rPr>
              <a:t>Brand </a:t>
            </a:r>
            <a:r>
              <a:rPr lang="en-US" sz="2000" dirty="0">
                <a:solidFill>
                  <a:schemeClr val="tx2">
                    <a:lumMod val="50000"/>
                  </a:schemeClr>
                </a:solidFill>
                <a:ea typeface="Tahoma" pitchFamily="34" charset="0"/>
                <a:cs typeface="Tahoma" pitchFamily="34" charset="0"/>
              </a:rPr>
              <a:t>new amazing web application</a:t>
            </a:r>
          </a:p>
          <a:p>
            <a:pPr marL="1028700" lvl="2" indent="-342900">
              <a:lnSpc>
                <a:spcPct val="110000"/>
              </a:lnSpc>
              <a:buClr>
                <a:schemeClr val="accent4"/>
              </a:buClr>
              <a:buFont typeface="Wingdings" pitchFamily="2" charset="2"/>
              <a:buChar char="Ø"/>
              <a:tabLst>
                <a:tab pos="282575" algn="l"/>
              </a:tabLst>
            </a:pPr>
            <a:r>
              <a:rPr lang="en-US" sz="2000" dirty="0">
                <a:solidFill>
                  <a:schemeClr val="tx2">
                    <a:lumMod val="50000"/>
                  </a:schemeClr>
                </a:solidFill>
                <a:ea typeface="Tahoma" pitchFamily="34" charset="0"/>
                <a:cs typeface="Tahoma" pitchFamily="34" charset="0"/>
              </a:rPr>
              <a:t>Support browsing and searching</a:t>
            </a:r>
          </a:p>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rPr>
              <a:t>Handles REST API calls </a:t>
            </a:r>
          </a:p>
          <a:p>
            <a:endParaRPr dirty="0"/>
          </a:p>
        </p:txBody>
      </p:sp>
    </p:spTree>
    <p:extLst>
      <p:ext uri="{BB962C8B-B14F-4D97-AF65-F5344CB8AC3E}">
        <p14:creationId xmlns:p14="http://schemas.microsoft.com/office/powerpoint/2010/main" val="72077066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6307174"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IN" dirty="0" err="1">
                <a:solidFill>
                  <a:schemeClr val="tx2">
                    <a:lumMod val="50000"/>
                  </a:schemeClr>
                </a:solidFill>
                <a:ea typeface="Tahoma" pitchFamily="34" charset="0"/>
                <a:cs typeface="Tahoma" pitchFamily="34" charset="0"/>
              </a:rPr>
              <a:t>VizQL</a:t>
            </a:r>
            <a:r>
              <a:rPr lang="en-IN" dirty="0">
                <a:solidFill>
                  <a:schemeClr val="tx2">
                    <a:lumMod val="50000"/>
                  </a:schemeClr>
                </a:solidFill>
                <a:ea typeface="Tahoma" pitchFamily="34" charset="0"/>
                <a:cs typeface="Tahoma" pitchFamily="34" charset="0"/>
              </a:rPr>
              <a:t> Server (Application Server)</a:t>
            </a:r>
          </a:p>
        </p:txBody>
      </p:sp>
      <p:sp>
        <p:nvSpPr>
          <p:cNvPr id="94" name="TextBox 11"/>
          <p:cNvSpPr txBox="1"/>
          <p:nvPr/>
        </p:nvSpPr>
        <p:spPr>
          <a:xfrm>
            <a:off x="286616" y="751155"/>
            <a:ext cx="6781801" cy="23329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pPr marL="285750" lvl="1" indent="-285750" algn="just" defTabSz="457200" fontAlgn="base">
              <a:lnSpc>
                <a:spcPct val="110000"/>
              </a:lnSpc>
              <a:buClr>
                <a:schemeClr val="accent4"/>
              </a:buClr>
              <a:buFont typeface="Gill Sans MT" panose="020B0502020104020203" pitchFamily="34" charset="0"/>
              <a:buChar char="+"/>
            </a:pPr>
            <a:r>
              <a:rPr lang="en-AU" dirty="0" smtClean="0">
                <a:solidFill>
                  <a:schemeClr val="tx2">
                    <a:lumMod val="50000"/>
                  </a:schemeClr>
                </a:solidFill>
                <a:ea typeface="Tahoma" pitchFamily="34" charset="0"/>
                <a:cs typeface="Tahoma" pitchFamily="34" charset="0"/>
                <a:sym typeface="Calibri"/>
              </a:rPr>
              <a:t> </a:t>
            </a:r>
            <a:r>
              <a:rPr lang="en-AU" dirty="0">
                <a:solidFill>
                  <a:schemeClr val="tx2">
                    <a:lumMod val="50000"/>
                  </a:schemeClr>
                </a:solidFill>
                <a:latin typeface="Cambria"/>
                <a:ea typeface="Tahoma" pitchFamily="34" charset="0"/>
                <a:cs typeface="Tahoma" pitchFamily="34" charset="0"/>
              </a:rPr>
              <a:t>Provides </a:t>
            </a:r>
            <a:r>
              <a:rPr lang="en-AU" dirty="0">
                <a:solidFill>
                  <a:schemeClr val="tx2">
                    <a:lumMod val="50000"/>
                  </a:schemeClr>
                </a:solidFill>
                <a:latin typeface="Cambria"/>
                <a:ea typeface="Tahoma" pitchFamily="34" charset="0"/>
                <a:cs typeface="Tahoma" pitchFamily="34" charset="0"/>
              </a:rPr>
              <a:t>same functionality as Tableau Desktop, processing requests related to data visualisation</a:t>
            </a:r>
          </a:p>
          <a:p>
            <a:pPr marL="1028700" lvl="2" indent="-342900">
              <a:lnSpc>
                <a:spcPct val="110000"/>
              </a:lnSpc>
              <a:buClr>
                <a:schemeClr val="accent4"/>
              </a:buClr>
              <a:buFont typeface="Wingdings" pitchFamily="2" charset="2"/>
              <a:buChar char="Ø"/>
              <a:tabLst>
                <a:tab pos="282575" algn="l"/>
              </a:tabLst>
            </a:pPr>
            <a:r>
              <a:rPr lang="en-AU" sz="2000" dirty="0">
                <a:solidFill>
                  <a:schemeClr val="tx2">
                    <a:lumMod val="50000"/>
                  </a:schemeClr>
                </a:solidFill>
                <a:ea typeface="Tahoma" pitchFamily="34" charset="0"/>
                <a:cs typeface="Tahoma" pitchFamily="34" charset="0"/>
              </a:rPr>
              <a:t>Includes built-in </a:t>
            </a:r>
          </a:p>
          <a:p>
            <a:pPr marL="1028700" lvl="2" indent="-342900">
              <a:lnSpc>
                <a:spcPct val="110000"/>
              </a:lnSpc>
              <a:buClr>
                <a:schemeClr val="accent4"/>
              </a:buClr>
              <a:buFont typeface="Wingdings" pitchFamily="2" charset="2"/>
              <a:buChar char="Ø"/>
              <a:tabLst>
                <a:tab pos="282575" algn="l"/>
              </a:tabLst>
            </a:pPr>
            <a:r>
              <a:rPr lang="en-AU" sz="2000" dirty="0">
                <a:solidFill>
                  <a:schemeClr val="tx2">
                    <a:lumMod val="50000"/>
                  </a:schemeClr>
                </a:solidFill>
                <a:ea typeface="Tahoma" pitchFamily="34" charset="0"/>
                <a:cs typeface="Tahoma" pitchFamily="34" charset="0"/>
              </a:rPr>
              <a:t>Load workbooks &amp; Render Views</a:t>
            </a:r>
          </a:p>
          <a:p>
            <a:pPr marL="1028700" lvl="2" indent="-342900">
              <a:lnSpc>
                <a:spcPct val="110000"/>
              </a:lnSpc>
              <a:buClr>
                <a:schemeClr val="accent4"/>
              </a:buClr>
              <a:buFont typeface="Wingdings" pitchFamily="2" charset="2"/>
              <a:buChar char="Ø"/>
              <a:tabLst>
                <a:tab pos="282575" algn="l"/>
              </a:tabLst>
            </a:pPr>
            <a:r>
              <a:rPr lang="en-AU" sz="2000" dirty="0">
                <a:solidFill>
                  <a:schemeClr val="tx2">
                    <a:lumMod val="50000"/>
                  </a:schemeClr>
                </a:solidFill>
                <a:ea typeface="Tahoma" pitchFamily="34" charset="0"/>
                <a:cs typeface="Tahoma" pitchFamily="34" charset="0"/>
              </a:rPr>
              <a:t>Responds to user interactions</a:t>
            </a:r>
          </a:p>
          <a:p>
            <a:pPr marL="1028700" lvl="2" indent="-342900">
              <a:lnSpc>
                <a:spcPct val="110000"/>
              </a:lnSpc>
              <a:buClr>
                <a:schemeClr val="accent4"/>
              </a:buClr>
              <a:buFont typeface="Wingdings" pitchFamily="2" charset="2"/>
              <a:buChar char="Ø"/>
              <a:tabLst>
                <a:tab pos="282575" algn="l"/>
              </a:tabLst>
            </a:pPr>
            <a:r>
              <a:rPr lang="en-AU" sz="2000" dirty="0">
                <a:solidFill>
                  <a:schemeClr val="tx2">
                    <a:lumMod val="50000"/>
                  </a:schemeClr>
                </a:solidFill>
                <a:ea typeface="Tahoma" pitchFamily="34" charset="0"/>
                <a:cs typeface="Tahoma" pitchFamily="34" charset="0"/>
              </a:rPr>
              <a:t>Multi-server; multi-process; multi-threaded</a:t>
            </a:r>
            <a:endParaRPr lang="en-US" sz="2000" dirty="0">
              <a:solidFill>
                <a:schemeClr val="tx2">
                  <a:lumMod val="50000"/>
                </a:schemeClr>
              </a:solidFill>
              <a:ea typeface="Tahoma" pitchFamily="34" charset="0"/>
              <a:cs typeface="Tahoma" pitchFamily="34" charset="0"/>
            </a:endParaRPr>
          </a:p>
          <a:p>
            <a:endParaRPr dirty="0"/>
          </a:p>
        </p:txBody>
      </p:sp>
    </p:spTree>
    <p:extLst>
      <p:ext uri="{BB962C8B-B14F-4D97-AF65-F5344CB8AC3E}">
        <p14:creationId xmlns:p14="http://schemas.microsoft.com/office/powerpoint/2010/main" val="323345489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2492027"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US" dirty="0">
                <a:solidFill>
                  <a:schemeClr val="tx2">
                    <a:lumMod val="50000"/>
                  </a:schemeClr>
                </a:solidFill>
                <a:ea typeface="Tahoma" pitchFamily="34" charset="0"/>
                <a:cs typeface="Tahoma" pitchFamily="34" charset="0"/>
              </a:rPr>
              <a:t>Data Server</a:t>
            </a:r>
          </a:p>
        </p:txBody>
      </p:sp>
      <p:sp>
        <p:nvSpPr>
          <p:cNvPr id="94" name="TextBox 11"/>
          <p:cNvSpPr txBox="1"/>
          <p:nvPr/>
        </p:nvSpPr>
        <p:spPr>
          <a:xfrm>
            <a:off x="255443" y="695239"/>
            <a:ext cx="7021688" cy="3748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defRPr>
                <a:solidFill>
                  <a:srgbClr val="404040"/>
                </a:solidFill>
                <a:latin typeface="Cambria"/>
                <a:ea typeface="Cambria"/>
                <a:cs typeface="Cambria"/>
                <a:sym typeface="Cambria"/>
              </a:defRPr>
            </a:lvl1pPr>
          </a:lstStyle>
          <a:p>
            <a:pPr marL="285750" lvl="1" indent="-285750" algn="just"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latin typeface="Cambria"/>
                <a:ea typeface="Tahoma" pitchFamily="34" charset="0"/>
                <a:cs typeface="Tahoma" pitchFamily="34" charset="0"/>
              </a:rPr>
              <a:t>Serves as proxy between requests for data and individual data sources</a:t>
            </a:r>
          </a:p>
          <a:p>
            <a:pPr marL="285750" lvl="1" indent="-285750" algn="just"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latin typeface="Cambria"/>
                <a:ea typeface="Tahoma" pitchFamily="34" charset="0"/>
                <a:cs typeface="Tahoma" pitchFamily="34" charset="0"/>
              </a:rPr>
              <a:t>Provide centralized metadata management for data sources and an additional layer of access control</a:t>
            </a:r>
          </a:p>
          <a:p>
            <a:pPr marL="285750" lvl="1" indent="-285750" algn="just"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latin typeface="Cambria"/>
                <a:ea typeface="Tahoma" pitchFamily="34" charset="0"/>
                <a:cs typeface="Tahoma" pitchFamily="34" charset="0"/>
              </a:rPr>
              <a:t>Allows centralized driver deployment</a:t>
            </a:r>
          </a:p>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rPr>
              <a:t>Simplify users access to data stored </a:t>
            </a:r>
          </a:p>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rPr>
              <a:t>Author a calculation once and share it with everyone</a:t>
            </a:r>
          </a:p>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rPr>
              <a:t>Create standardized definition for each field</a:t>
            </a:r>
          </a:p>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rPr>
              <a:t>Manage and update many large extracts</a:t>
            </a:r>
          </a:p>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rPr>
              <a:t>Refresh extracts once and automatically update multiple workbooks </a:t>
            </a:r>
            <a:r>
              <a:rPr lang="en-AU" dirty="0">
                <a:solidFill>
                  <a:schemeClr val="tx2">
                    <a:lumMod val="50000"/>
                  </a:schemeClr>
                </a:solidFill>
                <a:latin typeface="Cambria"/>
                <a:ea typeface="Tahoma" pitchFamily="34" charset="0"/>
                <a:cs typeface="Tahoma" pitchFamily="34" charset="0"/>
              </a:rPr>
              <a:t>using the same data extract</a:t>
            </a:r>
            <a:endParaRPr lang="en-US" dirty="0">
              <a:solidFill>
                <a:schemeClr val="tx2">
                  <a:lumMod val="50000"/>
                </a:schemeClr>
              </a:solidFill>
              <a:latin typeface="Cambria"/>
              <a:ea typeface="Tahoma" pitchFamily="34" charset="0"/>
              <a:cs typeface="Tahoma" pitchFamily="34" charset="0"/>
            </a:endParaRPr>
          </a:p>
          <a:p>
            <a:pPr marL="285750" lvl="1" indent="-285750" algn="just" defTabSz="457200" fontAlgn="base">
              <a:lnSpc>
                <a:spcPct val="110000"/>
              </a:lnSpc>
              <a:buClr>
                <a:schemeClr val="accent4"/>
              </a:buClr>
              <a:buFont typeface="Gill Sans MT" panose="020B0502020104020203" pitchFamily="34" charset="0"/>
              <a:buChar char="+"/>
            </a:pPr>
            <a:endParaRPr dirty="0">
              <a:solidFill>
                <a:schemeClr val="tx2">
                  <a:lumMod val="50000"/>
                </a:schemeClr>
              </a:solidFill>
              <a:latin typeface="Cambria"/>
              <a:ea typeface="Tahoma" pitchFamily="34" charset="0"/>
              <a:cs typeface="Tahoma" pitchFamily="34" charset="0"/>
            </a:endParaRPr>
          </a:p>
        </p:txBody>
      </p:sp>
    </p:spTree>
    <p:extLst>
      <p:ext uri="{BB962C8B-B14F-4D97-AF65-F5344CB8AC3E}">
        <p14:creationId xmlns:p14="http://schemas.microsoft.com/office/powerpoint/2010/main" val="55432344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276774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US" dirty="0">
                <a:solidFill>
                  <a:schemeClr val="tx2">
                    <a:lumMod val="50000"/>
                  </a:schemeClr>
                </a:solidFill>
                <a:ea typeface="Tahoma" pitchFamily="34" charset="0"/>
                <a:cs typeface="Tahoma" pitchFamily="34" charset="0"/>
              </a:rPr>
              <a:t>Cache Server</a:t>
            </a:r>
          </a:p>
        </p:txBody>
      </p:sp>
      <p:sp>
        <p:nvSpPr>
          <p:cNvPr id="94" name="TextBox 11"/>
          <p:cNvSpPr txBox="1"/>
          <p:nvPr/>
        </p:nvSpPr>
        <p:spPr>
          <a:xfrm>
            <a:off x="255443" y="695239"/>
            <a:ext cx="7021688" cy="2726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defRPr>
                <a:solidFill>
                  <a:srgbClr val="404040"/>
                </a:solidFill>
                <a:latin typeface="Cambria"/>
                <a:ea typeface="Cambria"/>
                <a:cs typeface="Cambria"/>
                <a:sym typeface="Cambria"/>
              </a:defRPr>
            </a:lvl1pPr>
          </a:lstStyle>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rPr>
              <a:t>Acts as a shared Cache across Tableau Processes</a:t>
            </a:r>
          </a:p>
          <a:p>
            <a:pPr marL="1028700" lvl="2" indent="-342900">
              <a:lnSpc>
                <a:spcPct val="110000"/>
              </a:lnSpc>
              <a:buClr>
                <a:schemeClr val="accent4"/>
              </a:buClr>
              <a:buFont typeface="Wingdings" pitchFamily="2" charset="2"/>
              <a:buChar char="Ø"/>
              <a:tabLst>
                <a:tab pos="282575" algn="l"/>
              </a:tabLst>
            </a:pPr>
            <a:r>
              <a:rPr lang="en-US" sz="2000" dirty="0">
                <a:solidFill>
                  <a:schemeClr val="tx2">
                    <a:lumMod val="50000"/>
                  </a:schemeClr>
                </a:solidFill>
                <a:ea typeface="Tahoma" pitchFamily="34" charset="0"/>
                <a:cs typeface="Tahoma" pitchFamily="34" charset="0"/>
              </a:rPr>
              <a:t>Used by </a:t>
            </a:r>
            <a:r>
              <a:rPr lang="en-US" sz="2000" dirty="0" err="1">
                <a:solidFill>
                  <a:schemeClr val="tx2">
                    <a:lumMod val="50000"/>
                  </a:schemeClr>
                </a:solidFill>
                <a:ea typeface="Tahoma" pitchFamily="34" charset="0"/>
                <a:cs typeface="Tahoma" pitchFamily="34" charset="0"/>
              </a:rPr>
              <a:t>VizQL</a:t>
            </a:r>
            <a:r>
              <a:rPr lang="en-US" sz="2000" dirty="0">
                <a:solidFill>
                  <a:schemeClr val="tx2">
                    <a:lumMod val="50000"/>
                  </a:schemeClr>
                </a:solidFill>
                <a:ea typeface="Tahoma" pitchFamily="34" charset="0"/>
                <a:cs typeface="Tahoma" pitchFamily="34" charset="0"/>
              </a:rPr>
              <a:t>, Backgrounder and Data Server</a:t>
            </a:r>
          </a:p>
          <a:p>
            <a:pPr marL="1028700" lvl="2" indent="-342900">
              <a:lnSpc>
                <a:spcPct val="110000"/>
              </a:lnSpc>
              <a:buClr>
                <a:schemeClr val="accent4"/>
              </a:buClr>
              <a:buFont typeface="Wingdings" pitchFamily="2" charset="2"/>
              <a:buChar char="Ø"/>
              <a:tabLst>
                <a:tab pos="282575" algn="l"/>
              </a:tabLst>
            </a:pPr>
            <a:r>
              <a:rPr lang="en-US" sz="2000" dirty="0">
                <a:solidFill>
                  <a:schemeClr val="tx2">
                    <a:lumMod val="50000"/>
                  </a:schemeClr>
                </a:solidFill>
                <a:ea typeface="Tahoma" pitchFamily="34" charset="0"/>
                <a:cs typeface="Tahoma" pitchFamily="34" charset="0"/>
              </a:rPr>
              <a:t>Install on every machine running one of these processes</a:t>
            </a:r>
          </a:p>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rPr>
              <a:t>Think of the Cache Server as a full server </a:t>
            </a:r>
            <a:r>
              <a:rPr lang="en-US" dirty="0" smtClean="0">
                <a:solidFill>
                  <a:schemeClr val="tx2">
                    <a:lumMod val="50000"/>
                  </a:schemeClr>
                </a:solidFill>
                <a:latin typeface="Cambria"/>
                <a:ea typeface="Tahoma" pitchFamily="34" charset="0"/>
                <a:cs typeface="Tahoma" pitchFamily="34" charset="0"/>
              </a:rPr>
              <a:t>cache</a:t>
            </a:r>
            <a:endParaRPr lang="en-US" dirty="0">
              <a:solidFill>
                <a:schemeClr val="tx2">
                  <a:lumMod val="50000"/>
                </a:schemeClr>
              </a:solidFill>
              <a:latin typeface="Cambria"/>
              <a:ea typeface="Tahoma" pitchFamily="34" charset="0"/>
              <a:cs typeface="Tahoma" pitchFamily="34" charset="0"/>
            </a:endParaRPr>
          </a:p>
          <a:p>
            <a:pPr marL="742950" lvl="2" indent="-342900">
              <a:lnSpc>
                <a:spcPct val="120000"/>
              </a:lnSpc>
              <a:buClr>
                <a:schemeClr val="accent4"/>
              </a:buClr>
              <a:buFont typeface="Gill Sans MT" panose="020B0502020104020203" pitchFamily="34" charset="0"/>
              <a:buChar char="+"/>
              <a:tabLst>
                <a:tab pos="282575" algn="l"/>
              </a:tabLst>
            </a:pPr>
            <a:r>
              <a:rPr lang="en-US" sz="2000" dirty="0">
                <a:solidFill>
                  <a:schemeClr val="tx2">
                    <a:lumMod val="50000"/>
                  </a:schemeClr>
                </a:solidFill>
                <a:ea typeface="Tahoma" pitchFamily="34" charset="0"/>
                <a:cs typeface="Tahoma" pitchFamily="34" charset="0"/>
              </a:rPr>
              <a:t>Add additional Cache Servers for Cache Capacity and Throughput</a:t>
            </a:r>
          </a:p>
          <a:p>
            <a:pPr marL="285750" lvl="1" indent="-285750" algn="just"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latin typeface="Cambria"/>
                <a:ea typeface="Tahoma" pitchFamily="34" charset="0"/>
                <a:cs typeface="Tahoma" pitchFamily="34" charset="0"/>
              </a:rPr>
              <a:t>Persistent after restart</a:t>
            </a:r>
          </a:p>
          <a:p>
            <a:pPr marL="285750" lvl="1" indent="-285750" algn="just" defTabSz="457200" fontAlgn="base">
              <a:lnSpc>
                <a:spcPct val="110000"/>
              </a:lnSpc>
              <a:buClr>
                <a:schemeClr val="accent4"/>
              </a:buClr>
              <a:buFont typeface="Gill Sans MT" panose="020B0502020104020203" pitchFamily="34" charset="0"/>
              <a:buChar char="+"/>
            </a:pPr>
            <a:endParaRPr dirty="0">
              <a:solidFill>
                <a:schemeClr val="tx2">
                  <a:lumMod val="50000"/>
                </a:schemeClr>
              </a:solidFill>
              <a:latin typeface="Cambria"/>
              <a:ea typeface="Tahoma" pitchFamily="34" charset="0"/>
              <a:cs typeface="Tahoma" pitchFamily="34" charset="0"/>
            </a:endParaRPr>
          </a:p>
        </p:txBody>
      </p:sp>
    </p:spTree>
    <p:extLst>
      <p:ext uri="{BB962C8B-B14F-4D97-AF65-F5344CB8AC3E}">
        <p14:creationId xmlns:p14="http://schemas.microsoft.com/office/powerpoint/2010/main" val="75334590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230768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US" dirty="0">
                <a:solidFill>
                  <a:schemeClr val="tx2">
                    <a:lumMod val="50000"/>
                  </a:schemeClr>
                </a:solidFill>
                <a:ea typeface="Tahoma" pitchFamily="34" charset="0"/>
                <a:cs typeface="Tahoma" pitchFamily="34" charset="0"/>
              </a:rPr>
              <a:t>Repository</a:t>
            </a:r>
          </a:p>
        </p:txBody>
      </p:sp>
      <p:sp>
        <p:nvSpPr>
          <p:cNvPr id="94" name="TextBox 11"/>
          <p:cNvSpPr txBox="1"/>
          <p:nvPr/>
        </p:nvSpPr>
        <p:spPr>
          <a:xfrm>
            <a:off x="255443" y="695239"/>
            <a:ext cx="7021688" cy="1896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defRPr>
                <a:solidFill>
                  <a:srgbClr val="404040"/>
                </a:solidFill>
                <a:latin typeface="Cambria"/>
                <a:ea typeface="Cambria"/>
                <a:cs typeface="Cambria"/>
                <a:sym typeface="Cambria"/>
              </a:defRPr>
            </a:lvl1pPr>
          </a:lstStyle>
          <a:p>
            <a:pPr marL="285750" lvl="1" indent="-285750" algn="just"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latin typeface="Cambria"/>
                <a:ea typeface="Tahoma" pitchFamily="34" charset="0"/>
                <a:cs typeface="Tahoma" pitchFamily="34" charset="0"/>
              </a:rPr>
              <a:t>Stores Tableau Server metadata: users, group assignments, permissions, projects, flat files used as data sources, etc.</a:t>
            </a:r>
          </a:p>
          <a:p>
            <a:pPr marL="285750" lvl="1" indent="-285750" algn="just"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latin typeface="Cambria"/>
                <a:ea typeface="Tahoma" pitchFamily="34" charset="0"/>
                <a:cs typeface="Tahoma" pitchFamily="34" charset="0"/>
              </a:rPr>
              <a:t>Responds to queries from other services when they need metadata</a:t>
            </a:r>
          </a:p>
          <a:p>
            <a:pPr marL="285750" lvl="1" indent="-285750" algn="just"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latin typeface="Cambria"/>
                <a:ea typeface="Tahoma" pitchFamily="34" charset="0"/>
                <a:cs typeface="Tahoma" pitchFamily="34" charset="0"/>
              </a:rPr>
              <a:t>Also holds audit data for performance reporting</a:t>
            </a:r>
          </a:p>
          <a:p>
            <a:pPr marL="285750" lvl="1" indent="-285750" algn="just"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latin typeface="Cambria"/>
                <a:ea typeface="Tahoma" pitchFamily="34" charset="0"/>
                <a:cs typeface="Tahoma" pitchFamily="34" charset="0"/>
              </a:rPr>
              <a:t>Has a SQL interface so external applications can connect (read-only)</a:t>
            </a:r>
          </a:p>
          <a:p>
            <a:pPr marL="285750" lvl="1" indent="-285750" algn="just" defTabSz="457200" fontAlgn="base">
              <a:lnSpc>
                <a:spcPct val="110000"/>
              </a:lnSpc>
              <a:buClr>
                <a:schemeClr val="accent4"/>
              </a:buClr>
              <a:buFont typeface="Gill Sans MT" panose="020B0502020104020203" pitchFamily="34" charset="0"/>
              <a:buChar char="+"/>
            </a:pPr>
            <a:endParaRPr dirty="0">
              <a:solidFill>
                <a:schemeClr val="tx2">
                  <a:lumMod val="50000"/>
                </a:schemeClr>
              </a:solidFill>
              <a:latin typeface="Cambria"/>
              <a:ea typeface="Tahoma" pitchFamily="34" charset="0"/>
              <a:cs typeface="Tahoma" pitchFamily="34" charset="0"/>
            </a:endParaRPr>
          </a:p>
        </p:txBody>
      </p:sp>
    </p:spTree>
    <p:extLst>
      <p:ext uri="{BB962C8B-B14F-4D97-AF65-F5344CB8AC3E}">
        <p14:creationId xmlns:p14="http://schemas.microsoft.com/office/powerpoint/2010/main" val="321722851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392511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US" dirty="0">
                <a:solidFill>
                  <a:schemeClr val="tx2">
                    <a:lumMod val="50000"/>
                  </a:schemeClr>
                </a:solidFill>
                <a:ea typeface="Tahoma" pitchFamily="34" charset="0"/>
                <a:cs typeface="Tahoma" pitchFamily="34" charset="0"/>
              </a:rPr>
              <a:t>Data Engine(HYPER)</a:t>
            </a:r>
          </a:p>
        </p:txBody>
      </p:sp>
      <p:sp>
        <p:nvSpPr>
          <p:cNvPr id="94" name="TextBox 11"/>
          <p:cNvSpPr txBox="1"/>
          <p:nvPr/>
        </p:nvSpPr>
        <p:spPr>
          <a:xfrm>
            <a:off x="255443" y="695239"/>
            <a:ext cx="7021688" cy="3207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defRPr>
                <a:solidFill>
                  <a:srgbClr val="404040"/>
                </a:solidFill>
                <a:latin typeface="Cambria"/>
                <a:ea typeface="Cambria"/>
                <a:cs typeface="Cambria"/>
                <a:sym typeface="Cambria"/>
              </a:defRPr>
            </a:lvl1pPr>
          </a:lstStyle>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sym typeface="Calibri"/>
              </a:rPr>
              <a:t>Creates extracts and processes </a:t>
            </a:r>
            <a:r>
              <a:rPr lang="en-US" dirty="0" smtClean="0">
                <a:solidFill>
                  <a:schemeClr val="tx2">
                    <a:lumMod val="50000"/>
                  </a:schemeClr>
                </a:solidFill>
                <a:ea typeface="Tahoma" pitchFamily="34" charset="0"/>
                <a:cs typeface="Tahoma" pitchFamily="34" charset="0"/>
                <a:sym typeface="Calibri"/>
              </a:rPr>
              <a:t>queries</a:t>
            </a:r>
            <a:endParaRPr lang="en-US" dirty="0">
              <a:solidFill>
                <a:schemeClr val="tx2">
                  <a:lumMod val="50000"/>
                </a:schemeClr>
              </a:solidFill>
              <a:ea typeface="Tahoma" pitchFamily="34" charset="0"/>
              <a:cs typeface="Tahoma" pitchFamily="34" charset="0"/>
              <a:sym typeface="Calibri"/>
            </a:endParaRP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sym typeface="Calibri"/>
              </a:rPr>
              <a:t>Does the Parallel query processing</a:t>
            </a: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sym typeface="Calibri"/>
              </a:rPr>
              <a:t>It is the component that loads extracts into memory and performs queries against them, and writes the extracts to the </a:t>
            </a:r>
            <a:r>
              <a:rPr lang="en-US" dirty="0" smtClean="0">
                <a:solidFill>
                  <a:schemeClr val="tx2">
                    <a:lumMod val="50000"/>
                  </a:schemeClr>
                </a:solidFill>
                <a:ea typeface="Tahoma" pitchFamily="34" charset="0"/>
                <a:cs typeface="Tahoma" pitchFamily="34" charset="0"/>
                <a:sym typeface="Calibri"/>
              </a:rPr>
              <a:t>database</a:t>
            </a:r>
            <a:endParaRPr lang="en-US" dirty="0">
              <a:solidFill>
                <a:schemeClr val="tx2">
                  <a:lumMod val="50000"/>
                </a:schemeClr>
              </a:solidFill>
              <a:ea typeface="Tahoma" pitchFamily="34" charset="0"/>
              <a:cs typeface="Tahoma" pitchFamily="34" charset="0"/>
              <a:sym typeface="Calibri"/>
            </a:endParaRP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sym typeface="Calibri"/>
              </a:rPr>
              <a:t>The data engine is multi-threaded to handle multiple requests at a time</a:t>
            </a:r>
            <a:r>
              <a:rPr lang="en-US" dirty="0" smtClean="0">
                <a:solidFill>
                  <a:schemeClr val="tx2">
                    <a:lumMod val="50000"/>
                  </a:schemeClr>
                </a:solidFill>
                <a:ea typeface="Tahoma" pitchFamily="34" charset="0"/>
                <a:cs typeface="Tahoma" pitchFamily="34" charset="0"/>
                <a:sym typeface="Calibri"/>
              </a:rPr>
              <a:t>.</a:t>
            </a:r>
            <a:endParaRPr lang="en-US" dirty="0">
              <a:solidFill>
                <a:schemeClr val="tx2">
                  <a:lumMod val="50000"/>
                </a:schemeClr>
              </a:solidFill>
              <a:ea typeface="Tahoma" pitchFamily="34" charset="0"/>
              <a:cs typeface="Tahoma" pitchFamily="34" charset="0"/>
              <a:sym typeface="Calibri"/>
            </a:endParaRP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sym typeface="Calibri"/>
              </a:rPr>
              <a:t>Default Query Parallelism is N Cores / 2</a:t>
            </a:r>
          </a:p>
          <a:p>
            <a:pPr marL="1028700" lvl="2" indent="-342900">
              <a:lnSpc>
                <a:spcPct val="110000"/>
              </a:lnSpc>
              <a:buClr>
                <a:schemeClr val="accent4"/>
              </a:buClr>
              <a:buFont typeface="Wingdings" pitchFamily="2" charset="2"/>
              <a:buChar char="Ø"/>
              <a:tabLst>
                <a:tab pos="282575" algn="l"/>
              </a:tabLst>
            </a:pPr>
            <a:r>
              <a:rPr lang="en-US" sz="2000" dirty="0">
                <a:solidFill>
                  <a:schemeClr val="tx2">
                    <a:lumMod val="50000"/>
                  </a:schemeClr>
                </a:solidFill>
                <a:ea typeface="Tahoma" pitchFamily="34" charset="0"/>
                <a:cs typeface="Tahoma" pitchFamily="34" charset="0"/>
              </a:rPr>
              <a:t>Max is N Cores</a:t>
            </a:r>
          </a:p>
          <a:p>
            <a:pPr marL="1028700" lvl="2" indent="-342900">
              <a:lnSpc>
                <a:spcPct val="110000"/>
              </a:lnSpc>
              <a:buClr>
                <a:schemeClr val="accent4"/>
              </a:buClr>
              <a:buFont typeface="Wingdings" pitchFamily="2" charset="2"/>
              <a:buChar char="Ø"/>
              <a:tabLst>
                <a:tab pos="282575" algn="l"/>
              </a:tabLst>
            </a:pPr>
            <a:r>
              <a:rPr lang="en-US" sz="2000" dirty="0">
                <a:solidFill>
                  <a:schemeClr val="tx2">
                    <a:lumMod val="50000"/>
                  </a:schemeClr>
                </a:solidFill>
                <a:ea typeface="Tahoma" pitchFamily="34" charset="0"/>
                <a:cs typeface="Tahoma" pitchFamily="34" charset="0"/>
              </a:rPr>
              <a:t>Could have Data Engine only Boxes</a:t>
            </a:r>
          </a:p>
          <a:p>
            <a:pPr marL="285750" lvl="1" indent="-285750" algn="just" defTabSz="457200" fontAlgn="base">
              <a:lnSpc>
                <a:spcPct val="110000"/>
              </a:lnSpc>
              <a:buClr>
                <a:schemeClr val="accent4"/>
              </a:buClr>
              <a:buFont typeface="Gill Sans MT" panose="020B0502020104020203" pitchFamily="34" charset="0"/>
              <a:buChar char="+"/>
            </a:pPr>
            <a:endParaRPr dirty="0">
              <a:solidFill>
                <a:schemeClr val="tx2">
                  <a:lumMod val="50000"/>
                </a:schemeClr>
              </a:solidFill>
              <a:latin typeface="Cambria"/>
              <a:ea typeface="Tahoma" pitchFamily="34" charset="0"/>
              <a:cs typeface="Tahoma" pitchFamily="34" charset="0"/>
            </a:endParaRPr>
          </a:p>
        </p:txBody>
      </p:sp>
    </p:spTree>
    <p:extLst>
      <p:ext uri="{BB962C8B-B14F-4D97-AF65-F5344CB8AC3E}">
        <p14:creationId xmlns:p14="http://schemas.microsoft.com/office/powerpoint/2010/main" val="397724559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2084864"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US" dirty="0">
                <a:solidFill>
                  <a:schemeClr val="tx2">
                    <a:lumMod val="50000"/>
                  </a:schemeClr>
                </a:solidFill>
                <a:ea typeface="Tahoma" pitchFamily="34" charset="0"/>
                <a:cs typeface="Tahoma" pitchFamily="34" charset="0"/>
              </a:rPr>
              <a:t>File Store</a:t>
            </a:r>
          </a:p>
        </p:txBody>
      </p:sp>
      <p:sp>
        <p:nvSpPr>
          <p:cNvPr id="94" name="TextBox 11"/>
          <p:cNvSpPr txBox="1"/>
          <p:nvPr/>
        </p:nvSpPr>
        <p:spPr>
          <a:xfrm>
            <a:off x="255443" y="695239"/>
            <a:ext cx="7021688" cy="1592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defRPr>
                <a:solidFill>
                  <a:srgbClr val="404040"/>
                </a:solidFill>
                <a:latin typeface="Cambria"/>
                <a:ea typeface="Cambria"/>
                <a:cs typeface="Cambria"/>
                <a:sym typeface="Cambria"/>
              </a:defRPr>
            </a:lvl1pPr>
          </a:lstStyle>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Fast replication</a:t>
            </a: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Recover from server-down (no data loss)</a:t>
            </a: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Replicate to arbitrary number of nodes, improving degree of availability</a:t>
            </a:r>
          </a:p>
          <a:p>
            <a:pPr marL="285750" lvl="1" indent="-285750" algn="just" defTabSz="457200" fontAlgn="base">
              <a:lnSpc>
                <a:spcPct val="110000"/>
              </a:lnSpc>
              <a:buClr>
                <a:schemeClr val="accent4"/>
              </a:buClr>
              <a:buFont typeface="Gill Sans MT" panose="020B0502020104020203" pitchFamily="34" charset="0"/>
              <a:buChar char="+"/>
            </a:pPr>
            <a:endParaRPr dirty="0">
              <a:solidFill>
                <a:schemeClr val="tx2">
                  <a:lumMod val="50000"/>
                </a:schemeClr>
              </a:solidFill>
              <a:latin typeface="Cambria"/>
              <a:ea typeface="Tahoma" pitchFamily="34" charset="0"/>
              <a:cs typeface="Tahoma" pitchFamily="34" charset="0"/>
            </a:endParaRPr>
          </a:p>
        </p:txBody>
      </p:sp>
    </p:spTree>
    <p:extLst>
      <p:ext uri="{BB962C8B-B14F-4D97-AF65-F5344CB8AC3E}">
        <p14:creationId xmlns:p14="http://schemas.microsoft.com/office/powerpoint/2010/main" val="246006887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408380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US" dirty="0">
                <a:solidFill>
                  <a:schemeClr val="tx2">
                    <a:lumMod val="50000"/>
                  </a:schemeClr>
                </a:solidFill>
                <a:ea typeface="Tahoma" pitchFamily="34" charset="0"/>
                <a:cs typeface="Tahoma" pitchFamily="34" charset="0"/>
              </a:rPr>
              <a:t>Coordination Service</a:t>
            </a:r>
          </a:p>
        </p:txBody>
      </p:sp>
      <p:sp>
        <p:nvSpPr>
          <p:cNvPr id="94" name="TextBox 11"/>
          <p:cNvSpPr txBox="1"/>
          <p:nvPr/>
        </p:nvSpPr>
        <p:spPr>
          <a:xfrm>
            <a:off x="255443" y="695239"/>
            <a:ext cx="7021688" cy="1287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defRPr>
                <a:solidFill>
                  <a:srgbClr val="404040"/>
                </a:solidFill>
                <a:latin typeface="Cambria"/>
                <a:ea typeface="Cambria"/>
                <a:cs typeface="Cambria"/>
                <a:sym typeface="Cambria"/>
              </a:defRPr>
            </a:lvl1pPr>
          </a:lstStyle>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Stores information from Cluster Controller and File Store for all nodes in cluster</a:t>
            </a: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No split-brain, 3+ nodes required for HA</a:t>
            </a:r>
          </a:p>
          <a:p>
            <a:pPr marL="285750" lvl="1" indent="-285750" algn="just" defTabSz="457200" fontAlgn="base">
              <a:lnSpc>
                <a:spcPct val="110000"/>
              </a:lnSpc>
              <a:buClr>
                <a:schemeClr val="accent4"/>
              </a:buClr>
              <a:buFont typeface="Gill Sans MT" panose="020B0502020104020203" pitchFamily="34" charset="0"/>
              <a:buChar char="+"/>
            </a:pPr>
            <a:endParaRPr dirty="0">
              <a:solidFill>
                <a:schemeClr val="tx2">
                  <a:lumMod val="50000"/>
                </a:schemeClr>
              </a:solidFill>
              <a:latin typeface="Cambria"/>
              <a:ea typeface="Tahoma" pitchFamily="34" charset="0"/>
              <a:cs typeface="Tahoma" pitchFamily="34" charset="0"/>
            </a:endParaRPr>
          </a:p>
        </p:txBody>
      </p:sp>
    </p:spTree>
    <p:extLst>
      <p:ext uri="{BB962C8B-B14F-4D97-AF65-F5344CB8AC3E}">
        <p14:creationId xmlns:p14="http://schemas.microsoft.com/office/powerpoint/2010/main" val="78224659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408380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US" dirty="0">
                <a:solidFill>
                  <a:schemeClr val="tx2">
                    <a:lumMod val="50000"/>
                  </a:schemeClr>
                </a:solidFill>
                <a:ea typeface="Tahoma" pitchFamily="34" charset="0"/>
                <a:cs typeface="Tahoma" pitchFamily="34" charset="0"/>
              </a:rPr>
              <a:t>Coordination Service</a:t>
            </a:r>
          </a:p>
        </p:txBody>
      </p:sp>
      <p:sp>
        <p:nvSpPr>
          <p:cNvPr id="94" name="TextBox 11"/>
          <p:cNvSpPr txBox="1"/>
          <p:nvPr/>
        </p:nvSpPr>
        <p:spPr>
          <a:xfrm>
            <a:off x="255443" y="695239"/>
            <a:ext cx="7021688" cy="1287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defRPr>
                <a:solidFill>
                  <a:srgbClr val="404040"/>
                </a:solidFill>
                <a:latin typeface="Cambria"/>
                <a:ea typeface="Cambria"/>
                <a:cs typeface="Cambria"/>
                <a:sym typeface="Cambria"/>
              </a:defRPr>
            </a:lvl1pPr>
          </a:lstStyle>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Stores information from Cluster Controller and File Store for all nodes in cluster</a:t>
            </a: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No split-brain, 3+ nodes required for HA</a:t>
            </a:r>
          </a:p>
          <a:p>
            <a:pPr marL="285750" lvl="1" indent="-285750" algn="just" defTabSz="457200" fontAlgn="base">
              <a:lnSpc>
                <a:spcPct val="110000"/>
              </a:lnSpc>
              <a:buClr>
                <a:schemeClr val="accent4"/>
              </a:buClr>
              <a:buFont typeface="Gill Sans MT" panose="020B0502020104020203" pitchFamily="34" charset="0"/>
              <a:buChar char="+"/>
            </a:pPr>
            <a:endParaRPr dirty="0">
              <a:solidFill>
                <a:schemeClr val="tx2">
                  <a:lumMod val="50000"/>
                </a:schemeClr>
              </a:solidFill>
              <a:latin typeface="Cambria"/>
              <a:ea typeface="Tahoma" pitchFamily="34" charset="0"/>
              <a:cs typeface="Tahoma" pitchFamily="34" charset="0"/>
            </a:endParaRPr>
          </a:p>
        </p:txBody>
      </p:sp>
    </p:spTree>
    <p:extLst>
      <p:ext uri="{BB962C8B-B14F-4D97-AF65-F5344CB8AC3E}">
        <p14:creationId xmlns:p14="http://schemas.microsoft.com/office/powerpoint/2010/main" val="246644491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3582069"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US" dirty="0">
                <a:solidFill>
                  <a:schemeClr val="tx2">
                    <a:lumMod val="50000"/>
                  </a:schemeClr>
                </a:solidFill>
                <a:ea typeface="Tahoma" pitchFamily="34" charset="0"/>
                <a:cs typeface="Tahoma" pitchFamily="34" charset="0"/>
              </a:rPr>
              <a:t>Cluster Controller</a:t>
            </a:r>
          </a:p>
        </p:txBody>
      </p:sp>
      <p:sp>
        <p:nvSpPr>
          <p:cNvPr id="94" name="TextBox 11"/>
          <p:cNvSpPr txBox="1"/>
          <p:nvPr/>
        </p:nvSpPr>
        <p:spPr>
          <a:xfrm>
            <a:off x="255443" y="695239"/>
            <a:ext cx="7021688" cy="1592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defRPr>
                <a:solidFill>
                  <a:srgbClr val="404040"/>
                </a:solidFill>
                <a:latin typeface="Cambria"/>
                <a:ea typeface="Cambria"/>
                <a:cs typeface="Cambria"/>
                <a:sym typeface="Cambria"/>
              </a:defRPr>
            </a:lvl1pPr>
          </a:lstStyle>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Decides when to failover</a:t>
            </a: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Coordinates Active and Passive Repositories</a:t>
            </a: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Launches Repository processes</a:t>
            </a:r>
          </a:p>
          <a:p>
            <a:pPr marL="285750" indent="-285750" defTabSz="457200" fontAlgn="base">
              <a:lnSpc>
                <a:spcPct val="110000"/>
              </a:lnSpc>
              <a:buClr>
                <a:schemeClr val="accent4"/>
              </a:buClr>
              <a:buFont typeface="Gill Sans MT" panose="020B0502020104020203" pitchFamily="34" charset="0"/>
              <a:buChar char="+"/>
            </a:pPr>
            <a:r>
              <a:rPr lang="en-US" dirty="0">
                <a:solidFill>
                  <a:schemeClr val="tx2">
                    <a:lumMod val="50000"/>
                  </a:schemeClr>
                </a:solidFill>
                <a:ea typeface="Tahoma" pitchFamily="34" charset="0"/>
                <a:cs typeface="Tahoma" pitchFamily="34" charset="0"/>
              </a:rPr>
              <a:t>Reports component status</a:t>
            </a:r>
          </a:p>
          <a:p>
            <a:pPr marL="285750" lvl="1" indent="-285750" algn="just" defTabSz="457200" fontAlgn="base">
              <a:lnSpc>
                <a:spcPct val="110000"/>
              </a:lnSpc>
              <a:buClr>
                <a:schemeClr val="accent4"/>
              </a:buClr>
              <a:buFont typeface="Gill Sans MT" panose="020B0502020104020203" pitchFamily="34" charset="0"/>
              <a:buChar char="+"/>
            </a:pPr>
            <a:endParaRPr dirty="0">
              <a:solidFill>
                <a:schemeClr val="tx2">
                  <a:lumMod val="50000"/>
                </a:schemeClr>
              </a:solidFill>
              <a:latin typeface="Cambria"/>
              <a:ea typeface="Tahoma" pitchFamily="34" charset="0"/>
              <a:cs typeface="Tahoma" pitchFamily="34" charset="0"/>
            </a:endParaRPr>
          </a:p>
        </p:txBody>
      </p:sp>
    </p:spTree>
    <p:extLst>
      <p:ext uri="{BB962C8B-B14F-4D97-AF65-F5344CB8AC3E}">
        <p14:creationId xmlns:p14="http://schemas.microsoft.com/office/powerpoint/2010/main" val="363453883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6" name="TextBox 1"/>
          <p:cNvSpPr txBox="1"/>
          <p:nvPr/>
        </p:nvSpPr>
        <p:spPr>
          <a:xfrm>
            <a:off x="3048000" y="335237"/>
            <a:ext cx="1680454"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t>Agenda</a:t>
            </a:r>
          </a:p>
        </p:txBody>
      </p:sp>
      <p:sp>
        <p:nvSpPr>
          <p:cNvPr id="47" name="Rectangle 3"/>
          <p:cNvSpPr/>
          <p:nvPr/>
        </p:nvSpPr>
        <p:spPr>
          <a:xfrm>
            <a:off x="3124200" y="1200150"/>
            <a:ext cx="533400" cy="533400"/>
          </a:xfrm>
          <a:prstGeom prst="rect">
            <a:avLst/>
          </a:prstGeom>
          <a:solidFill>
            <a:srgbClr val="F15C21"/>
          </a:solidFill>
          <a:ln w="12700">
            <a:miter lim="400000"/>
          </a:ln>
        </p:spPr>
        <p:txBody>
          <a:bodyPr lIns="45719" rIns="45719" anchor="ctr"/>
          <a:lstStyle/>
          <a:p>
            <a:pPr algn="ctr">
              <a:defRPr>
                <a:solidFill>
                  <a:srgbClr val="FFFFFF"/>
                </a:solidFill>
              </a:defRPr>
            </a:pPr>
            <a:endParaRPr/>
          </a:p>
        </p:txBody>
      </p:sp>
      <p:sp>
        <p:nvSpPr>
          <p:cNvPr id="48" name="Rectangle 5"/>
          <p:cNvSpPr/>
          <p:nvPr/>
        </p:nvSpPr>
        <p:spPr>
          <a:xfrm>
            <a:off x="3124200" y="1943100"/>
            <a:ext cx="533400" cy="533400"/>
          </a:xfrm>
          <a:prstGeom prst="rect">
            <a:avLst/>
          </a:prstGeom>
          <a:solidFill>
            <a:srgbClr val="005981"/>
          </a:solidFill>
          <a:ln w="12700">
            <a:miter lim="400000"/>
          </a:ln>
        </p:spPr>
        <p:txBody>
          <a:bodyPr lIns="45719" rIns="45719" anchor="ctr"/>
          <a:lstStyle/>
          <a:p>
            <a:pPr algn="ctr">
              <a:defRPr>
                <a:solidFill>
                  <a:srgbClr val="FFFFFF"/>
                </a:solidFill>
              </a:defRPr>
            </a:pPr>
            <a:endParaRPr/>
          </a:p>
        </p:txBody>
      </p:sp>
      <p:sp>
        <p:nvSpPr>
          <p:cNvPr id="49" name="Rectangle 6"/>
          <p:cNvSpPr/>
          <p:nvPr/>
        </p:nvSpPr>
        <p:spPr>
          <a:xfrm>
            <a:off x="3124200" y="2686050"/>
            <a:ext cx="533400" cy="5334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50" name="Rectangle 7"/>
          <p:cNvSpPr/>
          <p:nvPr/>
        </p:nvSpPr>
        <p:spPr>
          <a:xfrm>
            <a:off x="3124200" y="3429000"/>
            <a:ext cx="533400" cy="5334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51" name="Rectangle 8"/>
          <p:cNvSpPr/>
          <p:nvPr/>
        </p:nvSpPr>
        <p:spPr>
          <a:xfrm>
            <a:off x="3124200" y="4171950"/>
            <a:ext cx="533400" cy="5334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52" name="Rounded Rectangle 10"/>
          <p:cNvSpPr/>
          <p:nvPr/>
        </p:nvSpPr>
        <p:spPr>
          <a:xfrm>
            <a:off x="3810000" y="1200150"/>
            <a:ext cx="4876800" cy="533400"/>
          </a:xfrm>
          <a:prstGeom prst="roundRect">
            <a:avLst>
              <a:gd name="adj" fmla="val 16667"/>
            </a:avLst>
          </a:prstGeom>
          <a:ln w="28575">
            <a:solidFill>
              <a:srgbClr val="F15C21"/>
            </a:solidFill>
          </a:ln>
        </p:spPr>
        <p:txBody>
          <a:bodyPr lIns="45719" rIns="45719" anchor="ctr"/>
          <a:lstStyle/>
          <a:p>
            <a:pPr algn="ctr">
              <a:defRPr>
                <a:solidFill>
                  <a:srgbClr val="FFFFFF"/>
                </a:solidFill>
              </a:defRPr>
            </a:pPr>
            <a:endParaRPr/>
          </a:p>
        </p:txBody>
      </p:sp>
      <p:sp>
        <p:nvSpPr>
          <p:cNvPr id="53" name="Rounded Rectangle 11"/>
          <p:cNvSpPr/>
          <p:nvPr/>
        </p:nvSpPr>
        <p:spPr>
          <a:xfrm>
            <a:off x="3810000" y="1941064"/>
            <a:ext cx="4876800" cy="533401"/>
          </a:xfrm>
          <a:prstGeom prst="roundRect">
            <a:avLst>
              <a:gd name="adj" fmla="val 16667"/>
            </a:avLst>
          </a:prstGeom>
          <a:ln w="28575">
            <a:solidFill>
              <a:srgbClr val="F15C21"/>
            </a:solidFill>
          </a:ln>
        </p:spPr>
        <p:txBody>
          <a:bodyPr lIns="45719" rIns="45719" anchor="ctr"/>
          <a:lstStyle/>
          <a:p>
            <a:pPr algn="ctr">
              <a:defRPr>
                <a:solidFill>
                  <a:srgbClr val="FFFFFF"/>
                </a:solidFill>
              </a:defRPr>
            </a:pPr>
            <a:endParaRPr/>
          </a:p>
        </p:txBody>
      </p:sp>
      <p:sp>
        <p:nvSpPr>
          <p:cNvPr id="54" name="Rounded Rectangle 12"/>
          <p:cNvSpPr/>
          <p:nvPr/>
        </p:nvSpPr>
        <p:spPr>
          <a:xfrm>
            <a:off x="3810000" y="2688770"/>
            <a:ext cx="4876800" cy="533401"/>
          </a:xfrm>
          <a:prstGeom prst="roundRect">
            <a:avLst>
              <a:gd name="adj" fmla="val 16667"/>
            </a:avLst>
          </a:prstGeom>
          <a:ln w="28575">
            <a:solidFill>
              <a:srgbClr val="FFFFFF"/>
            </a:solidFill>
          </a:ln>
        </p:spPr>
        <p:txBody>
          <a:bodyPr lIns="45719" rIns="45719" anchor="ctr"/>
          <a:lstStyle/>
          <a:p>
            <a:pPr algn="ctr">
              <a:defRPr>
                <a:solidFill>
                  <a:srgbClr val="FFFFFF"/>
                </a:solidFill>
              </a:defRPr>
            </a:pPr>
            <a:endParaRPr/>
          </a:p>
        </p:txBody>
      </p:sp>
      <p:sp>
        <p:nvSpPr>
          <p:cNvPr id="55" name="Rounded Rectangle 13"/>
          <p:cNvSpPr/>
          <p:nvPr/>
        </p:nvSpPr>
        <p:spPr>
          <a:xfrm>
            <a:off x="3810000" y="3429000"/>
            <a:ext cx="4876800" cy="533400"/>
          </a:xfrm>
          <a:prstGeom prst="roundRect">
            <a:avLst>
              <a:gd name="adj" fmla="val 16667"/>
            </a:avLst>
          </a:prstGeom>
          <a:ln w="28575">
            <a:solidFill>
              <a:srgbClr val="FFFFFF"/>
            </a:solidFill>
          </a:ln>
        </p:spPr>
        <p:txBody>
          <a:bodyPr lIns="45719" rIns="45719" anchor="ctr"/>
          <a:lstStyle/>
          <a:p>
            <a:pPr algn="ctr">
              <a:defRPr>
                <a:solidFill>
                  <a:srgbClr val="FFFFFF"/>
                </a:solidFill>
              </a:defRPr>
            </a:pPr>
            <a:endParaRPr/>
          </a:p>
        </p:txBody>
      </p:sp>
      <p:sp>
        <p:nvSpPr>
          <p:cNvPr id="56" name="Rounded Rectangle 14"/>
          <p:cNvSpPr/>
          <p:nvPr/>
        </p:nvSpPr>
        <p:spPr>
          <a:xfrm>
            <a:off x="3810000" y="4169228"/>
            <a:ext cx="4876800" cy="533401"/>
          </a:xfrm>
          <a:prstGeom prst="roundRect">
            <a:avLst>
              <a:gd name="adj" fmla="val 16667"/>
            </a:avLst>
          </a:prstGeom>
          <a:ln w="28575">
            <a:solidFill>
              <a:srgbClr val="FFFFFF"/>
            </a:solidFill>
          </a:ln>
        </p:spPr>
        <p:txBody>
          <a:bodyPr lIns="45719" rIns="45719" anchor="ctr"/>
          <a:lstStyle/>
          <a:p>
            <a:pPr algn="ctr">
              <a:defRPr>
                <a:solidFill>
                  <a:srgbClr val="FFFFFF"/>
                </a:solidFill>
              </a:defRPr>
            </a:pPr>
            <a:endParaRPr/>
          </a:p>
        </p:txBody>
      </p:sp>
      <p:sp>
        <p:nvSpPr>
          <p:cNvPr id="57" name="TextBox 15"/>
          <p:cNvSpPr txBox="1"/>
          <p:nvPr/>
        </p:nvSpPr>
        <p:spPr>
          <a:xfrm>
            <a:off x="3136868" y="1168929"/>
            <a:ext cx="556181"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solidFill>
                  <a:srgbClr val="FFFFFF"/>
                </a:solidFill>
                <a:latin typeface="Bahnschrift SemiCondensed"/>
                <a:ea typeface="Bahnschrift SemiCondensed"/>
                <a:cs typeface="Bahnschrift SemiCondensed"/>
                <a:sym typeface="Bahnschrift SemiCondensed"/>
              </a:defRPr>
            </a:lvl1pPr>
          </a:lstStyle>
          <a:p>
            <a:r>
              <a:t>01</a:t>
            </a:r>
          </a:p>
        </p:txBody>
      </p:sp>
      <p:sp>
        <p:nvSpPr>
          <p:cNvPr id="58" name="TextBox 16"/>
          <p:cNvSpPr txBox="1"/>
          <p:nvPr/>
        </p:nvSpPr>
        <p:spPr>
          <a:xfrm>
            <a:off x="3104807" y="1908086"/>
            <a:ext cx="556182" cy="574041"/>
          </a:xfrm>
          <a:prstGeom prst="rect">
            <a:avLst/>
          </a:prstGeom>
          <a:solidFill>
            <a:srgbClr val="F15C2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solidFill>
                  <a:srgbClr val="FFFFFF"/>
                </a:solidFill>
                <a:latin typeface="Bahnschrift SemiCondensed"/>
                <a:ea typeface="Bahnschrift SemiCondensed"/>
                <a:cs typeface="Bahnschrift SemiCondensed"/>
                <a:sym typeface="Bahnschrift SemiCondensed"/>
              </a:defRPr>
            </a:lvl1pPr>
          </a:lstStyle>
          <a:p>
            <a:r>
              <a:t>02</a:t>
            </a:r>
          </a:p>
        </p:txBody>
      </p:sp>
      <p:sp>
        <p:nvSpPr>
          <p:cNvPr id="59" name="TextBox 17"/>
          <p:cNvSpPr txBox="1"/>
          <p:nvPr/>
        </p:nvSpPr>
        <p:spPr>
          <a:xfrm>
            <a:off x="3103204" y="2647243"/>
            <a:ext cx="556182"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solidFill>
                  <a:srgbClr val="005981"/>
                </a:solidFill>
                <a:latin typeface="Bahnschrift SemiCondensed"/>
                <a:ea typeface="Bahnschrift SemiCondensed"/>
                <a:cs typeface="Bahnschrift SemiCondensed"/>
                <a:sym typeface="Bahnschrift SemiCondensed"/>
              </a:defRPr>
            </a:lvl1pPr>
          </a:lstStyle>
          <a:p>
            <a:r>
              <a:t>03</a:t>
            </a:r>
          </a:p>
        </p:txBody>
      </p:sp>
      <p:sp>
        <p:nvSpPr>
          <p:cNvPr id="60" name="TextBox 18"/>
          <p:cNvSpPr txBox="1"/>
          <p:nvPr/>
        </p:nvSpPr>
        <p:spPr>
          <a:xfrm>
            <a:off x="3095992" y="3386399"/>
            <a:ext cx="556181"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solidFill>
                  <a:srgbClr val="005981"/>
                </a:solidFill>
                <a:latin typeface="Bahnschrift SemiCondensed"/>
                <a:ea typeface="Bahnschrift SemiCondensed"/>
                <a:cs typeface="Bahnschrift SemiCondensed"/>
                <a:sym typeface="Bahnschrift SemiCondensed"/>
              </a:defRPr>
            </a:lvl1pPr>
          </a:lstStyle>
          <a:p>
            <a:r>
              <a:t>04</a:t>
            </a:r>
          </a:p>
        </p:txBody>
      </p:sp>
      <p:sp>
        <p:nvSpPr>
          <p:cNvPr id="61" name="TextBox 19"/>
          <p:cNvSpPr txBox="1"/>
          <p:nvPr/>
        </p:nvSpPr>
        <p:spPr>
          <a:xfrm>
            <a:off x="3106410" y="4125555"/>
            <a:ext cx="556182"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solidFill>
                  <a:srgbClr val="005981"/>
                </a:solidFill>
                <a:latin typeface="Bahnschrift SemiCondensed"/>
                <a:ea typeface="Bahnschrift SemiCondensed"/>
                <a:cs typeface="Bahnschrift SemiCondensed"/>
                <a:sym typeface="Bahnschrift SemiCondensed"/>
              </a:defRPr>
            </a:lvl1pPr>
          </a:lstStyle>
          <a:p>
            <a:r>
              <a:t>05</a:t>
            </a:r>
          </a:p>
        </p:txBody>
      </p:sp>
      <p:sp>
        <p:nvSpPr>
          <p:cNvPr id="62" name="TextBox 22"/>
          <p:cNvSpPr txBox="1"/>
          <p:nvPr/>
        </p:nvSpPr>
        <p:spPr>
          <a:xfrm>
            <a:off x="3838109" y="1236017"/>
            <a:ext cx="2907204"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005A80"/>
                </a:solidFill>
                <a:latin typeface="Bahnschrift SemiCondensed"/>
                <a:ea typeface="Bahnschrift SemiCondensed"/>
                <a:cs typeface="Bahnschrift SemiCondensed"/>
                <a:sym typeface="Bahnschrift SemiCondensed"/>
              </a:defRPr>
            </a:lvl1pPr>
          </a:lstStyle>
          <a:p>
            <a:r>
              <a:rPr lang="en-IN" dirty="0" smtClean="0"/>
              <a:t>What is Tableau Server?</a:t>
            </a:r>
            <a:endParaRPr dirty="0"/>
          </a:p>
        </p:txBody>
      </p:sp>
      <p:sp>
        <p:nvSpPr>
          <p:cNvPr id="63" name="TextBox 23"/>
          <p:cNvSpPr txBox="1"/>
          <p:nvPr/>
        </p:nvSpPr>
        <p:spPr>
          <a:xfrm>
            <a:off x="3838109" y="1978287"/>
            <a:ext cx="343459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005A80"/>
                </a:solidFill>
                <a:latin typeface="Bahnschrift SemiCondensed"/>
                <a:ea typeface="Bahnschrift SemiCondensed"/>
                <a:cs typeface="Bahnschrift SemiCondensed"/>
                <a:sym typeface="Bahnschrift SemiCondensed"/>
              </a:defRPr>
            </a:lvl1pPr>
          </a:lstStyle>
          <a:p>
            <a:r>
              <a:rPr lang="en-IN" dirty="0" smtClean="0"/>
              <a:t>Tableau Server Architecture</a:t>
            </a:r>
            <a:endParaRPr dirty="0"/>
          </a:p>
        </p:txBody>
      </p:sp>
      <p:sp>
        <p:nvSpPr>
          <p:cNvPr id="64" name="TextBox 24"/>
          <p:cNvSpPr txBox="1"/>
          <p:nvPr/>
        </p:nvSpPr>
        <p:spPr>
          <a:xfrm>
            <a:off x="3838109" y="2720557"/>
            <a:ext cx="1344277"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F2F2F2"/>
                </a:solidFill>
                <a:latin typeface="Bahnschrift SemiCondensed"/>
                <a:ea typeface="Bahnschrift SemiCondensed"/>
                <a:cs typeface="Bahnschrift SemiCondensed"/>
                <a:sym typeface="Bahnschrift SemiCondensed"/>
              </a:defRPr>
            </a:lvl1pPr>
          </a:lstStyle>
          <a:p>
            <a:r>
              <a:rPr lang="en-IN" dirty="0" smtClean="0"/>
              <a:t>Scalability</a:t>
            </a:r>
            <a:endParaRPr dirty="0"/>
          </a:p>
        </p:txBody>
      </p:sp>
      <p:sp>
        <p:nvSpPr>
          <p:cNvPr id="65" name="TextBox 25"/>
          <p:cNvSpPr txBox="1"/>
          <p:nvPr/>
        </p:nvSpPr>
        <p:spPr>
          <a:xfrm>
            <a:off x="3838109" y="3462825"/>
            <a:ext cx="1421221"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F2F2F2"/>
                </a:solidFill>
                <a:latin typeface="Bahnschrift SemiCondensed"/>
                <a:ea typeface="Bahnschrift SemiCondensed"/>
                <a:cs typeface="Bahnschrift SemiCondensed"/>
                <a:sym typeface="Bahnschrift SemiCondensed"/>
              </a:defRPr>
            </a:lvl1pPr>
          </a:lstStyle>
          <a:p>
            <a:r>
              <a:rPr lang="en-IN" dirty="0" smtClean="0"/>
              <a:t>Availability</a:t>
            </a:r>
            <a:endParaRPr dirty="0"/>
          </a:p>
        </p:txBody>
      </p:sp>
      <p:sp>
        <p:nvSpPr>
          <p:cNvPr id="66" name="TextBox 26"/>
          <p:cNvSpPr txBox="1"/>
          <p:nvPr/>
        </p:nvSpPr>
        <p:spPr>
          <a:xfrm>
            <a:off x="3838109" y="4205096"/>
            <a:ext cx="4744245"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F2F2F2"/>
                </a:solidFill>
                <a:latin typeface="Bahnschrift SemiCondensed"/>
                <a:ea typeface="Bahnschrift SemiCondensed"/>
                <a:cs typeface="Bahnschrift SemiCondensed"/>
                <a:sym typeface="Bahnschrift SemiCondensed"/>
              </a:defRPr>
            </a:lvl1pPr>
          </a:lstStyle>
          <a:p>
            <a:r>
              <a:rPr lang="en-IN" dirty="0" smtClean="0"/>
              <a:t>Installation and Making </a:t>
            </a:r>
            <a:r>
              <a:rPr lang="en-IN" dirty="0"/>
              <a:t>T</a:t>
            </a:r>
            <a:r>
              <a:rPr lang="en-IN" dirty="0" smtClean="0"/>
              <a:t>ableau </a:t>
            </a:r>
            <a:r>
              <a:rPr lang="en-IN" dirty="0"/>
              <a:t>C</a:t>
            </a:r>
            <a:r>
              <a:rPr lang="en-IN" dirty="0" smtClean="0"/>
              <a:t>luster</a:t>
            </a:r>
            <a:endParaRPr dirty="0"/>
          </a:p>
        </p:txBody>
      </p:sp>
      <p:grpSp>
        <p:nvGrpSpPr>
          <p:cNvPr id="69" name="Group 30"/>
          <p:cNvGrpSpPr/>
          <p:nvPr/>
        </p:nvGrpSpPr>
        <p:grpSpPr>
          <a:xfrm>
            <a:off x="6857999" y="4781549"/>
            <a:ext cx="2057033" cy="294642"/>
            <a:chOff x="0" y="0"/>
            <a:chExt cx="2057031" cy="294640"/>
          </a:xfrm>
        </p:grpSpPr>
        <p:sp>
          <p:nvSpPr>
            <p:cNvPr id="67" name="TextBox 31"/>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9D9D9"/>
                  </a:solidFill>
                  <a:latin typeface="Bahnschrift"/>
                  <a:ea typeface="Bahnschrift"/>
                  <a:cs typeface="Bahnschrift"/>
                  <a:sym typeface="Bahnschrift"/>
                </a:defRPr>
              </a:lvl1pPr>
            </a:lstStyle>
            <a:p>
              <a:r>
                <a:t>2018 CRG Solutions Pvt. Ltd</a:t>
              </a:r>
            </a:p>
          </p:txBody>
        </p:sp>
        <p:sp>
          <p:nvSpPr>
            <p:cNvPr id="68" name="TextBox 32"/>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9D9D9"/>
                  </a:solidFill>
                </a:defRPr>
              </a:lvl1pPr>
            </a:lstStyle>
            <a:p>
              <a:r>
                <a:t>©</a:t>
              </a:r>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6" name="TextBox 2"/>
          <p:cNvSpPr txBox="1"/>
          <p:nvPr/>
        </p:nvSpPr>
        <p:spPr>
          <a:xfrm>
            <a:off x="762000" y="751155"/>
            <a:ext cx="80010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grpSp>
        <p:nvGrpSpPr>
          <p:cNvPr id="169" name="Group 3"/>
          <p:cNvGrpSpPr/>
          <p:nvPr/>
        </p:nvGrpSpPr>
        <p:grpSpPr>
          <a:xfrm>
            <a:off x="6857999" y="4781549"/>
            <a:ext cx="2057033" cy="294642"/>
            <a:chOff x="0" y="0"/>
            <a:chExt cx="2057031" cy="294640"/>
          </a:xfrm>
        </p:grpSpPr>
        <p:sp>
          <p:nvSpPr>
            <p:cNvPr id="167" name="TextBox 4"/>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168" name="TextBox 5"/>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7" name="Rounded Rectangle 6"/>
          <p:cNvSpPr/>
          <p:nvPr/>
        </p:nvSpPr>
        <p:spPr>
          <a:xfrm>
            <a:off x="2145999" y="570334"/>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8" name="Rounded Rectangle 7"/>
          <p:cNvSpPr/>
          <p:nvPr/>
        </p:nvSpPr>
        <p:spPr>
          <a:xfrm>
            <a:off x="2357754" y="4402009"/>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9" name="Rectangular Callout 8"/>
          <p:cNvSpPr/>
          <p:nvPr/>
        </p:nvSpPr>
        <p:spPr>
          <a:xfrm>
            <a:off x="6861448" y="3738686"/>
            <a:ext cx="2106234" cy="1006613"/>
          </a:xfrm>
          <a:prstGeom prst="wedgeRectCallout">
            <a:avLst>
              <a:gd name="adj1" fmla="val -96386"/>
              <a:gd name="adj2" fmla="val 34395"/>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Responsible for monitoring various components, detecting failures, and executing failover when needed.</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In distributed installations, responsible for ensuring there is a quorum for making decisions during failover.</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Manages the licensing of Tableau Server through periodic compliance checks.</a:t>
            </a:r>
          </a:p>
        </p:txBody>
      </p:sp>
      <p:grpSp>
        <p:nvGrpSpPr>
          <p:cNvPr id="10" name="Group 9"/>
          <p:cNvGrpSpPr/>
          <p:nvPr/>
        </p:nvGrpSpPr>
        <p:grpSpPr>
          <a:xfrm>
            <a:off x="7084689" y="3160076"/>
            <a:ext cx="816249" cy="614144"/>
            <a:chOff x="7922254" y="4400566"/>
            <a:chExt cx="1088332" cy="818858"/>
          </a:xfrm>
        </p:grpSpPr>
        <p:sp>
          <p:nvSpPr>
            <p:cNvPr id="11" name="TextBox 10"/>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grpSp>
        <p:nvGrpSpPr>
          <p:cNvPr id="13" name="Group 12"/>
          <p:cNvGrpSpPr/>
          <p:nvPr/>
        </p:nvGrpSpPr>
        <p:grpSpPr>
          <a:xfrm>
            <a:off x="7071064" y="1539690"/>
            <a:ext cx="843501" cy="887382"/>
            <a:chOff x="7904085" y="1424257"/>
            <a:chExt cx="1124668" cy="1183177"/>
          </a:xfrm>
        </p:grpSpPr>
        <p:sp>
          <p:nvSpPr>
            <p:cNvPr id="14" name="TextBox 13"/>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17" name="Group 16"/>
          <p:cNvGrpSpPr/>
          <p:nvPr/>
        </p:nvGrpSpPr>
        <p:grpSpPr>
          <a:xfrm>
            <a:off x="7044616" y="2566010"/>
            <a:ext cx="896399" cy="508926"/>
            <a:chOff x="7868819" y="3261779"/>
            <a:chExt cx="1195199" cy="678567"/>
          </a:xfrm>
        </p:grpSpPr>
        <p:sp>
          <p:nvSpPr>
            <p:cNvPr id="18" name="TextBox 17"/>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19"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20" name="Group 19"/>
          <p:cNvGrpSpPr>
            <a:grpSpLocks noChangeAspect="1"/>
          </p:cNvGrpSpPr>
          <p:nvPr/>
        </p:nvGrpSpPr>
        <p:grpSpPr>
          <a:xfrm>
            <a:off x="1409522" y="2946166"/>
            <a:ext cx="505267" cy="357899"/>
            <a:chOff x="441931" y="6158192"/>
            <a:chExt cx="762349" cy="539999"/>
          </a:xfrm>
        </p:grpSpPr>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22" name="Rectangle 21"/>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23"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858366"/>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4"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650454"/>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5"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362998"/>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6"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738686"/>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445787" y="138286"/>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28" name="TextBox 27"/>
          <p:cNvSpPr txBox="1"/>
          <p:nvPr/>
        </p:nvSpPr>
        <p:spPr>
          <a:xfrm>
            <a:off x="3779912" y="123478"/>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29" name="TextBox 28"/>
          <p:cNvSpPr txBox="1"/>
          <p:nvPr/>
        </p:nvSpPr>
        <p:spPr>
          <a:xfrm>
            <a:off x="7177484" y="123478"/>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Tree>
    <p:extLst>
      <p:ext uri="{BB962C8B-B14F-4D97-AF65-F5344CB8AC3E}">
        <p14:creationId xmlns:p14="http://schemas.microsoft.com/office/powerpoint/2010/main" val="284298430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6" name="TextBox 2"/>
          <p:cNvSpPr txBox="1"/>
          <p:nvPr/>
        </p:nvSpPr>
        <p:spPr>
          <a:xfrm>
            <a:off x="762000" y="751155"/>
            <a:ext cx="80010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grpSp>
        <p:nvGrpSpPr>
          <p:cNvPr id="169" name="Group 3"/>
          <p:cNvGrpSpPr/>
          <p:nvPr/>
        </p:nvGrpSpPr>
        <p:grpSpPr>
          <a:xfrm>
            <a:off x="6857999" y="4781549"/>
            <a:ext cx="2057033" cy="294642"/>
            <a:chOff x="0" y="0"/>
            <a:chExt cx="2057031" cy="294640"/>
          </a:xfrm>
        </p:grpSpPr>
        <p:sp>
          <p:nvSpPr>
            <p:cNvPr id="167" name="TextBox 4"/>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
          <p:nvSpPr>
            <p:cNvPr id="168" name="TextBox 5"/>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30" name="Rounded Rectangle 29"/>
          <p:cNvSpPr/>
          <p:nvPr/>
        </p:nvSpPr>
        <p:spPr>
          <a:xfrm>
            <a:off x="2145999" y="629033"/>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31" name="Rounded Rectangle 30"/>
          <p:cNvSpPr/>
          <p:nvPr/>
        </p:nvSpPr>
        <p:spPr>
          <a:xfrm>
            <a:off x="2357754" y="4460708"/>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32" name="Group 31"/>
          <p:cNvGrpSpPr/>
          <p:nvPr/>
        </p:nvGrpSpPr>
        <p:grpSpPr>
          <a:xfrm>
            <a:off x="7084689" y="3218775"/>
            <a:ext cx="816249" cy="614144"/>
            <a:chOff x="7922254" y="4400566"/>
            <a:chExt cx="1088332" cy="818858"/>
          </a:xfrm>
        </p:grpSpPr>
        <p:sp>
          <p:nvSpPr>
            <p:cNvPr id="33" name="TextBox 32"/>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grpSp>
        <p:nvGrpSpPr>
          <p:cNvPr id="35" name="Group 34"/>
          <p:cNvGrpSpPr/>
          <p:nvPr/>
        </p:nvGrpSpPr>
        <p:grpSpPr>
          <a:xfrm>
            <a:off x="7071064" y="1598389"/>
            <a:ext cx="843501" cy="887382"/>
            <a:chOff x="7904085" y="1424257"/>
            <a:chExt cx="1124668" cy="1183177"/>
          </a:xfrm>
        </p:grpSpPr>
        <p:sp>
          <p:nvSpPr>
            <p:cNvPr id="36" name="TextBox 35"/>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39" name="Group 38"/>
          <p:cNvGrpSpPr/>
          <p:nvPr/>
        </p:nvGrpSpPr>
        <p:grpSpPr>
          <a:xfrm>
            <a:off x="7044616" y="2624709"/>
            <a:ext cx="896399" cy="508926"/>
            <a:chOff x="7868819" y="3261779"/>
            <a:chExt cx="1195199" cy="678567"/>
          </a:xfrm>
        </p:grpSpPr>
        <p:sp>
          <p:nvSpPr>
            <p:cNvPr id="40" name="TextBox 39"/>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41"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42" name="Group 41"/>
          <p:cNvGrpSpPr>
            <a:grpSpLocks noChangeAspect="1"/>
          </p:cNvGrpSpPr>
          <p:nvPr/>
        </p:nvGrpSpPr>
        <p:grpSpPr>
          <a:xfrm>
            <a:off x="1409522" y="3004865"/>
            <a:ext cx="505267" cy="357899"/>
            <a:chOff x="441931" y="6158192"/>
            <a:chExt cx="762349" cy="539999"/>
          </a:xfrm>
        </p:grpSpPr>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44" name="Rectangle 43"/>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45"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917065"/>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6"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709153"/>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7"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421697"/>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8"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797385"/>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1445787" y="196985"/>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50" name="TextBox 49"/>
          <p:cNvSpPr txBox="1"/>
          <p:nvPr/>
        </p:nvSpPr>
        <p:spPr>
          <a:xfrm>
            <a:off x="3779912" y="182177"/>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51" name="TextBox 50"/>
          <p:cNvSpPr txBox="1"/>
          <p:nvPr/>
        </p:nvSpPr>
        <p:spPr>
          <a:xfrm>
            <a:off x="7177484" y="182177"/>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52" name="Rounded Rectangle 51"/>
          <p:cNvSpPr/>
          <p:nvPr/>
        </p:nvSpPr>
        <p:spPr>
          <a:xfrm>
            <a:off x="6408204" y="917065"/>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53" name="Straight Arrow Connector 52"/>
          <p:cNvCxnSpPr/>
          <p:nvPr/>
        </p:nvCxnSpPr>
        <p:spPr>
          <a:xfrm>
            <a:off x="7075750" y="2662472"/>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H="1">
            <a:off x="6673522" y="2714263"/>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55" name="Rectangular Callout 54"/>
          <p:cNvSpPr/>
          <p:nvPr/>
        </p:nvSpPr>
        <p:spPr>
          <a:xfrm>
            <a:off x="6887898" y="3832920"/>
            <a:ext cx="2027135" cy="891098"/>
          </a:xfrm>
          <a:prstGeom prst="wedgeRectCallout">
            <a:avLst>
              <a:gd name="adj1" fmla="val -68125"/>
              <a:gd name="adj2" fmla="val -25280"/>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Receives incoming client requests and directs them to the appropriate service for action.</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Acts as a load balancer, routing traffic across multiple service instances.</a:t>
            </a:r>
          </a:p>
        </p:txBody>
      </p:sp>
    </p:spTree>
    <p:extLst>
      <p:ext uri="{BB962C8B-B14F-4D97-AF65-F5344CB8AC3E}">
        <p14:creationId xmlns:p14="http://schemas.microsoft.com/office/powerpoint/2010/main" val="250154049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6" name="Rounded Rectangle 55"/>
          <p:cNvSpPr/>
          <p:nvPr/>
        </p:nvSpPr>
        <p:spPr>
          <a:xfrm>
            <a:off x="2145999" y="556015"/>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57" name="Rounded Rectangle 56"/>
          <p:cNvSpPr/>
          <p:nvPr/>
        </p:nvSpPr>
        <p:spPr>
          <a:xfrm>
            <a:off x="2357754" y="4387690"/>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58" name="Group 57"/>
          <p:cNvGrpSpPr/>
          <p:nvPr/>
        </p:nvGrpSpPr>
        <p:grpSpPr>
          <a:xfrm>
            <a:off x="7084689" y="3145757"/>
            <a:ext cx="816249" cy="614144"/>
            <a:chOff x="7922254" y="4400566"/>
            <a:chExt cx="1088332" cy="818858"/>
          </a:xfrm>
        </p:grpSpPr>
        <p:sp>
          <p:nvSpPr>
            <p:cNvPr id="59" name="TextBox 58"/>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grpSp>
        <p:nvGrpSpPr>
          <p:cNvPr id="61" name="Group 60"/>
          <p:cNvGrpSpPr/>
          <p:nvPr/>
        </p:nvGrpSpPr>
        <p:grpSpPr>
          <a:xfrm>
            <a:off x="7071064" y="1525371"/>
            <a:ext cx="843501" cy="887382"/>
            <a:chOff x="7904085" y="1424257"/>
            <a:chExt cx="1124668" cy="1183177"/>
          </a:xfrm>
        </p:grpSpPr>
        <p:sp>
          <p:nvSpPr>
            <p:cNvPr id="62" name="TextBox 61"/>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65" name="Group 64"/>
          <p:cNvGrpSpPr/>
          <p:nvPr/>
        </p:nvGrpSpPr>
        <p:grpSpPr>
          <a:xfrm>
            <a:off x="7044616" y="2551691"/>
            <a:ext cx="896399" cy="508926"/>
            <a:chOff x="7868819" y="3261779"/>
            <a:chExt cx="1195199" cy="678567"/>
          </a:xfrm>
        </p:grpSpPr>
        <p:sp>
          <p:nvSpPr>
            <p:cNvPr id="66" name="TextBox 65"/>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67"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68" name="Group 67"/>
          <p:cNvGrpSpPr>
            <a:grpSpLocks noChangeAspect="1"/>
          </p:cNvGrpSpPr>
          <p:nvPr/>
        </p:nvGrpSpPr>
        <p:grpSpPr>
          <a:xfrm>
            <a:off x="1409522" y="2931847"/>
            <a:ext cx="505267" cy="357899"/>
            <a:chOff x="441931" y="6158192"/>
            <a:chExt cx="762349" cy="539999"/>
          </a:xfrm>
        </p:grpSpPr>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70" name="Rectangle 69"/>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844047"/>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2"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636135"/>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3"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348679"/>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724367"/>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1445787" y="123967"/>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76" name="TextBox 75"/>
          <p:cNvSpPr txBox="1"/>
          <p:nvPr/>
        </p:nvSpPr>
        <p:spPr>
          <a:xfrm>
            <a:off x="3779912" y="109159"/>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77" name="TextBox 76"/>
          <p:cNvSpPr txBox="1"/>
          <p:nvPr/>
        </p:nvSpPr>
        <p:spPr>
          <a:xfrm>
            <a:off x="7177484" y="109159"/>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78" name="Rounded Rectangle 77"/>
          <p:cNvSpPr/>
          <p:nvPr/>
        </p:nvSpPr>
        <p:spPr>
          <a:xfrm>
            <a:off x="6408204" y="844047"/>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79" name="Straight Arrow Connector 78"/>
          <p:cNvCxnSpPr/>
          <p:nvPr/>
        </p:nvCxnSpPr>
        <p:spPr>
          <a:xfrm>
            <a:off x="7075750" y="2589454"/>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flipH="1">
            <a:off x="6673522" y="2641245"/>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1" name="Rounded Rectangle 80"/>
          <p:cNvSpPr/>
          <p:nvPr/>
        </p:nvSpPr>
        <p:spPr>
          <a:xfrm>
            <a:off x="5260205" y="3655680"/>
            <a:ext cx="870407"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App Server</a:t>
            </a:r>
          </a:p>
        </p:txBody>
      </p:sp>
      <p:sp>
        <p:nvSpPr>
          <p:cNvPr id="82" name="Rectangular Callout 81"/>
          <p:cNvSpPr/>
          <p:nvPr/>
        </p:nvSpPr>
        <p:spPr>
          <a:xfrm>
            <a:off x="6926049" y="3722515"/>
            <a:ext cx="2038439" cy="1006613"/>
          </a:xfrm>
          <a:prstGeom prst="wedgeRectCallout">
            <a:avLst>
              <a:gd name="adj1" fmla="val -92148"/>
              <a:gd name="adj2" fmla="val -31080"/>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Includes two processes – one that renders the web portal (</a:t>
            </a:r>
            <a:r>
              <a:rPr lang="en-AU" sz="675" dirty="0" err="1">
                <a:solidFill>
                  <a:prstClr val="black"/>
                </a:solidFill>
                <a:latin typeface="Tahoma" pitchFamily="34" charset="0"/>
                <a:ea typeface="Tahoma" pitchFamily="34" charset="0"/>
                <a:cs typeface="Tahoma" pitchFamily="34" charset="0"/>
              </a:rPr>
              <a:t>vizportal</a:t>
            </a:r>
            <a:r>
              <a:rPr lang="en-AU" sz="675" dirty="0">
                <a:solidFill>
                  <a:prstClr val="black"/>
                </a:solidFill>
                <a:latin typeface="Tahoma" pitchFamily="34" charset="0"/>
                <a:ea typeface="Tahoma" pitchFamily="34" charset="0"/>
                <a:cs typeface="Tahoma" pitchFamily="34" charset="0"/>
              </a:rPr>
              <a:t>) and one that handles REST APIs (</a:t>
            </a:r>
            <a:r>
              <a:rPr lang="en-AU" sz="675" dirty="0" err="1">
                <a:solidFill>
                  <a:prstClr val="black"/>
                </a:solidFill>
                <a:latin typeface="Tahoma" pitchFamily="34" charset="0"/>
                <a:ea typeface="Tahoma" pitchFamily="34" charset="0"/>
                <a:cs typeface="Tahoma" pitchFamily="34" charset="0"/>
              </a:rPr>
              <a:t>wgserver</a:t>
            </a:r>
            <a:r>
              <a:rPr lang="en-AU" sz="675" dirty="0">
                <a:solidFill>
                  <a:prstClr val="black"/>
                </a:solidFill>
                <a:latin typeface="Tahoma" pitchFamily="34" charset="0"/>
                <a:ea typeface="Tahoma" pitchFamily="34" charset="0"/>
                <a:cs typeface="Tahoma" pitchFamily="34" charset="0"/>
              </a:rPr>
              <a:t>). </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Processes logins, content searches, content and permission management, uploads/downloads and other tasks not related to visualizing data.</a:t>
            </a:r>
          </a:p>
        </p:txBody>
      </p:sp>
      <p:sp>
        <p:nvSpPr>
          <p:cNvPr id="83" name="Rounded Rectangle 82"/>
          <p:cNvSpPr/>
          <p:nvPr/>
        </p:nvSpPr>
        <p:spPr>
          <a:xfrm>
            <a:off x="2895589" y="3652359"/>
            <a:ext cx="870407"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84" name="Rectangular Callout 83"/>
          <p:cNvSpPr/>
          <p:nvPr/>
        </p:nvSpPr>
        <p:spPr>
          <a:xfrm>
            <a:off x="657553" y="4111538"/>
            <a:ext cx="2224957" cy="1006613"/>
          </a:xfrm>
          <a:prstGeom prst="wedgeRectCallout">
            <a:avLst>
              <a:gd name="adj1" fmla="val 57350"/>
              <a:gd name="adj2" fmla="val -69963"/>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Stores Tableau Server metadata: users, group assignments, permissions, projects, etc. Also stores flat files (TWB, TDS). Responds to queries from other services when they need metadata.</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Holds audit data for performance reporting.</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Has a SQL interface so external applications can connect (read-only).</a:t>
            </a:r>
          </a:p>
        </p:txBody>
      </p:sp>
      <p:sp>
        <p:nvSpPr>
          <p:cNvPr id="85" name="TextBox 4"/>
          <p:cNvSpPr txBox="1"/>
          <p:nvPr/>
        </p:nvSpPr>
        <p:spPr>
          <a:xfrm>
            <a:off x="7024871" y="4804632"/>
            <a:ext cx="1890162" cy="256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Tree>
    <p:extLst>
      <p:ext uri="{BB962C8B-B14F-4D97-AF65-F5344CB8AC3E}">
        <p14:creationId xmlns:p14="http://schemas.microsoft.com/office/powerpoint/2010/main" val="210424046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 name="TextBox 4"/>
          <p:cNvSpPr txBox="1"/>
          <p:nvPr/>
        </p:nvSpPr>
        <p:spPr>
          <a:xfrm>
            <a:off x="7024871" y="4804632"/>
            <a:ext cx="1890162" cy="256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
        <p:nvSpPr>
          <p:cNvPr id="32" name="Rounded Rectangle 31"/>
          <p:cNvSpPr/>
          <p:nvPr/>
        </p:nvSpPr>
        <p:spPr>
          <a:xfrm>
            <a:off x="2145999" y="632294"/>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33" name="Rounded Rectangle 32"/>
          <p:cNvSpPr/>
          <p:nvPr/>
        </p:nvSpPr>
        <p:spPr>
          <a:xfrm>
            <a:off x="2357754" y="4463969"/>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34" name="Group 33"/>
          <p:cNvGrpSpPr/>
          <p:nvPr/>
        </p:nvGrpSpPr>
        <p:grpSpPr>
          <a:xfrm>
            <a:off x="7084689" y="3222036"/>
            <a:ext cx="816249" cy="614144"/>
            <a:chOff x="7922254" y="4400566"/>
            <a:chExt cx="1088332" cy="818858"/>
          </a:xfrm>
        </p:grpSpPr>
        <p:sp>
          <p:nvSpPr>
            <p:cNvPr id="35" name="TextBox 34"/>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grpSp>
        <p:nvGrpSpPr>
          <p:cNvPr id="37" name="Group 36"/>
          <p:cNvGrpSpPr/>
          <p:nvPr/>
        </p:nvGrpSpPr>
        <p:grpSpPr>
          <a:xfrm>
            <a:off x="7071064" y="1601650"/>
            <a:ext cx="843501" cy="887382"/>
            <a:chOff x="7904085" y="1424257"/>
            <a:chExt cx="1124668" cy="1183177"/>
          </a:xfrm>
        </p:grpSpPr>
        <p:sp>
          <p:nvSpPr>
            <p:cNvPr id="38" name="TextBox 37"/>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41" name="Group 40"/>
          <p:cNvGrpSpPr/>
          <p:nvPr/>
        </p:nvGrpSpPr>
        <p:grpSpPr>
          <a:xfrm>
            <a:off x="7044616" y="2627970"/>
            <a:ext cx="896399" cy="508926"/>
            <a:chOff x="7868819" y="3261779"/>
            <a:chExt cx="1195199" cy="678567"/>
          </a:xfrm>
        </p:grpSpPr>
        <p:sp>
          <p:nvSpPr>
            <p:cNvPr id="42" name="TextBox 41"/>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43"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44" name="Group 43"/>
          <p:cNvGrpSpPr>
            <a:grpSpLocks noChangeAspect="1"/>
          </p:cNvGrpSpPr>
          <p:nvPr/>
        </p:nvGrpSpPr>
        <p:grpSpPr>
          <a:xfrm>
            <a:off x="1409522" y="3008126"/>
            <a:ext cx="505267" cy="357899"/>
            <a:chOff x="441931" y="6158192"/>
            <a:chExt cx="762349" cy="539999"/>
          </a:xfrm>
        </p:grpSpPr>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46" name="Rectangle 45"/>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47"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920326"/>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8"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712414"/>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9"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424958"/>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0"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800646"/>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1445787" y="200246"/>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52" name="TextBox 51"/>
          <p:cNvSpPr txBox="1"/>
          <p:nvPr/>
        </p:nvSpPr>
        <p:spPr>
          <a:xfrm>
            <a:off x="3779912" y="185438"/>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53" name="TextBox 52"/>
          <p:cNvSpPr txBox="1"/>
          <p:nvPr/>
        </p:nvSpPr>
        <p:spPr>
          <a:xfrm>
            <a:off x="7177484" y="185438"/>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54" name="Rounded Rectangle 53"/>
          <p:cNvSpPr/>
          <p:nvPr/>
        </p:nvSpPr>
        <p:spPr>
          <a:xfrm>
            <a:off x="6408204" y="920326"/>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55" name="Straight Arrow Connector 54"/>
          <p:cNvCxnSpPr/>
          <p:nvPr/>
        </p:nvCxnSpPr>
        <p:spPr>
          <a:xfrm>
            <a:off x="7075750" y="2665733"/>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6" name="Straight Arrow Connector 85"/>
          <p:cNvCxnSpPr/>
          <p:nvPr/>
        </p:nvCxnSpPr>
        <p:spPr>
          <a:xfrm flipH="1">
            <a:off x="6673522" y="2717524"/>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7" name="Rounded Rectangle 86"/>
          <p:cNvSpPr/>
          <p:nvPr/>
        </p:nvSpPr>
        <p:spPr>
          <a:xfrm>
            <a:off x="5260205" y="3731959"/>
            <a:ext cx="870407"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App Server</a:t>
            </a:r>
          </a:p>
        </p:txBody>
      </p:sp>
      <p:sp>
        <p:nvSpPr>
          <p:cNvPr id="88" name="Rounded Rectangle 87"/>
          <p:cNvSpPr/>
          <p:nvPr/>
        </p:nvSpPr>
        <p:spPr>
          <a:xfrm>
            <a:off x="2895589" y="3728638"/>
            <a:ext cx="870407"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89" name="Rounded Rectangle 88"/>
          <p:cNvSpPr/>
          <p:nvPr/>
        </p:nvSpPr>
        <p:spPr>
          <a:xfrm>
            <a:off x="4072074" y="3728638"/>
            <a:ext cx="823962" cy="459436"/>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 &amp; Browse</a:t>
            </a:r>
          </a:p>
        </p:txBody>
      </p:sp>
      <p:cxnSp>
        <p:nvCxnSpPr>
          <p:cNvPr id="90" name="Straight Arrow Connector 89"/>
          <p:cNvCxnSpPr>
            <a:endCxn id="89" idx="3"/>
          </p:cNvCxnSpPr>
          <p:nvPr/>
        </p:nvCxnSpPr>
        <p:spPr>
          <a:xfrm flipH="1">
            <a:off x="4896036" y="3958227"/>
            <a:ext cx="364169" cy="129"/>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1" name="Straight Arrow Connector 90"/>
          <p:cNvCxnSpPr>
            <a:endCxn id="88" idx="3"/>
          </p:cNvCxnSpPr>
          <p:nvPr/>
        </p:nvCxnSpPr>
        <p:spPr>
          <a:xfrm flipH="1" flipV="1">
            <a:off x="3765996" y="3958228"/>
            <a:ext cx="306080" cy="129"/>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92" name="Rectangular Callout 91"/>
          <p:cNvSpPr/>
          <p:nvPr/>
        </p:nvSpPr>
        <p:spPr>
          <a:xfrm>
            <a:off x="1799113" y="4298300"/>
            <a:ext cx="1676234" cy="543710"/>
          </a:xfrm>
          <a:prstGeom prst="wedgeRectCallout">
            <a:avLst>
              <a:gd name="adj1" fmla="val 91504"/>
              <a:gd name="adj2" fmla="val -89601"/>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Handles fast search, filter, retrieval , and display of content metadata on the server.</a:t>
            </a:r>
            <a:endParaRPr lang="en-US" sz="675" dirty="0">
              <a:solidFill>
                <a:prstClr val="black"/>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453536368"/>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 name="TextBox 4"/>
          <p:cNvSpPr txBox="1"/>
          <p:nvPr/>
        </p:nvSpPr>
        <p:spPr>
          <a:xfrm>
            <a:off x="7024871" y="4804632"/>
            <a:ext cx="1890162" cy="256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
        <p:nvSpPr>
          <p:cNvPr id="56" name="Rounded Rectangle 55"/>
          <p:cNvSpPr/>
          <p:nvPr/>
        </p:nvSpPr>
        <p:spPr>
          <a:xfrm>
            <a:off x="2145999" y="483518"/>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57" name="Rounded Rectangle 56"/>
          <p:cNvSpPr/>
          <p:nvPr/>
        </p:nvSpPr>
        <p:spPr>
          <a:xfrm>
            <a:off x="2357754" y="4315193"/>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58" name="Group 57"/>
          <p:cNvGrpSpPr/>
          <p:nvPr/>
        </p:nvGrpSpPr>
        <p:grpSpPr>
          <a:xfrm>
            <a:off x="7084689" y="3073260"/>
            <a:ext cx="816249" cy="614144"/>
            <a:chOff x="7922254" y="4400566"/>
            <a:chExt cx="1088332" cy="818858"/>
          </a:xfrm>
        </p:grpSpPr>
        <p:sp>
          <p:nvSpPr>
            <p:cNvPr id="59" name="TextBox 58"/>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grpSp>
        <p:nvGrpSpPr>
          <p:cNvPr id="61" name="Group 60"/>
          <p:cNvGrpSpPr/>
          <p:nvPr/>
        </p:nvGrpSpPr>
        <p:grpSpPr>
          <a:xfrm>
            <a:off x="7071064" y="1452874"/>
            <a:ext cx="843501" cy="887382"/>
            <a:chOff x="7904085" y="1424257"/>
            <a:chExt cx="1124668" cy="1183177"/>
          </a:xfrm>
        </p:grpSpPr>
        <p:sp>
          <p:nvSpPr>
            <p:cNvPr id="62" name="TextBox 61"/>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65" name="Group 64"/>
          <p:cNvGrpSpPr/>
          <p:nvPr/>
        </p:nvGrpSpPr>
        <p:grpSpPr>
          <a:xfrm>
            <a:off x="7044616" y="2479194"/>
            <a:ext cx="896399" cy="508926"/>
            <a:chOff x="7868819" y="3261779"/>
            <a:chExt cx="1195199" cy="678567"/>
          </a:xfrm>
        </p:grpSpPr>
        <p:sp>
          <p:nvSpPr>
            <p:cNvPr id="66" name="TextBox 65"/>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67"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68" name="Group 67"/>
          <p:cNvGrpSpPr>
            <a:grpSpLocks noChangeAspect="1"/>
          </p:cNvGrpSpPr>
          <p:nvPr/>
        </p:nvGrpSpPr>
        <p:grpSpPr>
          <a:xfrm>
            <a:off x="1409522" y="3003366"/>
            <a:ext cx="505267" cy="357899"/>
            <a:chOff x="441931" y="6158192"/>
            <a:chExt cx="762349" cy="539999"/>
          </a:xfrm>
        </p:grpSpPr>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70" name="Rectangle 69"/>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77155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2"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563638"/>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3"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276182"/>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65187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1445787" y="195486"/>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76" name="TextBox 75"/>
          <p:cNvSpPr txBox="1"/>
          <p:nvPr/>
        </p:nvSpPr>
        <p:spPr>
          <a:xfrm>
            <a:off x="3779912" y="180678"/>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77" name="TextBox 76"/>
          <p:cNvSpPr txBox="1"/>
          <p:nvPr/>
        </p:nvSpPr>
        <p:spPr>
          <a:xfrm>
            <a:off x="7177484" y="180678"/>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78" name="Rounded Rectangle 77"/>
          <p:cNvSpPr/>
          <p:nvPr/>
        </p:nvSpPr>
        <p:spPr>
          <a:xfrm>
            <a:off x="6408204"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79" name="Straight Arrow Connector 78"/>
          <p:cNvCxnSpPr/>
          <p:nvPr/>
        </p:nvCxnSpPr>
        <p:spPr>
          <a:xfrm>
            <a:off x="7075750" y="2516957"/>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flipH="1">
            <a:off x="6673522" y="2568748"/>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1" name="Rounded Rectangle 80"/>
          <p:cNvSpPr/>
          <p:nvPr/>
        </p:nvSpPr>
        <p:spPr>
          <a:xfrm>
            <a:off x="5260205" y="3583183"/>
            <a:ext cx="870407"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App Server</a:t>
            </a:r>
          </a:p>
        </p:txBody>
      </p:sp>
      <p:sp>
        <p:nvSpPr>
          <p:cNvPr id="82" name="Rounded Rectangle 81"/>
          <p:cNvSpPr/>
          <p:nvPr/>
        </p:nvSpPr>
        <p:spPr>
          <a:xfrm>
            <a:off x="2895589" y="3579862"/>
            <a:ext cx="870407"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83" name="Rounded Rectangle 82"/>
          <p:cNvSpPr/>
          <p:nvPr/>
        </p:nvSpPr>
        <p:spPr>
          <a:xfrm>
            <a:off x="4072074" y="3584622"/>
            <a:ext cx="823962" cy="45441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 &amp; Browse</a:t>
            </a:r>
          </a:p>
        </p:txBody>
      </p:sp>
      <p:cxnSp>
        <p:nvCxnSpPr>
          <p:cNvPr id="84" name="Straight Arrow Connector 83"/>
          <p:cNvCxnSpPr>
            <a:endCxn id="81" idx="3"/>
          </p:cNvCxnSpPr>
          <p:nvPr/>
        </p:nvCxnSpPr>
        <p:spPr>
          <a:xfrm flipH="1">
            <a:off x="6130612" y="3813230"/>
            <a:ext cx="277592"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flipH="1" flipV="1">
            <a:off x="4896036" y="3796508"/>
            <a:ext cx="364170" cy="365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4" name="Straight Arrow Connector 93"/>
          <p:cNvCxnSpPr/>
          <p:nvPr/>
        </p:nvCxnSpPr>
        <p:spPr>
          <a:xfrm flipH="1" flipV="1">
            <a:off x="3779912" y="3795886"/>
            <a:ext cx="292163" cy="62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a:xfrm>
            <a:off x="4488404" y="4715750"/>
            <a:ext cx="1" cy="102805"/>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96" name="Picture 9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15716" y="4803998"/>
            <a:ext cx="404555" cy="405000"/>
          </a:xfrm>
          <a:prstGeom prst="rect">
            <a:avLst/>
          </a:prstGeom>
        </p:spPr>
      </p:pic>
      <p:sp>
        <p:nvSpPr>
          <p:cNvPr id="98" name="Rectangular Callout 97"/>
          <p:cNvSpPr/>
          <p:nvPr/>
        </p:nvSpPr>
        <p:spPr>
          <a:xfrm>
            <a:off x="2120638" y="4510540"/>
            <a:ext cx="1549902" cy="550636"/>
          </a:xfrm>
          <a:prstGeom prst="wedgeRectCallout">
            <a:avLst>
              <a:gd name="adj1" fmla="val 91627"/>
              <a:gd name="adj2" fmla="val 26164"/>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US" sz="675" dirty="0">
                <a:solidFill>
                  <a:prstClr val="black"/>
                </a:solidFill>
                <a:latin typeface="Tahoma" pitchFamily="34" charset="0"/>
                <a:ea typeface="Tahoma" pitchFamily="34" charset="0"/>
                <a:cs typeface="Tahoma" pitchFamily="34" charset="0"/>
              </a:rPr>
              <a:t>If used, verifies authentication in conjunction with the App Server and Repository.</a:t>
            </a:r>
          </a:p>
        </p:txBody>
      </p:sp>
      <p:sp>
        <p:nvSpPr>
          <p:cNvPr id="100" name="TextBox 99"/>
          <p:cNvSpPr txBox="1"/>
          <p:nvPr/>
        </p:nvSpPr>
        <p:spPr>
          <a:xfrm>
            <a:off x="4665267" y="4956289"/>
            <a:ext cx="2282997" cy="207749"/>
          </a:xfrm>
          <a:prstGeom prst="rect">
            <a:avLst/>
          </a:prstGeom>
          <a:noFill/>
          <a:effectLst/>
        </p:spPr>
        <p:txBody>
          <a:bodyPr wrap="none" rtlCol="0">
            <a:spAutoFit/>
          </a:bodyPr>
          <a:lstStyle/>
          <a:p>
            <a:pPr algn="ct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Authentication Method (Active Directory/SAML/..)</a:t>
            </a:r>
            <a:endParaRPr lang="en-AU" sz="750" dirty="0">
              <a:solidFill>
                <a:prstClr val="black"/>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75345664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 name="TextBox 4"/>
          <p:cNvSpPr txBox="1"/>
          <p:nvPr/>
        </p:nvSpPr>
        <p:spPr>
          <a:xfrm>
            <a:off x="7024871" y="4804632"/>
            <a:ext cx="1890162" cy="256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
        <p:nvSpPr>
          <p:cNvPr id="56" name="Rounded Rectangle 55"/>
          <p:cNvSpPr/>
          <p:nvPr/>
        </p:nvSpPr>
        <p:spPr>
          <a:xfrm>
            <a:off x="2145999" y="483518"/>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57" name="Rounded Rectangle 56"/>
          <p:cNvSpPr/>
          <p:nvPr/>
        </p:nvSpPr>
        <p:spPr>
          <a:xfrm>
            <a:off x="2357754" y="4315193"/>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58" name="Group 57"/>
          <p:cNvGrpSpPr/>
          <p:nvPr/>
        </p:nvGrpSpPr>
        <p:grpSpPr>
          <a:xfrm>
            <a:off x="7084689" y="3073260"/>
            <a:ext cx="816249" cy="614144"/>
            <a:chOff x="7922254" y="4400566"/>
            <a:chExt cx="1088332" cy="818858"/>
          </a:xfrm>
        </p:grpSpPr>
        <p:sp>
          <p:nvSpPr>
            <p:cNvPr id="59" name="TextBox 58"/>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grpSp>
        <p:nvGrpSpPr>
          <p:cNvPr id="61" name="Group 60"/>
          <p:cNvGrpSpPr/>
          <p:nvPr/>
        </p:nvGrpSpPr>
        <p:grpSpPr>
          <a:xfrm>
            <a:off x="7071064" y="1452874"/>
            <a:ext cx="843501" cy="887382"/>
            <a:chOff x="7904085" y="1424257"/>
            <a:chExt cx="1124668" cy="1183177"/>
          </a:xfrm>
        </p:grpSpPr>
        <p:sp>
          <p:nvSpPr>
            <p:cNvPr id="62" name="TextBox 61"/>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65" name="Group 64"/>
          <p:cNvGrpSpPr/>
          <p:nvPr/>
        </p:nvGrpSpPr>
        <p:grpSpPr>
          <a:xfrm>
            <a:off x="7044616" y="2479194"/>
            <a:ext cx="896399" cy="508926"/>
            <a:chOff x="7868819" y="3261779"/>
            <a:chExt cx="1195199" cy="678567"/>
          </a:xfrm>
        </p:grpSpPr>
        <p:sp>
          <p:nvSpPr>
            <p:cNvPr id="66" name="TextBox 65"/>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67"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68" name="Group 67"/>
          <p:cNvGrpSpPr>
            <a:grpSpLocks noChangeAspect="1"/>
          </p:cNvGrpSpPr>
          <p:nvPr/>
        </p:nvGrpSpPr>
        <p:grpSpPr>
          <a:xfrm>
            <a:off x="1409522" y="3003366"/>
            <a:ext cx="505267" cy="357899"/>
            <a:chOff x="441931" y="6158192"/>
            <a:chExt cx="762349" cy="539999"/>
          </a:xfrm>
        </p:grpSpPr>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70" name="Rectangle 69"/>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77155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2"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563638"/>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3"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276182"/>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65187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1445787" y="195486"/>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76" name="TextBox 75"/>
          <p:cNvSpPr txBox="1"/>
          <p:nvPr/>
        </p:nvSpPr>
        <p:spPr>
          <a:xfrm>
            <a:off x="3779912" y="180678"/>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77" name="TextBox 76"/>
          <p:cNvSpPr txBox="1"/>
          <p:nvPr/>
        </p:nvSpPr>
        <p:spPr>
          <a:xfrm>
            <a:off x="7177484" y="180678"/>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78" name="Rounded Rectangle 77"/>
          <p:cNvSpPr/>
          <p:nvPr/>
        </p:nvSpPr>
        <p:spPr>
          <a:xfrm>
            <a:off x="6408204"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79" name="Straight Arrow Connector 78"/>
          <p:cNvCxnSpPr/>
          <p:nvPr/>
        </p:nvCxnSpPr>
        <p:spPr>
          <a:xfrm>
            <a:off x="7075750" y="2516957"/>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flipH="1">
            <a:off x="6673522" y="2568748"/>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1" name="Rounded Rectangle 80"/>
          <p:cNvSpPr/>
          <p:nvPr/>
        </p:nvSpPr>
        <p:spPr>
          <a:xfrm>
            <a:off x="5260205" y="3583183"/>
            <a:ext cx="870407"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App Server</a:t>
            </a:r>
          </a:p>
        </p:txBody>
      </p:sp>
      <p:sp>
        <p:nvSpPr>
          <p:cNvPr id="82" name="Rounded Rectangle 81"/>
          <p:cNvSpPr/>
          <p:nvPr/>
        </p:nvSpPr>
        <p:spPr>
          <a:xfrm>
            <a:off x="2895589" y="3579862"/>
            <a:ext cx="870407"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83" name="Rounded Rectangle 82"/>
          <p:cNvSpPr/>
          <p:nvPr/>
        </p:nvSpPr>
        <p:spPr>
          <a:xfrm>
            <a:off x="4072074" y="3584622"/>
            <a:ext cx="823962" cy="45441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 &amp; Browse</a:t>
            </a:r>
          </a:p>
        </p:txBody>
      </p:sp>
      <p:cxnSp>
        <p:nvCxnSpPr>
          <p:cNvPr id="84" name="Straight Arrow Connector 83"/>
          <p:cNvCxnSpPr>
            <a:endCxn id="81" idx="3"/>
          </p:cNvCxnSpPr>
          <p:nvPr/>
        </p:nvCxnSpPr>
        <p:spPr>
          <a:xfrm flipH="1">
            <a:off x="6130612" y="3813230"/>
            <a:ext cx="277592"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flipH="1" flipV="1">
            <a:off x="4896036" y="3796508"/>
            <a:ext cx="364170" cy="365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4" name="Straight Arrow Connector 93"/>
          <p:cNvCxnSpPr/>
          <p:nvPr/>
        </p:nvCxnSpPr>
        <p:spPr>
          <a:xfrm flipH="1" flipV="1">
            <a:off x="3779912" y="3795886"/>
            <a:ext cx="292163" cy="62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a:xfrm>
            <a:off x="4488404" y="4715750"/>
            <a:ext cx="1" cy="102805"/>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96" name="Picture 9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15716" y="4803998"/>
            <a:ext cx="404555" cy="405000"/>
          </a:xfrm>
          <a:prstGeom prst="rect">
            <a:avLst/>
          </a:prstGeom>
        </p:spPr>
      </p:pic>
      <p:sp>
        <p:nvSpPr>
          <p:cNvPr id="100" name="TextBox 99"/>
          <p:cNvSpPr txBox="1"/>
          <p:nvPr/>
        </p:nvSpPr>
        <p:spPr>
          <a:xfrm>
            <a:off x="4665267" y="4956289"/>
            <a:ext cx="2282997" cy="207749"/>
          </a:xfrm>
          <a:prstGeom prst="rect">
            <a:avLst/>
          </a:prstGeom>
          <a:noFill/>
          <a:effectLst/>
        </p:spPr>
        <p:txBody>
          <a:bodyPr wrap="none" rtlCol="0">
            <a:spAutoFit/>
          </a:bodyPr>
          <a:lstStyle/>
          <a:p>
            <a:pPr algn="ct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Authentication Method (Active Directory/SAML/..)</a:t>
            </a:r>
            <a:endParaRPr lang="en-AU" sz="750" dirty="0">
              <a:solidFill>
                <a:prstClr val="black"/>
              </a:solidFill>
              <a:latin typeface="Tahoma" pitchFamily="34" charset="0"/>
              <a:ea typeface="Tahoma" pitchFamily="34" charset="0"/>
              <a:cs typeface="Tahoma" pitchFamily="34" charset="0"/>
            </a:endParaRPr>
          </a:p>
        </p:txBody>
      </p:sp>
      <p:sp>
        <p:nvSpPr>
          <p:cNvPr id="38" name="Rounded Rectangle 37"/>
          <p:cNvSpPr/>
          <p:nvPr/>
        </p:nvSpPr>
        <p:spPr>
          <a:xfrm>
            <a:off x="2411760"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Source Drivers</a:t>
            </a:r>
          </a:p>
        </p:txBody>
      </p:sp>
      <p:cxnSp>
        <p:nvCxnSpPr>
          <p:cNvPr id="39" name="Straight Arrow Connector 38"/>
          <p:cNvCxnSpPr/>
          <p:nvPr/>
        </p:nvCxnSpPr>
        <p:spPr>
          <a:xfrm flipH="1" flipV="1">
            <a:off x="2028718" y="2366838"/>
            <a:ext cx="383042" cy="1"/>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0" name="Rectangular Callout 39"/>
          <p:cNvSpPr/>
          <p:nvPr/>
        </p:nvSpPr>
        <p:spPr>
          <a:xfrm>
            <a:off x="1219355" y="4342921"/>
            <a:ext cx="1840477" cy="717242"/>
          </a:xfrm>
          <a:prstGeom prst="wedgeRectCallout">
            <a:avLst>
              <a:gd name="adj1" fmla="val 23338"/>
              <a:gd name="adj2" fmla="val -129942"/>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Drivers need to be installed for each data </a:t>
            </a:r>
            <a:r>
              <a:rPr lang="en-AU" sz="675" dirty="0" smtClean="0">
                <a:solidFill>
                  <a:prstClr val="black"/>
                </a:solidFill>
                <a:latin typeface="Tahoma" pitchFamily="34" charset="0"/>
                <a:ea typeface="Tahoma" pitchFamily="34" charset="0"/>
                <a:cs typeface="Tahoma" pitchFamily="34" charset="0"/>
              </a:rPr>
              <a:t>source. (32 bit or 64bit, depend on tableau server version)</a:t>
            </a:r>
            <a:endParaRPr lang="en-AU" sz="675" dirty="0">
              <a:solidFill>
                <a:prstClr val="black"/>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76708986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 name="TextBox 4"/>
          <p:cNvSpPr txBox="1"/>
          <p:nvPr/>
        </p:nvSpPr>
        <p:spPr>
          <a:xfrm>
            <a:off x="7024871" y="4804632"/>
            <a:ext cx="1890162" cy="256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
        <p:nvSpPr>
          <p:cNvPr id="56" name="Rounded Rectangle 55"/>
          <p:cNvSpPr/>
          <p:nvPr/>
        </p:nvSpPr>
        <p:spPr>
          <a:xfrm>
            <a:off x="2145999" y="483518"/>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57" name="Rounded Rectangle 56"/>
          <p:cNvSpPr/>
          <p:nvPr/>
        </p:nvSpPr>
        <p:spPr>
          <a:xfrm>
            <a:off x="2357754" y="4315193"/>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58" name="Group 57"/>
          <p:cNvGrpSpPr/>
          <p:nvPr/>
        </p:nvGrpSpPr>
        <p:grpSpPr>
          <a:xfrm>
            <a:off x="7084689" y="3073260"/>
            <a:ext cx="816249" cy="614144"/>
            <a:chOff x="7922254" y="4400566"/>
            <a:chExt cx="1088332" cy="818858"/>
          </a:xfrm>
        </p:grpSpPr>
        <p:sp>
          <p:nvSpPr>
            <p:cNvPr id="59" name="TextBox 58"/>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grpSp>
        <p:nvGrpSpPr>
          <p:cNvPr id="61" name="Group 60"/>
          <p:cNvGrpSpPr/>
          <p:nvPr/>
        </p:nvGrpSpPr>
        <p:grpSpPr>
          <a:xfrm>
            <a:off x="7071064" y="1452874"/>
            <a:ext cx="843501" cy="887382"/>
            <a:chOff x="7904085" y="1424257"/>
            <a:chExt cx="1124668" cy="1183177"/>
          </a:xfrm>
        </p:grpSpPr>
        <p:sp>
          <p:nvSpPr>
            <p:cNvPr id="62" name="TextBox 61"/>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65" name="Group 64"/>
          <p:cNvGrpSpPr/>
          <p:nvPr/>
        </p:nvGrpSpPr>
        <p:grpSpPr>
          <a:xfrm>
            <a:off x="7044616" y="2479194"/>
            <a:ext cx="896399" cy="508926"/>
            <a:chOff x="7868819" y="3261779"/>
            <a:chExt cx="1195199" cy="678567"/>
          </a:xfrm>
        </p:grpSpPr>
        <p:sp>
          <p:nvSpPr>
            <p:cNvPr id="66" name="TextBox 65"/>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67"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68" name="Group 67"/>
          <p:cNvGrpSpPr>
            <a:grpSpLocks noChangeAspect="1"/>
          </p:cNvGrpSpPr>
          <p:nvPr/>
        </p:nvGrpSpPr>
        <p:grpSpPr>
          <a:xfrm>
            <a:off x="1409522" y="3003366"/>
            <a:ext cx="505267" cy="357899"/>
            <a:chOff x="441931" y="6158192"/>
            <a:chExt cx="762349" cy="539999"/>
          </a:xfrm>
        </p:grpSpPr>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70" name="Rectangle 69"/>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77155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2"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563638"/>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3"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276182"/>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65187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1445787" y="195486"/>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76" name="TextBox 75"/>
          <p:cNvSpPr txBox="1"/>
          <p:nvPr/>
        </p:nvSpPr>
        <p:spPr>
          <a:xfrm>
            <a:off x="3779912" y="180678"/>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77" name="TextBox 76"/>
          <p:cNvSpPr txBox="1"/>
          <p:nvPr/>
        </p:nvSpPr>
        <p:spPr>
          <a:xfrm>
            <a:off x="7177484" y="180678"/>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78" name="Rounded Rectangle 77"/>
          <p:cNvSpPr/>
          <p:nvPr/>
        </p:nvSpPr>
        <p:spPr>
          <a:xfrm>
            <a:off x="6408204"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79" name="Straight Arrow Connector 78"/>
          <p:cNvCxnSpPr/>
          <p:nvPr/>
        </p:nvCxnSpPr>
        <p:spPr>
          <a:xfrm>
            <a:off x="7075750" y="2516957"/>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flipH="1">
            <a:off x="6673522" y="2568748"/>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1" name="Rounded Rectangle 80"/>
          <p:cNvSpPr/>
          <p:nvPr/>
        </p:nvSpPr>
        <p:spPr>
          <a:xfrm>
            <a:off x="5260205" y="3583183"/>
            <a:ext cx="870407"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App Server</a:t>
            </a:r>
          </a:p>
        </p:txBody>
      </p:sp>
      <p:sp>
        <p:nvSpPr>
          <p:cNvPr id="82" name="Rounded Rectangle 81"/>
          <p:cNvSpPr/>
          <p:nvPr/>
        </p:nvSpPr>
        <p:spPr>
          <a:xfrm>
            <a:off x="2895589" y="3579862"/>
            <a:ext cx="870407"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83" name="Rounded Rectangle 82"/>
          <p:cNvSpPr/>
          <p:nvPr/>
        </p:nvSpPr>
        <p:spPr>
          <a:xfrm>
            <a:off x="4072074" y="3584622"/>
            <a:ext cx="823962" cy="45441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 &amp; Browse</a:t>
            </a:r>
          </a:p>
        </p:txBody>
      </p:sp>
      <p:cxnSp>
        <p:nvCxnSpPr>
          <p:cNvPr id="84" name="Straight Arrow Connector 83"/>
          <p:cNvCxnSpPr>
            <a:endCxn id="81" idx="3"/>
          </p:cNvCxnSpPr>
          <p:nvPr/>
        </p:nvCxnSpPr>
        <p:spPr>
          <a:xfrm flipH="1">
            <a:off x="6130612" y="3813230"/>
            <a:ext cx="277592"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flipH="1" flipV="1">
            <a:off x="4896036" y="3796508"/>
            <a:ext cx="364170" cy="365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4" name="Straight Arrow Connector 93"/>
          <p:cNvCxnSpPr/>
          <p:nvPr/>
        </p:nvCxnSpPr>
        <p:spPr>
          <a:xfrm flipH="1" flipV="1">
            <a:off x="3779912" y="3795886"/>
            <a:ext cx="292163" cy="62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a:xfrm>
            <a:off x="4488404" y="4715750"/>
            <a:ext cx="1" cy="102805"/>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96" name="Picture 9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15716" y="4803998"/>
            <a:ext cx="404555" cy="405000"/>
          </a:xfrm>
          <a:prstGeom prst="rect">
            <a:avLst/>
          </a:prstGeom>
        </p:spPr>
      </p:pic>
      <p:sp>
        <p:nvSpPr>
          <p:cNvPr id="100" name="TextBox 99"/>
          <p:cNvSpPr txBox="1"/>
          <p:nvPr/>
        </p:nvSpPr>
        <p:spPr>
          <a:xfrm>
            <a:off x="4665267" y="4956289"/>
            <a:ext cx="2282997" cy="207749"/>
          </a:xfrm>
          <a:prstGeom prst="rect">
            <a:avLst/>
          </a:prstGeom>
          <a:noFill/>
          <a:effectLst/>
        </p:spPr>
        <p:txBody>
          <a:bodyPr wrap="none" rtlCol="0">
            <a:spAutoFit/>
          </a:bodyPr>
          <a:lstStyle/>
          <a:p>
            <a:pPr algn="ct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Authentication Method (Active Directory/SAML/..)</a:t>
            </a:r>
            <a:endParaRPr lang="en-AU" sz="750" dirty="0">
              <a:solidFill>
                <a:prstClr val="black"/>
              </a:solidFill>
              <a:latin typeface="Tahoma" pitchFamily="34" charset="0"/>
              <a:ea typeface="Tahoma" pitchFamily="34" charset="0"/>
              <a:cs typeface="Tahoma" pitchFamily="34" charset="0"/>
            </a:endParaRPr>
          </a:p>
        </p:txBody>
      </p:sp>
      <p:sp>
        <p:nvSpPr>
          <p:cNvPr id="38" name="Rounded Rectangle 37"/>
          <p:cNvSpPr/>
          <p:nvPr/>
        </p:nvSpPr>
        <p:spPr>
          <a:xfrm>
            <a:off x="2411760"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Source Drivers</a:t>
            </a:r>
          </a:p>
        </p:txBody>
      </p:sp>
      <p:cxnSp>
        <p:nvCxnSpPr>
          <p:cNvPr id="39" name="Straight Arrow Connector 38"/>
          <p:cNvCxnSpPr/>
          <p:nvPr/>
        </p:nvCxnSpPr>
        <p:spPr>
          <a:xfrm flipH="1" flipV="1">
            <a:off x="2028718" y="2366838"/>
            <a:ext cx="383042" cy="1"/>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1" name="Rounded Rectangle 40"/>
          <p:cNvSpPr/>
          <p:nvPr/>
        </p:nvSpPr>
        <p:spPr>
          <a:xfrm>
            <a:off x="5260206" y="2840573"/>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cxnSp>
        <p:nvCxnSpPr>
          <p:cNvPr id="42" name="Straight Arrow Connector 41"/>
          <p:cNvCxnSpPr/>
          <p:nvPr/>
        </p:nvCxnSpPr>
        <p:spPr>
          <a:xfrm flipH="1">
            <a:off x="6084168" y="3077167"/>
            <a:ext cx="32403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4079011" y="2355726"/>
            <a:ext cx="823961" cy="456537"/>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cxnSp>
        <p:nvCxnSpPr>
          <p:cNvPr id="44" name="Straight Arrow Connector 43"/>
          <p:cNvCxnSpPr/>
          <p:nvPr/>
        </p:nvCxnSpPr>
        <p:spPr>
          <a:xfrm flipH="1">
            <a:off x="2681790" y="3070240"/>
            <a:ext cx="257841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5" name="Straight Arrow Connector 36"/>
          <p:cNvCxnSpPr>
            <a:stCxn id="41" idx="0"/>
            <a:endCxn id="43" idx="3"/>
          </p:cNvCxnSpPr>
          <p:nvPr/>
        </p:nvCxnSpPr>
        <p:spPr>
          <a:xfrm rot="16200000" flipV="1">
            <a:off x="5159291" y="2327676"/>
            <a:ext cx="256579" cy="769216"/>
          </a:xfrm>
          <a:prstGeom prst="bentConnector2">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6" name="Rectangular Callout 45"/>
          <p:cNvSpPr/>
          <p:nvPr/>
        </p:nvSpPr>
        <p:spPr>
          <a:xfrm>
            <a:off x="5973069" y="3728506"/>
            <a:ext cx="1665162" cy="536811"/>
          </a:xfrm>
          <a:prstGeom prst="wedgeRectCallout">
            <a:avLst>
              <a:gd name="adj1" fmla="val -57731"/>
              <a:gd name="adj2" fmla="val -160005"/>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Loads and renders views, computes and executes queries.</a:t>
            </a:r>
          </a:p>
        </p:txBody>
      </p:sp>
      <p:sp>
        <p:nvSpPr>
          <p:cNvPr id="47" name="Rectangular Callout 46"/>
          <p:cNvSpPr/>
          <p:nvPr/>
        </p:nvSpPr>
        <p:spPr>
          <a:xfrm>
            <a:off x="1223264" y="4104965"/>
            <a:ext cx="1993949" cy="729025"/>
          </a:xfrm>
          <a:prstGeom prst="wedgeRectCallout">
            <a:avLst>
              <a:gd name="adj1" fmla="val 95491"/>
              <a:gd name="adj2" fmla="val -236055"/>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smtClean="0">
                <a:solidFill>
                  <a:prstClr val="black"/>
                </a:solidFill>
                <a:latin typeface="Tahoma" pitchFamily="34" charset="0"/>
                <a:ea typeface="Tahoma" pitchFamily="34" charset="0"/>
                <a:cs typeface="Tahoma" pitchFamily="34" charset="0"/>
              </a:rPr>
              <a:t>it </a:t>
            </a:r>
            <a:r>
              <a:rPr lang="en-AU" sz="675" dirty="0">
                <a:solidFill>
                  <a:prstClr val="black"/>
                </a:solidFill>
                <a:latin typeface="Tahoma" pitchFamily="34" charset="0"/>
                <a:ea typeface="Tahoma" pitchFamily="34" charset="0"/>
                <a:cs typeface="Tahoma" pitchFamily="34" charset="0"/>
              </a:rPr>
              <a:t>is distributed and shared across the server cluster. </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The cache speeds user experience across many scenarios. </a:t>
            </a:r>
            <a:r>
              <a:rPr lang="en-AU" sz="675" dirty="0" err="1">
                <a:solidFill>
                  <a:prstClr val="black"/>
                </a:solidFill>
                <a:latin typeface="Tahoma" pitchFamily="34" charset="0"/>
                <a:ea typeface="Tahoma" pitchFamily="34" charset="0"/>
                <a:cs typeface="Tahoma" pitchFamily="34" charset="0"/>
              </a:rPr>
              <a:t>VizQL</a:t>
            </a:r>
            <a:r>
              <a:rPr lang="en-AU" sz="675" dirty="0">
                <a:solidFill>
                  <a:prstClr val="black"/>
                </a:solidFill>
                <a:latin typeface="Tahoma" pitchFamily="34" charset="0"/>
                <a:ea typeface="Tahoma" pitchFamily="34" charset="0"/>
                <a:cs typeface="Tahoma" pitchFamily="34" charset="0"/>
              </a:rPr>
              <a:t> Server, Backgrounder, and Data Server make requests to the Cache Server before hitting the data source. </a:t>
            </a:r>
          </a:p>
        </p:txBody>
      </p:sp>
    </p:spTree>
    <p:extLst>
      <p:ext uri="{BB962C8B-B14F-4D97-AF65-F5344CB8AC3E}">
        <p14:creationId xmlns:p14="http://schemas.microsoft.com/office/powerpoint/2010/main" val="131401924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 name="TextBox 4"/>
          <p:cNvSpPr txBox="1"/>
          <p:nvPr/>
        </p:nvSpPr>
        <p:spPr>
          <a:xfrm>
            <a:off x="7024871" y="4804632"/>
            <a:ext cx="1890162" cy="256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
        <p:nvSpPr>
          <p:cNvPr id="56" name="Rounded Rectangle 55"/>
          <p:cNvSpPr/>
          <p:nvPr/>
        </p:nvSpPr>
        <p:spPr>
          <a:xfrm>
            <a:off x="2145999" y="483518"/>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57" name="Rounded Rectangle 56"/>
          <p:cNvSpPr/>
          <p:nvPr/>
        </p:nvSpPr>
        <p:spPr>
          <a:xfrm>
            <a:off x="2357754" y="4315193"/>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58" name="Group 57"/>
          <p:cNvGrpSpPr/>
          <p:nvPr/>
        </p:nvGrpSpPr>
        <p:grpSpPr>
          <a:xfrm>
            <a:off x="7084689" y="3073260"/>
            <a:ext cx="816249" cy="614144"/>
            <a:chOff x="7922254" y="4400566"/>
            <a:chExt cx="1088332" cy="818858"/>
          </a:xfrm>
        </p:grpSpPr>
        <p:sp>
          <p:nvSpPr>
            <p:cNvPr id="59" name="TextBox 58"/>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grpSp>
        <p:nvGrpSpPr>
          <p:cNvPr id="61" name="Group 60"/>
          <p:cNvGrpSpPr/>
          <p:nvPr/>
        </p:nvGrpSpPr>
        <p:grpSpPr>
          <a:xfrm>
            <a:off x="7071064" y="1452874"/>
            <a:ext cx="843501" cy="887382"/>
            <a:chOff x="7904085" y="1424257"/>
            <a:chExt cx="1124668" cy="1183177"/>
          </a:xfrm>
        </p:grpSpPr>
        <p:sp>
          <p:nvSpPr>
            <p:cNvPr id="62" name="TextBox 61"/>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65" name="Group 64"/>
          <p:cNvGrpSpPr/>
          <p:nvPr/>
        </p:nvGrpSpPr>
        <p:grpSpPr>
          <a:xfrm>
            <a:off x="7044616" y="2479194"/>
            <a:ext cx="896399" cy="508926"/>
            <a:chOff x="7868819" y="3261779"/>
            <a:chExt cx="1195199" cy="678567"/>
          </a:xfrm>
        </p:grpSpPr>
        <p:sp>
          <p:nvSpPr>
            <p:cNvPr id="66" name="TextBox 65"/>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67"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68" name="Group 67"/>
          <p:cNvGrpSpPr>
            <a:grpSpLocks noChangeAspect="1"/>
          </p:cNvGrpSpPr>
          <p:nvPr/>
        </p:nvGrpSpPr>
        <p:grpSpPr>
          <a:xfrm>
            <a:off x="1409522" y="3003366"/>
            <a:ext cx="505267" cy="357899"/>
            <a:chOff x="441931" y="6158192"/>
            <a:chExt cx="762349" cy="539999"/>
          </a:xfrm>
        </p:grpSpPr>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70" name="Rectangle 69"/>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77155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2"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563638"/>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3"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276182"/>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65187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1445787" y="195486"/>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76" name="TextBox 75"/>
          <p:cNvSpPr txBox="1"/>
          <p:nvPr/>
        </p:nvSpPr>
        <p:spPr>
          <a:xfrm>
            <a:off x="3779912" y="180678"/>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77" name="TextBox 76"/>
          <p:cNvSpPr txBox="1"/>
          <p:nvPr/>
        </p:nvSpPr>
        <p:spPr>
          <a:xfrm>
            <a:off x="7177484" y="180678"/>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78" name="Rounded Rectangle 77"/>
          <p:cNvSpPr/>
          <p:nvPr/>
        </p:nvSpPr>
        <p:spPr>
          <a:xfrm>
            <a:off x="6408204"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79" name="Straight Arrow Connector 78"/>
          <p:cNvCxnSpPr/>
          <p:nvPr/>
        </p:nvCxnSpPr>
        <p:spPr>
          <a:xfrm>
            <a:off x="7075750" y="2516957"/>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flipH="1">
            <a:off x="6673522" y="2568748"/>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1" name="Rounded Rectangle 80"/>
          <p:cNvSpPr/>
          <p:nvPr/>
        </p:nvSpPr>
        <p:spPr>
          <a:xfrm>
            <a:off x="5260205" y="3583183"/>
            <a:ext cx="870407"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App Server</a:t>
            </a:r>
          </a:p>
        </p:txBody>
      </p:sp>
      <p:sp>
        <p:nvSpPr>
          <p:cNvPr id="82" name="Rounded Rectangle 81"/>
          <p:cNvSpPr/>
          <p:nvPr/>
        </p:nvSpPr>
        <p:spPr>
          <a:xfrm>
            <a:off x="2895589" y="3579862"/>
            <a:ext cx="870407"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83" name="Rounded Rectangle 82"/>
          <p:cNvSpPr/>
          <p:nvPr/>
        </p:nvSpPr>
        <p:spPr>
          <a:xfrm>
            <a:off x="4072074" y="3584622"/>
            <a:ext cx="823962" cy="45441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 &amp; Browse</a:t>
            </a:r>
          </a:p>
        </p:txBody>
      </p:sp>
      <p:cxnSp>
        <p:nvCxnSpPr>
          <p:cNvPr id="84" name="Straight Arrow Connector 83"/>
          <p:cNvCxnSpPr>
            <a:endCxn id="81" idx="3"/>
          </p:cNvCxnSpPr>
          <p:nvPr/>
        </p:nvCxnSpPr>
        <p:spPr>
          <a:xfrm flipH="1">
            <a:off x="6130612" y="3813230"/>
            <a:ext cx="277592"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flipH="1" flipV="1">
            <a:off x="4896036" y="3796508"/>
            <a:ext cx="364170" cy="365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4" name="Straight Arrow Connector 93"/>
          <p:cNvCxnSpPr/>
          <p:nvPr/>
        </p:nvCxnSpPr>
        <p:spPr>
          <a:xfrm flipH="1" flipV="1">
            <a:off x="3779912" y="3795886"/>
            <a:ext cx="292163" cy="62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a:xfrm>
            <a:off x="4488404" y="4715750"/>
            <a:ext cx="1" cy="102805"/>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96" name="Picture 9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15716" y="4803998"/>
            <a:ext cx="404555" cy="405000"/>
          </a:xfrm>
          <a:prstGeom prst="rect">
            <a:avLst/>
          </a:prstGeom>
        </p:spPr>
      </p:pic>
      <p:sp>
        <p:nvSpPr>
          <p:cNvPr id="100" name="TextBox 99"/>
          <p:cNvSpPr txBox="1"/>
          <p:nvPr/>
        </p:nvSpPr>
        <p:spPr>
          <a:xfrm>
            <a:off x="4665267" y="4956289"/>
            <a:ext cx="2282997" cy="207749"/>
          </a:xfrm>
          <a:prstGeom prst="rect">
            <a:avLst/>
          </a:prstGeom>
          <a:noFill/>
          <a:effectLst/>
        </p:spPr>
        <p:txBody>
          <a:bodyPr wrap="none" rtlCol="0">
            <a:spAutoFit/>
          </a:bodyPr>
          <a:lstStyle/>
          <a:p>
            <a:pPr algn="ct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Authentication Method (Active Directory/SAML/..)</a:t>
            </a:r>
            <a:endParaRPr lang="en-AU" sz="750" dirty="0">
              <a:solidFill>
                <a:prstClr val="black"/>
              </a:solidFill>
              <a:latin typeface="Tahoma" pitchFamily="34" charset="0"/>
              <a:ea typeface="Tahoma" pitchFamily="34" charset="0"/>
              <a:cs typeface="Tahoma" pitchFamily="34" charset="0"/>
            </a:endParaRPr>
          </a:p>
        </p:txBody>
      </p:sp>
      <p:sp>
        <p:nvSpPr>
          <p:cNvPr id="38" name="Rounded Rectangle 37"/>
          <p:cNvSpPr/>
          <p:nvPr/>
        </p:nvSpPr>
        <p:spPr>
          <a:xfrm>
            <a:off x="2411760"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Source Drivers</a:t>
            </a:r>
          </a:p>
        </p:txBody>
      </p:sp>
      <p:cxnSp>
        <p:nvCxnSpPr>
          <p:cNvPr id="39" name="Straight Arrow Connector 38"/>
          <p:cNvCxnSpPr/>
          <p:nvPr/>
        </p:nvCxnSpPr>
        <p:spPr>
          <a:xfrm flipH="1" flipV="1">
            <a:off x="2028718" y="2366838"/>
            <a:ext cx="383042" cy="1"/>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1" name="Rounded Rectangle 40"/>
          <p:cNvSpPr/>
          <p:nvPr/>
        </p:nvSpPr>
        <p:spPr>
          <a:xfrm>
            <a:off x="5260206" y="2840573"/>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cxnSp>
        <p:nvCxnSpPr>
          <p:cNvPr id="42" name="Straight Arrow Connector 41"/>
          <p:cNvCxnSpPr/>
          <p:nvPr/>
        </p:nvCxnSpPr>
        <p:spPr>
          <a:xfrm flipH="1">
            <a:off x="6084168" y="3077167"/>
            <a:ext cx="32403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4079011" y="2355726"/>
            <a:ext cx="823961" cy="456537"/>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cxnSp>
        <p:nvCxnSpPr>
          <p:cNvPr id="44" name="Straight Arrow Connector 43"/>
          <p:cNvCxnSpPr/>
          <p:nvPr/>
        </p:nvCxnSpPr>
        <p:spPr>
          <a:xfrm flipH="1">
            <a:off x="2681790" y="3070240"/>
            <a:ext cx="257841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5" name="Straight Arrow Connector 36"/>
          <p:cNvCxnSpPr>
            <a:stCxn id="41" idx="0"/>
            <a:endCxn id="43" idx="3"/>
          </p:cNvCxnSpPr>
          <p:nvPr/>
        </p:nvCxnSpPr>
        <p:spPr>
          <a:xfrm rot="16200000" flipV="1">
            <a:off x="5159291" y="2327676"/>
            <a:ext cx="256579" cy="769216"/>
          </a:xfrm>
          <a:prstGeom prst="bentConnector2">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8" name="Rounded Rectangle 47"/>
          <p:cNvSpPr/>
          <p:nvPr/>
        </p:nvSpPr>
        <p:spPr>
          <a:xfrm>
            <a:off x="4079010" y="1673745"/>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49" name="Rounded Rectangle 48"/>
          <p:cNvSpPr/>
          <p:nvPr/>
        </p:nvSpPr>
        <p:spPr>
          <a:xfrm>
            <a:off x="2895590" y="1673745"/>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cxnSp>
        <p:nvCxnSpPr>
          <p:cNvPr id="50" name="Straight Arrow Connector 36"/>
          <p:cNvCxnSpPr>
            <a:endCxn id="48" idx="3"/>
          </p:cNvCxnSpPr>
          <p:nvPr/>
        </p:nvCxnSpPr>
        <p:spPr>
          <a:xfrm rot="16200000" flipV="1">
            <a:off x="4848767" y="1957996"/>
            <a:ext cx="877625" cy="769215"/>
          </a:xfrm>
          <a:prstGeom prst="bentConnector2">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1" name="Straight Arrow Connector 36"/>
          <p:cNvCxnSpPr>
            <a:stCxn id="48" idx="1"/>
            <a:endCxn id="49" idx="3"/>
          </p:cNvCxnSpPr>
          <p:nvPr/>
        </p:nvCxnSpPr>
        <p:spPr>
          <a:xfrm flipH="1">
            <a:off x="3719552" y="1903792"/>
            <a:ext cx="359458"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52" name="Rectangular Callout 51"/>
          <p:cNvSpPr/>
          <p:nvPr/>
        </p:nvSpPr>
        <p:spPr>
          <a:xfrm>
            <a:off x="836708" y="4145228"/>
            <a:ext cx="1293007" cy="655506"/>
          </a:xfrm>
          <a:prstGeom prst="wedgeRectCallout">
            <a:avLst>
              <a:gd name="adj1" fmla="val 143636"/>
              <a:gd name="adj2" fmla="val -363862"/>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Installed with the Data Engine. Automatically replicates extracts across data engine nodes.</a:t>
            </a:r>
          </a:p>
        </p:txBody>
      </p:sp>
      <p:sp>
        <p:nvSpPr>
          <p:cNvPr id="53" name="Rectangular Callout 52"/>
          <p:cNvSpPr/>
          <p:nvPr/>
        </p:nvSpPr>
        <p:spPr>
          <a:xfrm>
            <a:off x="6830375" y="3813229"/>
            <a:ext cx="1858640" cy="782353"/>
          </a:xfrm>
          <a:prstGeom prst="wedgeRectCallout">
            <a:avLst>
              <a:gd name="adj1" fmla="val -155496"/>
              <a:gd name="adj2" fmla="val -279332"/>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Stores and services queries to data extracts (TDE). </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Invoked when a data extract is published or viewed.</a:t>
            </a:r>
          </a:p>
        </p:txBody>
      </p:sp>
    </p:spTree>
    <p:extLst>
      <p:ext uri="{BB962C8B-B14F-4D97-AF65-F5344CB8AC3E}">
        <p14:creationId xmlns:p14="http://schemas.microsoft.com/office/powerpoint/2010/main" val="137191254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 name="TextBox 4"/>
          <p:cNvSpPr txBox="1"/>
          <p:nvPr/>
        </p:nvSpPr>
        <p:spPr>
          <a:xfrm>
            <a:off x="7024871" y="4804632"/>
            <a:ext cx="1890162" cy="256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
        <p:nvSpPr>
          <p:cNvPr id="56" name="Rounded Rectangle 55"/>
          <p:cNvSpPr/>
          <p:nvPr/>
        </p:nvSpPr>
        <p:spPr>
          <a:xfrm>
            <a:off x="2145999" y="483518"/>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57" name="Rounded Rectangle 56"/>
          <p:cNvSpPr/>
          <p:nvPr/>
        </p:nvSpPr>
        <p:spPr>
          <a:xfrm>
            <a:off x="2357754" y="4315193"/>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58" name="Group 57"/>
          <p:cNvGrpSpPr/>
          <p:nvPr/>
        </p:nvGrpSpPr>
        <p:grpSpPr>
          <a:xfrm>
            <a:off x="7084689" y="3073260"/>
            <a:ext cx="816249" cy="614144"/>
            <a:chOff x="7922254" y="4400566"/>
            <a:chExt cx="1088332" cy="818858"/>
          </a:xfrm>
        </p:grpSpPr>
        <p:sp>
          <p:nvSpPr>
            <p:cNvPr id="59" name="TextBox 58"/>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grpSp>
        <p:nvGrpSpPr>
          <p:cNvPr id="61" name="Group 60"/>
          <p:cNvGrpSpPr/>
          <p:nvPr/>
        </p:nvGrpSpPr>
        <p:grpSpPr>
          <a:xfrm>
            <a:off x="7071064" y="1452874"/>
            <a:ext cx="843501" cy="887382"/>
            <a:chOff x="7904085" y="1424257"/>
            <a:chExt cx="1124668" cy="1183177"/>
          </a:xfrm>
        </p:grpSpPr>
        <p:sp>
          <p:nvSpPr>
            <p:cNvPr id="62" name="TextBox 61"/>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65" name="Group 64"/>
          <p:cNvGrpSpPr/>
          <p:nvPr/>
        </p:nvGrpSpPr>
        <p:grpSpPr>
          <a:xfrm>
            <a:off x="7044616" y="2479194"/>
            <a:ext cx="896399" cy="508926"/>
            <a:chOff x="7868819" y="3261779"/>
            <a:chExt cx="1195199" cy="678567"/>
          </a:xfrm>
        </p:grpSpPr>
        <p:sp>
          <p:nvSpPr>
            <p:cNvPr id="66" name="TextBox 65"/>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67"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68" name="Group 67"/>
          <p:cNvGrpSpPr>
            <a:grpSpLocks noChangeAspect="1"/>
          </p:cNvGrpSpPr>
          <p:nvPr/>
        </p:nvGrpSpPr>
        <p:grpSpPr>
          <a:xfrm>
            <a:off x="1409522" y="3003366"/>
            <a:ext cx="505267" cy="357899"/>
            <a:chOff x="441931" y="6158192"/>
            <a:chExt cx="762349" cy="539999"/>
          </a:xfrm>
        </p:grpSpPr>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70" name="Rectangle 69"/>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77155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2"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563638"/>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3"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276182"/>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65187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1445787" y="195486"/>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76" name="TextBox 75"/>
          <p:cNvSpPr txBox="1"/>
          <p:nvPr/>
        </p:nvSpPr>
        <p:spPr>
          <a:xfrm>
            <a:off x="3779912" y="180678"/>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77" name="TextBox 76"/>
          <p:cNvSpPr txBox="1"/>
          <p:nvPr/>
        </p:nvSpPr>
        <p:spPr>
          <a:xfrm>
            <a:off x="7177484" y="180678"/>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78" name="Rounded Rectangle 77"/>
          <p:cNvSpPr/>
          <p:nvPr/>
        </p:nvSpPr>
        <p:spPr>
          <a:xfrm>
            <a:off x="6408204"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79" name="Straight Arrow Connector 78"/>
          <p:cNvCxnSpPr/>
          <p:nvPr/>
        </p:nvCxnSpPr>
        <p:spPr>
          <a:xfrm>
            <a:off x="7075750" y="2516957"/>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flipH="1">
            <a:off x="6673522" y="2568748"/>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1" name="Rounded Rectangle 80"/>
          <p:cNvSpPr/>
          <p:nvPr/>
        </p:nvSpPr>
        <p:spPr>
          <a:xfrm>
            <a:off x="5260205" y="3583183"/>
            <a:ext cx="870407"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App Server</a:t>
            </a:r>
          </a:p>
        </p:txBody>
      </p:sp>
      <p:sp>
        <p:nvSpPr>
          <p:cNvPr id="82" name="Rounded Rectangle 81"/>
          <p:cNvSpPr/>
          <p:nvPr/>
        </p:nvSpPr>
        <p:spPr>
          <a:xfrm>
            <a:off x="2895589" y="3579862"/>
            <a:ext cx="870407"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83" name="Rounded Rectangle 82"/>
          <p:cNvSpPr/>
          <p:nvPr/>
        </p:nvSpPr>
        <p:spPr>
          <a:xfrm>
            <a:off x="4072074" y="3584622"/>
            <a:ext cx="823962" cy="45441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 &amp; Browse</a:t>
            </a:r>
          </a:p>
        </p:txBody>
      </p:sp>
      <p:cxnSp>
        <p:nvCxnSpPr>
          <p:cNvPr id="84" name="Straight Arrow Connector 83"/>
          <p:cNvCxnSpPr>
            <a:endCxn id="81" idx="3"/>
          </p:cNvCxnSpPr>
          <p:nvPr/>
        </p:nvCxnSpPr>
        <p:spPr>
          <a:xfrm flipH="1">
            <a:off x="6130612" y="3813230"/>
            <a:ext cx="277592"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flipH="1" flipV="1">
            <a:off x="4896036" y="3796508"/>
            <a:ext cx="364170" cy="365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4" name="Straight Arrow Connector 93"/>
          <p:cNvCxnSpPr/>
          <p:nvPr/>
        </p:nvCxnSpPr>
        <p:spPr>
          <a:xfrm flipH="1" flipV="1">
            <a:off x="3779912" y="3795886"/>
            <a:ext cx="292163" cy="62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a:xfrm>
            <a:off x="4488404" y="4715750"/>
            <a:ext cx="1" cy="102805"/>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96" name="Picture 9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15716" y="4803998"/>
            <a:ext cx="404555" cy="405000"/>
          </a:xfrm>
          <a:prstGeom prst="rect">
            <a:avLst/>
          </a:prstGeom>
        </p:spPr>
      </p:pic>
      <p:sp>
        <p:nvSpPr>
          <p:cNvPr id="100" name="TextBox 99"/>
          <p:cNvSpPr txBox="1"/>
          <p:nvPr/>
        </p:nvSpPr>
        <p:spPr>
          <a:xfrm>
            <a:off x="4665267" y="4956289"/>
            <a:ext cx="2282997" cy="207749"/>
          </a:xfrm>
          <a:prstGeom prst="rect">
            <a:avLst/>
          </a:prstGeom>
          <a:noFill/>
          <a:effectLst/>
        </p:spPr>
        <p:txBody>
          <a:bodyPr wrap="none" rtlCol="0">
            <a:spAutoFit/>
          </a:bodyPr>
          <a:lstStyle/>
          <a:p>
            <a:pPr algn="ct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Authentication Method (Active Directory/SAML/..)</a:t>
            </a:r>
            <a:endParaRPr lang="en-AU" sz="750" dirty="0">
              <a:solidFill>
                <a:prstClr val="black"/>
              </a:solidFill>
              <a:latin typeface="Tahoma" pitchFamily="34" charset="0"/>
              <a:ea typeface="Tahoma" pitchFamily="34" charset="0"/>
              <a:cs typeface="Tahoma" pitchFamily="34" charset="0"/>
            </a:endParaRPr>
          </a:p>
        </p:txBody>
      </p:sp>
      <p:sp>
        <p:nvSpPr>
          <p:cNvPr id="38" name="Rounded Rectangle 37"/>
          <p:cNvSpPr/>
          <p:nvPr/>
        </p:nvSpPr>
        <p:spPr>
          <a:xfrm>
            <a:off x="2411760"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Source Drivers</a:t>
            </a:r>
          </a:p>
        </p:txBody>
      </p:sp>
      <p:cxnSp>
        <p:nvCxnSpPr>
          <p:cNvPr id="39" name="Straight Arrow Connector 38"/>
          <p:cNvCxnSpPr/>
          <p:nvPr/>
        </p:nvCxnSpPr>
        <p:spPr>
          <a:xfrm flipH="1" flipV="1">
            <a:off x="2028718" y="2366838"/>
            <a:ext cx="383042" cy="1"/>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1" name="Rounded Rectangle 40"/>
          <p:cNvSpPr/>
          <p:nvPr/>
        </p:nvSpPr>
        <p:spPr>
          <a:xfrm>
            <a:off x="5260206" y="2840573"/>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cxnSp>
        <p:nvCxnSpPr>
          <p:cNvPr id="42" name="Straight Arrow Connector 41"/>
          <p:cNvCxnSpPr/>
          <p:nvPr/>
        </p:nvCxnSpPr>
        <p:spPr>
          <a:xfrm flipH="1">
            <a:off x="6084168" y="3077167"/>
            <a:ext cx="32403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4079011" y="2355726"/>
            <a:ext cx="823961" cy="456537"/>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cxnSp>
        <p:nvCxnSpPr>
          <p:cNvPr id="44" name="Straight Arrow Connector 43"/>
          <p:cNvCxnSpPr/>
          <p:nvPr/>
        </p:nvCxnSpPr>
        <p:spPr>
          <a:xfrm flipH="1">
            <a:off x="2681790" y="3070240"/>
            <a:ext cx="257841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5" name="Straight Arrow Connector 36"/>
          <p:cNvCxnSpPr>
            <a:stCxn id="41" idx="0"/>
            <a:endCxn id="43" idx="3"/>
          </p:cNvCxnSpPr>
          <p:nvPr/>
        </p:nvCxnSpPr>
        <p:spPr>
          <a:xfrm rot="16200000" flipV="1">
            <a:off x="5159291" y="2327676"/>
            <a:ext cx="256579" cy="769216"/>
          </a:xfrm>
          <a:prstGeom prst="bentConnector2">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8" name="Rounded Rectangle 47"/>
          <p:cNvSpPr/>
          <p:nvPr/>
        </p:nvSpPr>
        <p:spPr>
          <a:xfrm>
            <a:off x="4079010" y="1673745"/>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49" name="Rounded Rectangle 48"/>
          <p:cNvSpPr/>
          <p:nvPr/>
        </p:nvSpPr>
        <p:spPr>
          <a:xfrm>
            <a:off x="2895590" y="1673745"/>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cxnSp>
        <p:nvCxnSpPr>
          <p:cNvPr id="50" name="Straight Arrow Connector 36"/>
          <p:cNvCxnSpPr>
            <a:endCxn id="48" idx="3"/>
          </p:cNvCxnSpPr>
          <p:nvPr/>
        </p:nvCxnSpPr>
        <p:spPr>
          <a:xfrm rot="16200000" flipV="1">
            <a:off x="4848767" y="1957996"/>
            <a:ext cx="877625" cy="769215"/>
          </a:xfrm>
          <a:prstGeom prst="bentConnector2">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1" name="Straight Arrow Connector 36"/>
          <p:cNvCxnSpPr>
            <a:stCxn id="48" idx="1"/>
            <a:endCxn id="49" idx="3"/>
          </p:cNvCxnSpPr>
          <p:nvPr/>
        </p:nvCxnSpPr>
        <p:spPr>
          <a:xfrm flipH="1">
            <a:off x="3719552" y="1903792"/>
            <a:ext cx="359458"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H="1">
            <a:off x="2681790" y="2614616"/>
            <a:ext cx="196910"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55" name="Rounded Rectangle 54"/>
          <p:cNvSpPr/>
          <p:nvPr/>
        </p:nvSpPr>
        <p:spPr>
          <a:xfrm>
            <a:off x="2878700" y="2355726"/>
            <a:ext cx="823962"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cxnSp>
        <p:nvCxnSpPr>
          <p:cNvPr id="86" name="Straight Arrow Connector 36"/>
          <p:cNvCxnSpPr>
            <a:stCxn id="43" idx="1"/>
            <a:endCxn id="55" idx="3"/>
          </p:cNvCxnSpPr>
          <p:nvPr/>
        </p:nvCxnSpPr>
        <p:spPr>
          <a:xfrm flipH="1">
            <a:off x="3702662" y="2583995"/>
            <a:ext cx="376349" cy="1321"/>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7" name="Rectangular Callout 86"/>
          <p:cNvSpPr/>
          <p:nvPr/>
        </p:nvSpPr>
        <p:spPr>
          <a:xfrm>
            <a:off x="632224" y="4106797"/>
            <a:ext cx="1779536" cy="652930"/>
          </a:xfrm>
          <a:prstGeom prst="wedgeRectCallout">
            <a:avLst>
              <a:gd name="adj1" fmla="val 83377"/>
              <a:gd name="adj2" fmla="val -263745"/>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Runs maintenance tasks to ensure Tableau Server is running efficiently.</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When the Data Engine is used, also handles scheduled data refreshes</a:t>
            </a:r>
            <a:r>
              <a:rPr lang="en-AU" sz="675" dirty="0" smtClean="0">
                <a:solidFill>
                  <a:prstClr val="black"/>
                </a:solidFill>
                <a:latin typeface="Tahoma" pitchFamily="34" charset="0"/>
                <a:ea typeface="Tahoma" pitchFamily="34" charset="0"/>
                <a:cs typeface="Tahoma" pitchFamily="34" charset="0"/>
              </a:rPr>
              <a:t>.</a:t>
            </a:r>
            <a:endParaRPr lang="en-AU" sz="675" dirty="0">
              <a:solidFill>
                <a:prstClr val="black"/>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92946458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58" name="Group 57"/>
          <p:cNvGrpSpPr/>
          <p:nvPr/>
        </p:nvGrpSpPr>
        <p:grpSpPr>
          <a:xfrm>
            <a:off x="7084689" y="3073260"/>
            <a:ext cx="816249" cy="614144"/>
            <a:chOff x="7922254" y="4400566"/>
            <a:chExt cx="1088332" cy="818858"/>
          </a:xfrm>
        </p:grpSpPr>
        <p:sp>
          <p:nvSpPr>
            <p:cNvPr id="59" name="TextBox 58"/>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sp>
        <p:nvSpPr>
          <p:cNvPr id="85" name="TextBox 4"/>
          <p:cNvSpPr txBox="1"/>
          <p:nvPr/>
        </p:nvSpPr>
        <p:spPr>
          <a:xfrm>
            <a:off x="7024871" y="4804632"/>
            <a:ext cx="1890162" cy="256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
        <p:nvSpPr>
          <p:cNvPr id="56" name="Rounded Rectangle 55"/>
          <p:cNvSpPr/>
          <p:nvPr/>
        </p:nvSpPr>
        <p:spPr>
          <a:xfrm>
            <a:off x="2145999" y="483518"/>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57" name="Rounded Rectangle 56"/>
          <p:cNvSpPr/>
          <p:nvPr/>
        </p:nvSpPr>
        <p:spPr>
          <a:xfrm>
            <a:off x="2357754" y="4315193"/>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61" name="Group 60"/>
          <p:cNvGrpSpPr/>
          <p:nvPr/>
        </p:nvGrpSpPr>
        <p:grpSpPr>
          <a:xfrm>
            <a:off x="7071064" y="1452874"/>
            <a:ext cx="843501" cy="887382"/>
            <a:chOff x="7904085" y="1424257"/>
            <a:chExt cx="1124668" cy="1183177"/>
          </a:xfrm>
        </p:grpSpPr>
        <p:sp>
          <p:nvSpPr>
            <p:cNvPr id="62" name="TextBox 61"/>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65" name="Group 64"/>
          <p:cNvGrpSpPr/>
          <p:nvPr/>
        </p:nvGrpSpPr>
        <p:grpSpPr>
          <a:xfrm>
            <a:off x="7044616" y="2479194"/>
            <a:ext cx="896399" cy="508926"/>
            <a:chOff x="7868819" y="3261779"/>
            <a:chExt cx="1195199" cy="678567"/>
          </a:xfrm>
        </p:grpSpPr>
        <p:sp>
          <p:nvSpPr>
            <p:cNvPr id="66" name="TextBox 65"/>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67"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68" name="Group 67"/>
          <p:cNvGrpSpPr>
            <a:grpSpLocks noChangeAspect="1"/>
          </p:cNvGrpSpPr>
          <p:nvPr/>
        </p:nvGrpSpPr>
        <p:grpSpPr>
          <a:xfrm>
            <a:off x="1409522" y="3003366"/>
            <a:ext cx="505267" cy="357899"/>
            <a:chOff x="441931" y="6158192"/>
            <a:chExt cx="762349" cy="539999"/>
          </a:xfrm>
        </p:grpSpPr>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70" name="Rectangle 69"/>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77155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2"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563638"/>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3"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276182"/>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65187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1445787" y="195486"/>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76" name="TextBox 75"/>
          <p:cNvSpPr txBox="1"/>
          <p:nvPr/>
        </p:nvSpPr>
        <p:spPr>
          <a:xfrm>
            <a:off x="3779912" y="180678"/>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77" name="TextBox 76"/>
          <p:cNvSpPr txBox="1"/>
          <p:nvPr/>
        </p:nvSpPr>
        <p:spPr>
          <a:xfrm>
            <a:off x="7177484" y="180678"/>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78" name="Rounded Rectangle 77"/>
          <p:cNvSpPr/>
          <p:nvPr/>
        </p:nvSpPr>
        <p:spPr>
          <a:xfrm>
            <a:off x="6408204"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79" name="Straight Arrow Connector 78"/>
          <p:cNvCxnSpPr/>
          <p:nvPr/>
        </p:nvCxnSpPr>
        <p:spPr>
          <a:xfrm>
            <a:off x="7075750" y="2516957"/>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flipH="1">
            <a:off x="6673522" y="2568748"/>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1" name="Rounded Rectangle 80"/>
          <p:cNvSpPr/>
          <p:nvPr/>
        </p:nvSpPr>
        <p:spPr>
          <a:xfrm>
            <a:off x="5260205" y="3583183"/>
            <a:ext cx="870407"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App Server</a:t>
            </a:r>
          </a:p>
        </p:txBody>
      </p:sp>
      <p:sp>
        <p:nvSpPr>
          <p:cNvPr id="82" name="Rounded Rectangle 81"/>
          <p:cNvSpPr/>
          <p:nvPr/>
        </p:nvSpPr>
        <p:spPr>
          <a:xfrm>
            <a:off x="2895589" y="3579862"/>
            <a:ext cx="870407"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83" name="Rounded Rectangle 82"/>
          <p:cNvSpPr/>
          <p:nvPr/>
        </p:nvSpPr>
        <p:spPr>
          <a:xfrm>
            <a:off x="4072074" y="3584622"/>
            <a:ext cx="823962" cy="45441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 &amp; Browse</a:t>
            </a:r>
          </a:p>
        </p:txBody>
      </p:sp>
      <p:cxnSp>
        <p:nvCxnSpPr>
          <p:cNvPr id="84" name="Straight Arrow Connector 83"/>
          <p:cNvCxnSpPr>
            <a:endCxn id="81" idx="3"/>
          </p:cNvCxnSpPr>
          <p:nvPr/>
        </p:nvCxnSpPr>
        <p:spPr>
          <a:xfrm flipH="1">
            <a:off x="6130612" y="3813230"/>
            <a:ext cx="277592"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flipH="1" flipV="1">
            <a:off x="4896036" y="3796508"/>
            <a:ext cx="364170" cy="365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4" name="Straight Arrow Connector 93"/>
          <p:cNvCxnSpPr/>
          <p:nvPr/>
        </p:nvCxnSpPr>
        <p:spPr>
          <a:xfrm flipH="1" flipV="1">
            <a:off x="3779912" y="3795886"/>
            <a:ext cx="292163" cy="62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a:xfrm>
            <a:off x="4488404" y="4715750"/>
            <a:ext cx="1" cy="102805"/>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96" name="Picture 9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15716" y="4803998"/>
            <a:ext cx="404555" cy="405000"/>
          </a:xfrm>
          <a:prstGeom prst="rect">
            <a:avLst/>
          </a:prstGeom>
        </p:spPr>
      </p:pic>
      <p:sp>
        <p:nvSpPr>
          <p:cNvPr id="100" name="TextBox 99"/>
          <p:cNvSpPr txBox="1"/>
          <p:nvPr/>
        </p:nvSpPr>
        <p:spPr>
          <a:xfrm>
            <a:off x="4665267" y="4956289"/>
            <a:ext cx="2282997" cy="207749"/>
          </a:xfrm>
          <a:prstGeom prst="rect">
            <a:avLst/>
          </a:prstGeom>
          <a:noFill/>
          <a:effectLst/>
        </p:spPr>
        <p:txBody>
          <a:bodyPr wrap="none" rtlCol="0">
            <a:spAutoFit/>
          </a:bodyPr>
          <a:lstStyle/>
          <a:p>
            <a:pPr algn="ct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Authentication Method (Active Directory/SAML/..)</a:t>
            </a:r>
            <a:endParaRPr lang="en-AU" sz="750" dirty="0">
              <a:solidFill>
                <a:prstClr val="black"/>
              </a:solidFill>
              <a:latin typeface="Tahoma" pitchFamily="34" charset="0"/>
              <a:ea typeface="Tahoma" pitchFamily="34" charset="0"/>
              <a:cs typeface="Tahoma" pitchFamily="34" charset="0"/>
            </a:endParaRPr>
          </a:p>
        </p:txBody>
      </p:sp>
      <p:sp>
        <p:nvSpPr>
          <p:cNvPr id="38" name="Rounded Rectangle 37"/>
          <p:cNvSpPr/>
          <p:nvPr/>
        </p:nvSpPr>
        <p:spPr>
          <a:xfrm>
            <a:off x="2411760"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Source Drivers</a:t>
            </a:r>
          </a:p>
        </p:txBody>
      </p:sp>
      <p:cxnSp>
        <p:nvCxnSpPr>
          <p:cNvPr id="39" name="Straight Arrow Connector 38"/>
          <p:cNvCxnSpPr/>
          <p:nvPr/>
        </p:nvCxnSpPr>
        <p:spPr>
          <a:xfrm flipH="1" flipV="1">
            <a:off x="2028718" y="2366838"/>
            <a:ext cx="383042" cy="1"/>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1" name="Rounded Rectangle 40"/>
          <p:cNvSpPr/>
          <p:nvPr/>
        </p:nvSpPr>
        <p:spPr>
          <a:xfrm>
            <a:off x="5260206" y="2840573"/>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cxnSp>
        <p:nvCxnSpPr>
          <p:cNvPr id="42" name="Straight Arrow Connector 41"/>
          <p:cNvCxnSpPr/>
          <p:nvPr/>
        </p:nvCxnSpPr>
        <p:spPr>
          <a:xfrm flipH="1">
            <a:off x="6084168" y="3077167"/>
            <a:ext cx="32403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4079011" y="2355726"/>
            <a:ext cx="823961" cy="456537"/>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cxnSp>
        <p:nvCxnSpPr>
          <p:cNvPr id="44" name="Straight Arrow Connector 43"/>
          <p:cNvCxnSpPr/>
          <p:nvPr/>
        </p:nvCxnSpPr>
        <p:spPr>
          <a:xfrm flipH="1">
            <a:off x="2681790" y="3070240"/>
            <a:ext cx="257841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5" name="Straight Arrow Connector 36"/>
          <p:cNvCxnSpPr>
            <a:stCxn id="41" idx="0"/>
            <a:endCxn id="43" idx="3"/>
          </p:cNvCxnSpPr>
          <p:nvPr/>
        </p:nvCxnSpPr>
        <p:spPr>
          <a:xfrm rot="16200000" flipV="1">
            <a:off x="5159291" y="2327676"/>
            <a:ext cx="256579" cy="769216"/>
          </a:xfrm>
          <a:prstGeom prst="bentConnector2">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8" name="Rounded Rectangle 47"/>
          <p:cNvSpPr/>
          <p:nvPr/>
        </p:nvSpPr>
        <p:spPr>
          <a:xfrm>
            <a:off x="4079010" y="1673745"/>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49" name="Rounded Rectangle 48"/>
          <p:cNvSpPr/>
          <p:nvPr/>
        </p:nvSpPr>
        <p:spPr>
          <a:xfrm>
            <a:off x="2895590" y="1673745"/>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cxnSp>
        <p:nvCxnSpPr>
          <p:cNvPr id="50" name="Straight Arrow Connector 36"/>
          <p:cNvCxnSpPr>
            <a:endCxn id="48" idx="3"/>
          </p:cNvCxnSpPr>
          <p:nvPr/>
        </p:nvCxnSpPr>
        <p:spPr>
          <a:xfrm rot="16200000" flipV="1">
            <a:off x="4848767" y="1957996"/>
            <a:ext cx="877625" cy="769215"/>
          </a:xfrm>
          <a:prstGeom prst="bentConnector2">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1" name="Straight Arrow Connector 36"/>
          <p:cNvCxnSpPr>
            <a:stCxn id="48" idx="1"/>
            <a:endCxn id="49" idx="3"/>
          </p:cNvCxnSpPr>
          <p:nvPr/>
        </p:nvCxnSpPr>
        <p:spPr>
          <a:xfrm flipH="1">
            <a:off x="3719552" y="1903792"/>
            <a:ext cx="359458"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H="1">
            <a:off x="2681790" y="2614616"/>
            <a:ext cx="196910"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55" name="Rounded Rectangle 54"/>
          <p:cNvSpPr/>
          <p:nvPr/>
        </p:nvSpPr>
        <p:spPr>
          <a:xfrm>
            <a:off x="2878700" y="2355726"/>
            <a:ext cx="823962"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cxnSp>
        <p:nvCxnSpPr>
          <p:cNvPr id="86" name="Straight Arrow Connector 36"/>
          <p:cNvCxnSpPr>
            <a:stCxn id="43" idx="1"/>
            <a:endCxn id="55" idx="3"/>
          </p:cNvCxnSpPr>
          <p:nvPr/>
        </p:nvCxnSpPr>
        <p:spPr>
          <a:xfrm flipH="1">
            <a:off x="3702662" y="2583995"/>
            <a:ext cx="376349" cy="1321"/>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52" name="Rounded Rectangle 51"/>
          <p:cNvSpPr/>
          <p:nvPr/>
        </p:nvSpPr>
        <p:spPr>
          <a:xfrm>
            <a:off x="5260206" y="1059582"/>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cxnSp>
        <p:nvCxnSpPr>
          <p:cNvPr id="53" name="Elbow Connector 16"/>
          <p:cNvCxnSpPr/>
          <p:nvPr/>
        </p:nvCxnSpPr>
        <p:spPr>
          <a:xfrm>
            <a:off x="2681790" y="1288292"/>
            <a:ext cx="257841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8" name="Straight Arrow Connector 87"/>
          <p:cNvCxnSpPr/>
          <p:nvPr/>
        </p:nvCxnSpPr>
        <p:spPr>
          <a:xfrm flipH="1">
            <a:off x="6084168" y="1303650"/>
            <a:ext cx="324036" cy="427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9" name="Straight Arrow Connector 36"/>
          <p:cNvCxnSpPr/>
          <p:nvPr/>
        </p:nvCxnSpPr>
        <p:spPr>
          <a:xfrm>
            <a:off x="5670408" y="1519674"/>
            <a:ext cx="0" cy="1134126"/>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90" name="Rectangular Callout 89"/>
          <p:cNvSpPr/>
          <p:nvPr/>
        </p:nvSpPr>
        <p:spPr>
          <a:xfrm>
            <a:off x="6706578" y="3661715"/>
            <a:ext cx="2106234" cy="916787"/>
          </a:xfrm>
          <a:prstGeom prst="wedgeRectCallout">
            <a:avLst>
              <a:gd name="adj1" fmla="val -95302"/>
              <a:gd name="adj2" fmla="val -286998"/>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US" sz="675" dirty="0">
                <a:solidFill>
                  <a:prstClr val="black"/>
                </a:solidFill>
                <a:latin typeface="Tahoma" pitchFamily="34" charset="0"/>
                <a:ea typeface="Tahoma" pitchFamily="34" charset="0"/>
                <a:cs typeface="Tahoma" pitchFamily="34" charset="0"/>
              </a:rPr>
              <a:t>Tableau Data Server allows you centrally control and store Tableau data sources</a:t>
            </a:r>
            <a:r>
              <a:rPr lang="en-US" sz="675" dirty="0" smtClean="0">
                <a:solidFill>
                  <a:prstClr val="black"/>
                </a:solidFill>
                <a:latin typeface="Tahoma" pitchFamily="34" charset="0"/>
                <a:ea typeface="Tahoma" pitchFamily="34" charset="0"/>
                <a:cs typeface="Tahoma" pitchFamily="34" charset="0"/>
              </a:rPr>
              <a:t>.</a:t>
            </a:r>
          </a:p>
          <a:p>
            <a:pPr defTabSz="342900" fontAlgn="base">
              <a:spcBef>
                <a:spcPct val="0"/>
              </a:spcBef>
              <a:spcAft>
                <a:spcPts val="450"/>
              </a:spcAft>
            </a:pPr>
            <a:r>
              <a:rPr lang="en-US" sz="800" dirty="0">
                <a:solidFill>
                  <a:schemeClr val="tx1"/>
                </a:solidFill>
              </a:rPr>
              <a:t>It also manages metadata from Tableau Desktop, like calculations, definitions, and groups.</a:t>
            </a:r>
            <a:endParaRPr lang="en-AU" sz="675"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8228319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5"/>
          <p:cNvSpPr/>
          <p:nvPr/>
        </p:nvSpPr>
        <p:spPr>
          <a:xfrm>
            <a:off x="311699" y="445025"/>
            <a:ext cx="8520602" cy="572701"/>
          </a:xfrm>
          <a:prstGeom prst="rect">
            <a:avLst/>
          </a:prstGeom>
          <a:solidFill>
            <a:srgbClr val="000000">
              <a:alpha val="0"/>
            </a:srgbClr>
          </a:solidFill>
          <a:ln w="12700">
            <a:miter lim="400000"/>
          </a:ln>
        </p:spPr>
        <p:txBody>
          <a:bodyPr lIns="45719" rIns="45719"/>
          <a:lstStyle/>
          <a:p>
            <a:endParaRPr/>
          </a:p>
        </p:txBody>
      </p:sp>
      <p:sp>
        <p:nvSpPr>
          <p:cNvPr id="72" name="TextBox 6"/>
          <p:cNvSpPr txBox="1"/>
          <p:nvPr/>
        </p:nvSpPr>
        <p:spPr>
          <a:xfrm>
            <a:off x="295751" y="506144"/>
            <a:ext cx="431945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a:t>What is Tableau Server?</a:t>
            </a:r>
            <a:endParaRPr dirty="0"/>
          </a:p>
        </p:txBody>
      </p:sp>
      <p:sp>
        <p:nvSpPr>
          <p:cNvPr id="73" name="TextBox 8"/>
          <p:cNvSpPr txBox="1"/>
          <p:nvPr/>
        </p:nvSpPr>
        <p:spPr>
          <a:xfrm>
            <a:off x="295750" y="1123950"/>
            <a:ext cx="8536552"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D9D9D9"/>
                </a:solidFill>
                <a:latin typeface="Cambria"/>
                <a:ea typeface="Cambria"/>
                <a:cs typeface="Cambria"/>
                <a:sym typeface="Cambria"/>
              </a:defRPr>
            </a:lvl1pPr>
          </a:lstStyle>
          <a:p>
            <a:pPr marL="285750" indent="-285750">
              <a:buFont typeface="Arial" pitchFamily="34" charset="0"/>
              <a:buChar char="•"/>
            </a:pPr>
            <a:r>
              <a:rPr lang="en-US" dirty="0"/>
              <a:t>Tableau is one of the fastest evolving Business Intelligence (BI) and data visualization tool. It is very quick to deploy, easy to learn and very spontaneous to use for a customer. It has evolved into one of the fastest and easiest way to share analytics in the cloud.</a:t>
            </a:r>
            <a:endParaRPr lang="en-IN" dirty="0"/>
          </a:p>
        </p:txBody>
      </p:sp>
      <p:grpSp>
        <p:nvGrpSpPr>
          <p:cNvPr id="76" name="Group 7"/>
          <p:cNvGrpSpPr/>
          <p:nvPr/>
        </p:nvGrpSpPr>
        <p:grpSpPr>
          <a:xfrm>
            <a:off x="6857999" y="4781549"/>
            <a:ext cx="2057033" cy="294642"/>
            <a:chOff x="0" y="0"/>
            <a:chExt cx="2057031" cy="294640"/>
          </a:xfrm>
        </p:grpSpPr>
        <p:sp>
          <p:nvSpPr>
            <p:cNvPr id="74" name="TextBox 9"/>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9D9D9"/>
                  </a:solidFill>
                  <a:latin typeface="Bahnschrift"/>
                  <a:ea typeface="Bahnschrift"/>
                  <a:cs typeface="Bahnschrift"/>
                  <a:sym typeface="Bahnschrift"/>
                </a:defRPr>
              </a:lvl1pPr>
            </a:lstStyle>
            <a:p>
              <a:r>
                <a:t>2018 CRG Solutions Pvt. Ltd</a:t>
              </a:r>
            </a:p>
          </p:txBody>
        </p:sp>
        <p:sp>
          <p:nvSpPr>
            <p:cNvPr id="75" name="TextBox 10"/>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9D9D9"/>
                  </a:solidFill>
                </a:defRPr>
              </a:lvl1pPr>
            </a:lstStyle>
            <a:p>
              <a:r>
                <a:t>©</a:t>
              </a:r>
            </a:p>
          </p:txBody>
        </p:sp>
      </p:gr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58" name="Group 57"/>
          <p:cNvGrpSpPr/>
          <p:nvPr/>
        </p:nvGrpSpPr>
        <p:grpSpPr>
          <a:xfrm>
            <a:off x="7084689" y="3073260"/>
            <a:ext cx="816249" cy="614144"/>
            <a:chOff x="7922254" y="4400566"/>
            <a:chExt cx="1088332" cy="818858"/>
          </a:xfrm>
        </p:grpSpPr>
        <p:sp>
          <p:nvSpPr>
            <p:cNvPr id="59" name="TextBox 58"/>
            <p:cNvSpPr txBox="1"/>
            <p:nvPr/>
          </p:nvSpPr>
          <p:spPr>
            <a:xfrm>
              <a:off x="7922254" y="4788537"/>
              <a:ext cx="1088332" cy="430887"/>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Command Line</a:t>
              </a:r>
            </a:p>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Tools</a:t>
              </a:r>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15" y="4400566"/>
              <a:ext cx="539407" cy="540000"/>
            </a:xfrm>
            <a:prstGeom prst="rect">
              <a:avLst/>
            </a:prstGeom>
          </p:spPr>
        </p:pic>
      </p:grpSp>
      <p:sp>
        <p:nvSpPr>
          <p:cNvPr id="85" name="TextBox 4"/>
          <p:cNvSpPr txBox="1"/>
          <p:nvPr/>
        </p:nvSpPr>
        <p:spPr>
          <a:xfrm>
            <a:off x="7024871" y="4804632"/>
            <a:ext cx="1890162" cy="256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rPr dirty="0"/>
              <a:t>2018 CRG Solutions Pvt. Ltd</a:t>
            </a:r>
          </a:p>
        </p:txBody>
      </p:sp>
      <p:sp>
        <p:nvSpPr>
          <p:cNvPr id="56" name="Rounded Rectangle 55"/>
          <p:cNvSpPr/>
          <p:nvPr/>
        </p:nvSpPr>
        <p:spPr>
          <a:xfrm>
            <a:off x="2145999" y="483518"/>
            <a:ext cx="4780050" cy="4209716"/>
          </a:xfrm>
          <a:prstGeom prst="roundRect">
            <a:avLst>
              <a:gd name="adj" fmla="val 0"/>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57" name="Rounded Rectangle 56"/>
          <p:cNvSpPr/>
          <p:nvPr/>
        </p:nvSpPr>
        <p:spPr>
          <a:xfrm>
            <a:off x="2357754" y="4315193"/>
            <a:ext cx="4320480" cy="26330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grpSp>
        <p:nvGrpSpPr>
          <p:cNvPr id="61" name="Group 60"/>
          <p:cNvGrpSpPr/>
          <p:nvPr/>
        </p:nvGrpSpPr>
        <p:grpSpPr>
          <a:xfrm>
            <a:off x="7071064" y="1452874"/>
            <a:ext cx="843501" cy="887382"/>
            <a:chOff x="7904085" y="1424257"/>
            <a:chExt cx="1124668" cy="1183177"/>
          </a:xfrm>
        </p:grpSpPr>
        <p:sp>
          <p:nvSpPr>
            <p:cNvPr id="62" name="TextBox 61"/>
            <p:cNvSpPr txBox="1"/>
            <p:nvPr/>
          </p:nvSpPr>
          <p:spPr>
            <a:xfrm>
              <a:off x="7904085" y="2330435"/>
              <a:ext cx="1124668"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Browser/Mobile</a:t>
              </a: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311" y="1424257"/>
              <a:ext cx="532215" cy="532800"/>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0904" y="1940776"/>
              <a:ext cx="471030" cy="471548"/>
            </a:xfrm>
            <a:prstGeom prst="rect">
              <a:avLst/>
            </a:prstGeom>
          </p:spPr>
        </p:pic>
      </p:grpSp>
      <p:grpSp>
        <p:nvGrpSpPr>
          <p:cNvPr id="65" name="Group 64"/>
          <p:cNvGrpSpPr/>
          <p:nvPr/>
        </p:nvGrpSpPr>
        <p:grpSpPr>
          <a:xfrm>
            <a:off x="7044616" y="2479194"/>
            <a:ext cx="896399" cy="508926"/>
            <a:chOff x="7868819" y="3261779"/>
            <a:chExt cx="1195199" cy="678567"/>
          </a:xfrm>
        </p:grpSpPr>
        <p:sp>
          <p:nvSpPr>
            <p:cNvPr id="66" name="TextBox 65"/>
            <p:cNvSpPr txBox="1"/>
            <p:nvPr/>
          </p:nvSpPr>
          <p:spPr>
            <a:xfrm>
              <a:off x="7868819" y="3663347"/>
              <a:ext cx="1195199" cy="276999"/>
            </a:xfrm>
            <a:prstGeom prst="rect">
              <a:avLst/>
            </a:prstGeom>
            <a:noFill/>
            <a:effectLst/>
          </p:spPr>
          <p:txBody>
            <a:bodyPr wrap="none" rtlCol="0">
              <a:spAutoFit/>
            </a:bodyP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Tableau Desktop</a:t>
              </a:r>
            </a:p>
          </p:txBody>
        </p:sp>
        <p:pic>
          <p:nvPicPr>
            <p:cNvPr id="67"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240751" y="3261779"/>
              <a:ext cx="451336" cy="45133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nvGrpSpPr>
          <p:cNvPr id="68" name="Group 67"/>
          <p:cNvGrpSpPr>
            <a:grpSpLocks noChangeAspect="1"/>
          </p:cNvGrpSpPr>
          <p:nvPr/>
        </p:nvGrpSpPr>
        <p:grpSpPr>
          <a:xfrm>
            <a:off x="1409522" y="3003366"/>
            <a:ext cx="505267" cy="357899"/>
            <a:chOff x="441931" y="6158192"/>
            <a:chExt cx="762349" cy="539999"/>
          </a:xfrm>
        </p:grpSpPr>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70" name="Rectangle 69"/>
            <p:cNvSpPr/>
            <p:nvPr/>
          </p:nvSpPr>
          <p:spPr>
            <a:xfrm>
              <a:off x="441931" y="6200544"/>
              <a:ext cx="762349" cy="487592"/>
            </a:xfrm>
            <a:prstGeom prst="rect">
              <a:avLst/>
            </a:prstGeom>
          </p:spPr>
          <p:txBody>
            <a:bodyPr wrap="none">
              <a:spAutoFit/>
            </a:body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pic>
        <p:nvPicPr>
          <p:cNvPr id="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444763" y="77155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2"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7858" y="1563638"/>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3"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44763" y="2276182"/>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444764" y="3651870"/>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1445787" y="195486"/>
            <a:ext cx="458780"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Data</a:t>
            </a:r>
          </a:p>
        </p:txBody>
      </p:sp>
      <p:sp>
        <p:nvSpPr>
          <p:cNvPr id="76" name="TextBox 75"/>
          <p:cNvSpPr txBox="1"/>
          <p:nvPr/>
        </p:nvSpPr>
        <p:spPr>
          <a:xfrm>
            <a:off x="3779912" y="180678"/>
            <a:ext cx="1055097"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Tableau Server</a:t>
            </a:r>
          </a:p>
        </p:txBody>
      </p:sp>
      <p:sp>
        <p:nvSpPr>
          <p:cNvPr id="77" name="TextBox 76"/>
          <p:cNvSpPr txBox="1"/>
          <p:nvPr/>
        </p:nvSpPr>
        <p:spPr>
          <a:xfrm>
            <a:off x="7177484" y="180678"/>
            <a:ext cx="582211" cy="230832"/>
          </a:xfrm>
          <a:prstGeom prst="rect">
            <a:avLst/>
          </a:prstGeom>
          <a:noFill/>
          <a:effectLst/>
        </p:spPr>
        <p:txBody>
          <a:bodyPr wrap="none" rtlCol="0">
            <a:spAutoFit/>
          </a:bodyPr>
          <a:lstStyle/>
          <a:p>
            <a:pPr algn="ctr" defTabSz="342900" fontAlgn="base">
              <a:spcBef>
                <a:spcPct val="0"/>
              </a:spcBef>
              <a:spcAft>
                <a:spcPct val="0"/>
              </a:spcAft>
            </a:pPr>
            <a:r>
              <a:rPr lang="en-AU" sz="900" b="1" u="sng" dirty="0">
                <a:solidFill>
                  <a:prstClr val="black"/>
                </a:solidFill>
                <a:latin typeface="Tahoma" pitchFamily="34" charset="0"/>
                <a:ea typeface="Tahoma" pitchFamily="34" charset="0"/>
                <a:cs typeface="Tahoma" pitchFamily="34" charset="0"/>
              </a:rPr>
              <a:t>Clients</a:t>
            </a:r>
          </a:p>
        </p:txBody>
      </p:sp>
      <p:sp>
        <p:nvSpPr>
          <p:cNvPr id="78" name="Rounded Rectangle 77"/>
          <p:cNvSpPr/>
          <p:nvPr/>
        </p:nvSpPr>
        <p:spPr>
          <a:xfrm>
            <a:off x="6408204"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cxnSp>
        <p:nvCxnSpPr>
          <p:cNvPr id="79" name="Straight Arrow Connector 78"/>
          <p:cNvCxnSpPr/>
          <p:nvPr/>
        </p:nvCxnSpPr>
        <p:spPr>
          <a:xfrm>
            <a:off x="7075750" y="2516957"/>
            <a:ext cx="0" cy="3263"/>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flipH="1">
            <a:off x="6673522" y="2568748"/>
            <a:ext cx="402227" cy="300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81" name="Rounded Rectangle 80"/>
          <p:cNvSpPr/>
          <p:nvPr/>
        </p:nvSpPr>
        <p:spPr>
          <a:xfrm>
            <a:off x="5260205" y="3583183"/>
            <a:ext cx="870407"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App Server</a:t>
            </a:r>
          </a:p>
        </p:txBody>
      </p:sp>
      <p:sp>
        <p:nvSpPr>
          <p:cNvPr id="82" name="Rounded Rectangle 81"/>
          <p:cNvSpPr/>
          <p:nvPr/>
        </p:nvSpPr>
        <p:spPr>
          <a:xfrm>
            <a:off x="2895589" y="3579862"/>
            <a:ext cx="870407"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83" name="Rounded Rectangle 82"/>
          <p:cNvSpPr/>
          <p:nvPr/>
        </p:nvSpPr>
        <p:spPr>
          <a:xfrm>
            <a:off x="4072074" y="3584622"/>
            <a:ext cx="823962" cy="45441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 &amp; Browse</a:t>
            </a:r>
          </a:p>
        </p:txBody>
      </p:sp>
      <p:cxnSp>
        <p:nvCxnSpPr>
          <p:cNvPr id="84" name="Straight Arrow Connector 83"/>
          <p:cNvCxnSpPr>
            <a:endCxn id="81" idx="3"/>
          </p:cNvCxnSpPr>
          <p:nvPr/>
        </p:nvCxnSpPr>
        <p:spPr>
          <a:xfrm flipH="1">
            <a:off x="6130612" y="3813230"/>
            <a:ext cx="277592"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flipH="1" flipV="1">
            <a:off x="4896036" y="3796508"/>
            <a:ext cx="364170" cy="365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4" name="Straight Arrow Connector 93"/>
          <p:cNvCxnSpPr/>
          <p:nvPr/>
        </p:nvCxnSpPr>
        <p:spPr>
          <a:xfrm flipH="1" flipV="1">
            <a:off x="3779912" y="3795886"/>
            <a:ext cx="292163" cy="62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a:xfrm>
            <a:off x="4488404" y="4715750"/>
            <a:ext cx="1" cy="102805"/>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96" name="Picture 9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15716" y="4803998"/>
            <a:ext cx="404555" cy="405000"/>
          </a:xfrm>
          <a:prstGeom prst="rect">
            <a:avLst/>
          </a:prstGeom>
        </p:spPr>
      </p:pic>
      <p:sp>
        <p:nvSpPr>
          <p:cNvPr id="100" name="TextBox 99"/>
          <p:cNvSpPr txBox="1"/>
          <p:nvPr/>
        </p:nvSpPr>
        <p:spPr>
          <a:xfrm>
            <a:off x="4665267" y="4956289"/>
            <a:ext cx="2282997" cy="207749"/>
          </a:xfrm>
          <a:prstGeom prst="rect">
            <a:avLst/>
          </a:prstGeom>
          <a:noFill/>
          <a:effectLst/>
        </p:spPr>
        <p:txBody>
          <a:bodyPr wrap="none" rtlCol="0">
            <a:spAutoFit/>
          </a:bodyPr>
          <a:lstStyle/>
          <a:p>
            <a:pPr algn="ct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Authentication Method (Active Directory/SAML/..)</a:t>
            </a:r>
            <a:endParaRPr lang="en-AU" sz="750" dirty="0">
              <a:solidFill>
                <a:prstClr val="black"/>
              </a:solidFill>
              <a:latin typeface="Tahoma" pitchFamily="34" charset="0"/>
              <a:ea typeface="Tahoma" pitchFamily="34" charset="0"/>
              <a:cs typeface="Tahoma" pitchFamily="34" charset="0"/>
            </a:endParaRPr>
          </a:p>
        </p:txBody>
      </p:sp>
      <p:sp>
        <p:nvSpPr>
          <p:cNvPr id="38" name="Rounded Rectangle 37"/>
          <p:cNvSpPr/>
          <p:nvPr/>
        </p:nvSpPr>
        <p:spPr>
          <a:xfrm>
            <a:off x="2411760" y="771550"/>
            <a:ext cx="270030" cy="3456384"/>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vert="vert"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Source Drivers</a:t>
            </a:r>
          </a:p>
        </p:txBody>
      </p:sp>
      <p:cxnSp>
        <p:nvCxnSpPr>
          <p:cNvPr id="39" name="Straight Arrow Connector 38"/>
          <p:cNvCxnSpPr/>
          <p:nvPr/>
        </p:nvCxnSpPr>
        <p:spPr>
          <a:xfrm flipH="1" flipV="1">
            <a:off x="2028718" y="2366838"/>
            <a:ext cx="383042" cy="1"/>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1" name="Rounded Rectangle 40"/>
          <p:cNvSpPr/>
          <p:nvPr/>
        </p:nvSpPr>
        <p:spPr>
          <a:xfrm>
            <a:off x="5260206" y="2840573"/>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cxnSp>
        <p:nvCxnSpPr>
          <p:cNvPr id="42" name="Straight Arrow Connector 41"/>
          <p:cNvCxnSpPr/>
          <p:nvPr/>
        </p:nvCxnSpPr>
        <p:spPr>
          <a:xfrm flipH="1">
            <a:off x="6084168" y="3077167"/>
            <a:ext cx="32403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4079011" y="2355726"/>
            <a:ext cx="823961" cy="456537"/>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cxnSp>
        <p:nvCxnSpPr>
          <p:cNvPr id="44" name="Straight Arrow Connector 43"/>
          <p:cNvCxnSpPr/>
          <p:nvPr/>
        </p:nvCxnSpPr>
        <p:spPr>
          <a:xfrm flipH="1">
            <a:off x="2681790" y="3070240"/>
            <a:ext cx="257841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5" name="Straight Arrow Connector 36"/>
          <p:cNvCxnSpPr>
            <a:stCxn id="41" idx="0"/>
            <a:endCxn id="43" idx="3"/>
          </p:cNvCxnSpPr>
          <p:nvPr/>
        </p:nvCxnSpPr>
        <p:spPr>
          <a:xfrm rot="16200000" flipV="1">
            <a:off x="5159291" y="2327676"/>
            <a:ext cx="256579" cy="769216"/>
          </a:xfrm>
          <a:prstGeom prst="bentConnector2">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8" name="Rounded Rectangle 47"/>
          <p:cNvSpPr/>
          <p:nvPr/>
        </p:nvSpPr>
        <p:spPr>
          <a:xfrm>
            <a:off x="4079010" y="1673745"/>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49" name="Rounded Rectangle 48"/>
          <p:cNvSpPr/>
          <p:nvPr/>
        </p:nvSpPr>
        <p:spPr>
          <a:xfrm>
            <a:off x="2895590" y="1673745"/>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cxnSp>
        <p:nvCxnSpPr>
          <p:cNvPr id="50" name="Straight Arrow Connector 36"/>
          <p:cNvCxnSpPr>
            <a:endCxn id="48" idx="3"/>
          </p:cNvCxnSpPr>
          <p:nvPr/>
        </p:nvCxnSpPr>
        <p:spPr>
          <a:xfrm rot="16200000" flipV="1">
            <a:off x="4848767" y="1957996"/>
            <a:ext cx="877625" cy="769215"/>
          </a:xfrm>
          <a:prstGeom prst="bentConnector2">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1" name="Straight Arrow Connector 36"/>
          <p:cNvCxnSpPr>
            <a:stCxn id="48" idx="1"/>
            <a:endCxn id="49" idx="3"/>
          </p:cNvCxnSpPr>
          <p:nvPr/>
        </p:nvCxnSpPr>
        <p:spPr>
          <a:xfrm flipH="1">
            <a:off x="3719552" y="1903792"/>
            <a:ext cx="359458"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H="1">
            <a:off x="2681790" y="2614616"/>
            <a:ext cx="196910"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55" name="Rounded Rectangle 54"/>
          <p:cNvSpPr/>
          <p:nvPr/>
        </p:nvSpPr>
        <p:spPr>
          <a:xfrm>
            <a:off x="2878700" y="2355726"/>
            <a:ext cx="823962" cy="459179"/>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cxnSp>
        <p:nvCxnSpPr>
          <p:cNvPr id="86" name="Straight Arrow Connector 36"/>
          <p:cNvCxnSpPr>
            <a:stCxn id="43" idx="1"/>
            <a:endCxn id="55" idx="3"/>
          </p:cNvCxnSpPr>
          <p:nvPr/>
        </p:nvCxnSpPr>
        <p:spPr>
          <a:xfrm flipH="1">
            <a:off x="3702662" y="2583995"/>
            <a:ext cx="376349" cy="1321"/>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52" name="Rounded Rectangle 51"/>
          <p:cNvSpPr/>
          <p:nvPr/>
        </p:nvSpPr>
        <p:spPr>
          <a:xfrm>
            <a:off x="5260206" y="1059582"/>
            <a:ext cx="823962" cy="460093"/>
          </a:xfrm>
          <a:prstGeom prst="roundRect">
            <a:avLst>
              <a:gd name="adj" fmla="val 0"/>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cxnSp>
        <p:nvCxnSpPr>
          <p:cNvPr id="53" name="Elbow Connector 16"/>
          <p:cNvCxnSpPr/>
          <p:nvPr/>
        </p:nvCxnSpPr>
        <p:spPr>
          <a:xfrm>
            <a:off x="2681790" y="1288292"/>
            <a:ext cx="2578416" cy="0"/>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8" name="Straight Arrow Connector 87"/>
          <p:cNvCxnSpPr/>
          <p:nvPr/>
        </p:nvCxnSpPr>
        <p:spPr>
          <a:xfrm flipH="1">
            <a:off x="6084168" y="1303650"/>
            <a:ext cx="324036" cy="4272"/>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9" name="Straight Arrow Connector 36"/>
          <p:cNvCxnSpPr/>
          <p:nvPr/>
        </p:nvCxnSpPr>
        <p:spPr>
          <a:xfrm>
            <a:off x="5670408" y="1519674"/>
            <a:ext cx="0" cy="1134126"/>
          </a:xfrm>
          <a:prstGeom prst="straightConnector1">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01953141"/>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5"/>
          <p:cNvSpPr/>
          <p:nvPr/>
        </p:nvSpPr>
        <p:spPr>
          <a:xfrm>
            <a:off x="311699" y="445025"/>
            <a:ext cx="8520602" cy="572701"/>
          </a:xfrm>
          <a:prstGeom prst="rect">
            <a:avLst/>
          </a:prstGeom>
          <a:solidFill>
            <a:srgbClr val="000000">
              <a:alpha val="0"/>
            </a:srgbClr>
          </a:solidFill>
          <a:ln w="12700">
            <a:miter lim="400000"/>
          </a:ln>
        </p:spPr>
        <p:txBody>
          <a:bodyPr lIns="45719" rIns="45719"/>
          <a:lstStyle/>
          <a:p>
            <a:endParaRPr/>
          </a:p>
        </p:txBody>
      </p:sp>
      <p:sp>
        <p:nvSpPr>
          <p:cNvPr id="72" name="TextBox 6"/>
          <p:cNvSpPr txBox="1"/>
          <p:nvPr/>
        </p:nvSpPr>
        <p:spPr>
          <a:xfrm>
            <a:off x="295751" y="506144"/>
            <a:ext cx="490775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a:t>How to do scale at Tableau?</a:t>
            </a:r>
            <a:endParaRPr dirty="0"/>
          </a:p>
        </p:txBody>
      </p:sp>
      <p:sp>
        <p:nvSpPr>
          <p:cNvPr id="73" name="TextBox 8"/>
          <p:cNvSpPr txBox="1"/>
          <p:nvPr/>
        </p:nvSpPr>
        <p:spPr>
          <a:xfrm>
            <a:off x="295750" y="1123950"/>
            <a:ext cx="8536552" cy="1354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D9D9D9"/>
                </a:solidFill>
                <a:latin typeface="Cambria"/>
                <a:ea typeface="Cambria"/>
                <a:cs typeface="Cambria"/>
                <a:sym typeface="Cambria"/>
              </a:defRPr>
            </a:lvl1pPr>
          </a:lstStyle>
          <a:p>
            <a:pPr algn="l"/>
            <a:r>
              <a:rPr lang="en-IN" b="1" dirty="0"/>
              <a:t>Scalability - </a:t>
            </a:r>
            <a:r>
              <a:rPr lang="en-US" b="1" dirty="0"/>
              <a:t>scalability is about supporting multiple simultaneous actions</a:t>
            </a:r>
          </a:p>
          <a:p>
            <a:pPr algn="l">
              <a:spcBef>
                <a:spcPts val="600"/>
              </a:spcBef>
              <a:spcAft>
                <a:spcPts val="24"/>
              </a:spcAft>
            </a:pPr>
            <a:r>
              <a:rPr lang="en-US" dirty="0"/>
              <a:t>Scale Up - adding more resources (CPU, RAM, </a:t>
            </a:r>
            <a:r>
              <a:rPr lang="en-US" dirty="0" err="1"/>
              <a:t>etc</a:t>
            </a:r>
            <a:r>
              <a:rPr lang="en-US" dirty="0"/>
              <a:t>) to a single server.</a:t>
            </a:r>
          </a:p>
          <a:p>
            <a:pPr algn="l">
              <a:spcBef>
                <a:spcPts val="600"/>
              </a:spcBef>
              <a:spcAft>
                <a:spcPts val="24"/>
              </a:spcAft>
            </a:pPr>
            <a:r>
              <a:rPr lang="en-US" dirty="0"/>
              <a:t>Scale Out - adding more resources (CPU, RAM, </a:t>
            </a:r>
            <a:r>
              <a:rPr lang="en-US" dirty="0" err="1"/>
              <a:t>etc</a:t>
            </a:r>
            <a:r>
              <a:rPr lang="en-US" dirty="0"/>
              <a:t>) by adding more servers in a “cluster”.</a:t>
            </a:r>
            <a:endParaRPr lang="en-US" dirty="0"/>
          </a:p>
        </p:txBody>
      </p:sp>
      <p:grpSp>
        <p:nvGrpSpPr>
          <p:cNvPr id="76" name="Group 7"/>
          <p:cNvGrpSpPr/>
          <p:nvPr/>
        </p:nvGrpSpPr>
        <p:grpSpPr>
          <a:xfrm>
            <a:off x="6857999" y="4781549"/>
            <a:ext cx="2057033" cy="294642"/>
            <a:chOff x="0" y="0"/>
            <a:chExt cx="2057031" cy="294640"/>
          </a:xfrm>
        </p:grpSpPr>
        <p:sp>
          <p:nvSpPr>
            <p:cNvPr id="74" name="TextBox 9"/>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9D9D9"/>
                  </a:solidFill>
                  <a:latin typeface="Bahnschrift"/>
                  <a:ea typeface="Bahnschrift"/>
                  <a:cs typeface="Bahnschrift"/>
                  <a:sym typeface="Bahnschrift"/>
                </a:defRPr>
              </a:lvl1pPr>
            </a:lstStyle>
            <a:p>
              <a:r>
                <a:t>2018 CRG Solutions Pvt. Ltd</a:t>
              </a:r>
            </a:p>
          </p:txBody>
        </p:sp>
        <p:sp>
          <p:nvSpPr>
            <p:cNvPr id="75" name="TextBox 10"/>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9D9D9"/>
                  </a:solidFill>
                </a:defRPr>
              </a:lvl1pPr>
            </a:lstStyle>
            <a:p>
              <a:r>
                <a:t>©</a:t>
              </a:r>
            </a:p>
          </p:txBody>
        </p:sp>
      </p:grpSp>
    </p:spTree>
    <p:extLst>
      <p:ext uri="{BB962C8B-B14F-4D97-AF65-F5344CB8AC3E}">
        <p14:creationId xmlns:p14="http://schemas.microsoft.com/office/powerpoint/2010/main" val="3293432951"/>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5"/>
          <p:cNvSpPr/>
          <p:nvPr/>
        </p:nvSpPr>
        <p:spPr>
          <a:xfrm>
            <a:off x="311699" y="445025"/>
            <a:ext cx="8520602" cy="572701"/>
          </a:xfrm>
          <a:prstGeom prst="rect">
            <a:avLst/>
          </a:prstGeom>
          <a:solidFill>
            <a:srgbClr val="000000">
              <a:alpha val="0"/>
            </a:srgbClr>
          </a:solidFill>
          <a:ln w="12700">
            <a:miter lim="400000"/>
          </a:ln>
        </p:spPr>
        <p:txBody>
          <a:bodyPr lIns="45719" rIns="45719"/>
          <a:lstStyle/>
          <a:p>
            <a:endParaRPr/>
          </a:p>
        </p:txBody>
      </p:sp>
      <p:sp>
        <p:nvSpPr>
          <p:cNvPr id="72" name="TextBox 6"/>
          <p:cNvSpPr txBox="1"/>
          <p:nvPr/>
        </p:nvSpPr>
        <p:spPr>
          <a:xfrm>
            <a:off x="295751" y="506144"/>
            <a:ext cx="612924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a:t>High Availability in Tableau Server</a:t>
            </a:r>
            <a:endParaRPr dirty="0"/>
          </a:p>
        </p:txBody>
      </p:sp>
      <p:sp>
        <p:nvSpPr>
          <p:cNvPr id="73" name="TextBox 8"/>
          <p:cNvSpPr txBox="1"/>
          <p:nvPr/>
        </p:nvSpPr>
        <p:spPr>
          <a:xfrm>
            <a:off x="295750" y="1123950"/>
            <a:ext cx="853655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D9D9D9"/>
                </a:solidFill>
                <a:latin typeface="Cambria"/>
                <a:ea typeface="Cambria"/>
                <a:cs typeface="Cambria"/>
                <a:sym typeface="Cambria"/>
              </a:defRPr>
            </a:lvl1pPr>
          </a:lstStyle>
          <a:p>
            <a:r>
              <a:rPr lang="en-US" b="1" dirty="0"/>
              <a:t>Availability – </a:t>
            </a:r>
            <a:r>
              <a:rPr lang="en-US" dirty="0"/>
              <a:t>The ability of a solution to be resistant to component failures. </a:t>
            </a:r>
            <a:r>
              <a:rPr lang="en-US" i="1" dirty="0"/>
              <a:t>Increasing the availability of a solution will increase the cost</a:t>
            </a:r>
            <a:r>
              <a:rPr lang="en-US" dirty="0"/>
              <a:t>.</a:t>
            </a:r>
            <a:endParaRPr lang="en-US" dirty="0"/>
          </a:p>
        </p:txBody>
      </p:sp>
      <p:grpSp>
        <p:nvGrpSpPr>
          <p:cNvPr id="76" name="Group 7"/>
          <p:cNvGrpSpPr/>
          <p:nvPr/>
        </p:nvGrpSpPr>
        <p:grpSpPr>
          <a:xfrm>
            <a:off x="6857999" y="4781549"/>
            <a:ext cx="2057033" cy="294642"/>
            <a:chOff x="0" y="0"/>
            <a:chExt cx="2057031" cy="294640"/>
          </a:xfrm>
        </p:grpSpPr>
        <p:sp>
          <p:nvSpPr>
            <p:cNvPr id="74" name="TextBox 9"/>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9D9D9"/>
                  </a:solidFill>
                  <a:latin typeface="Bahnschrift"/>
                  <a:ea typeface="Bahnschrift"/>
                  <a:cs typeface="Bahnschrift"/>
                  <a:sym typeface="Bahnschrift"/>
                </a:defRPr>
              </a:lvl1pPr>
            </a:lstStyle>
            <a:p>
              <a:r>
                <a:t>2018 CRG Solutions Pvt. Ltd</a:t>
              </a:r>
            </a:p>
          </p:txBody>
        </p:sp>
        <p:sp>
          <p:nvSpPr>
            <p:cNvPr id="75" name="TextBox 10"/>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9D9D9"/>
                  </a:solidFill>
                </a:defRPr>
              </a:lvl1pPr>
            </a:lstStyle>
            <a:p>
              <a:r>
                <a:t>©</a:t>
              </a:r>
            </a:p>
          </p:txBody>
        </p:sp>
      </p:grpSp>
    </p:spTree>
    <p:extLst>
      <p:ext uri="{BB962C8B-B14F-4D97-AF65-F5344CB8AC3E}">
        <p14:creationId xmlns:p14="http://schemas.microsoft.com/office/powerpoint/2010/main" val="1864155453"/>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7" name="TextBox 4"/>
          <p:cNvSpPr txBox="1"/>
          <p:nvPr/>
        </p:nvSpPr>
        <p:spPr>
          <a:xfrm>
            <a:off x="1981200" y="133350"/>
            <a:ext cx="6132446"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a:t>Simple starting with a single node </a:t>
            </a:r>
            <a:endParaRPr dirty="0"/>
          </a:p>
        </p:txBody>
      </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8" name="TextBox 7"/>
          <p:cNvSpPr txBox="1"/>
          <p:nvPr/>
        </p:nvSpPr>
        <p:spPr>
          <a:xfrm>
            <a:off x="3948141" y="1026504"/>
            <a:ext cx="2064019"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9" name="Rectangle 8"/>
          <p:cNvSpPr/>
          <p:nvPr/>
        </p:nvSpPr>
        <p:spPr>
          <a:xfrm>
            <a:off x="3948141" y="1226566"/>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0" name="Rectangle 9"/>
          <p:cNvSpPr/>
          <p:nvPr/>
        </p:nvSpPr>
        <p:spPr>
          <a:xfrm>
            <a:off x="4301970" y="1285998"/>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 name="Rectangle 10"/>
          <p:cNvSpPr/>
          <p:nvPr/>
        </p:nvSpPr>
        <p:spPr>
          <a:xfrm>
            <a:off x="4301970" y="349743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2" name="Rectangle 11"/>
          <p:cNvSpPr/>
          <p:nvPr/>
        </p:nvSpPr>
        <p:spPr>
          <a:xfrm>
            <a:off x="4301970" y="1777428"/>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3" name="Rectangle 12"/>
          <p:cNvSpPr/>
          <p:nvPr/>
        </p:nvSpPr>
        <p:spPr>
          <a:xfrm>
            <a:off x="4301970" y="202314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4" name="Rectangle 13"/>
          <p:cNvSpPr/>
          <p:nvPr/>
        </p:nvSpPr>
        <p:spPr>
          <a:xfrm>
            <a:off x="4301970" y="2268858"/>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5" name="TextBox 14"/>
          <p:cNvSpPr txBox="1"/>
          <p:nvPr/>
        </p:nvSpPr>
        <p:spPr>
          <a:xfrm>
            <a:off x="5348747" y="1289434"/>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6" name="Rectangle 15"/>
          <p:cNvSpPr/>
          <p:nvPr/>
        </p:nvSpPr>
        <p:spPr>
          <a:xfrm>
            <a:off x="4301970" y="251457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7" name="Rectangle 16"/>
          <p:cNvSpPr/>
          <p:nvPr/>
        </p:nvSpPr>
        <p:spPr>
          <a:xfrm>
            <a:off x="4301970" y="2760288"/>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8" name="Rectangle 17"/>
          <p:cNvSpPr/>
          <p:nvPr/>
        </p:nvSpPr>
        <p:spPr>
          <a:xfrm rot="16200000">
            <a:off x="2949489" y="2379018"/>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9" name="Rectangle 18"/>
          <p:cNvSpPr/>
          <p:nvPr/>
        </p:nvSpPr>
        <p:spPr>
          <a:xfrm>
            <a:off x="4301970" y="300600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20" name="Rectangle 19"/>
          <p:cNvSpPr/>
          <p:nvPr/>
        </p:nvSpPr>
        <p:spPr>
          <a:xfrm>
            <a:off x="4301970" y="3251718"/>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21" name="Rectangle 20"/>
          <p:cNvSpPr/>
          <p:nvPr/>
        </p:nvSpPr>
        <p:spPr>
          <a:xfrm>
            <a:off x="4301970" y="153171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22" name="TextBox 21"/>
          <p:cNvSpPr txBox="1"/>
          <p:nvPr/>
        </p:nvSpPr>
        <p:spPr>
          <a:xfrm>
            <a:off x="5348747" y="350087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23" name="TextBox 22"/>
          <p:cNvSpPr txBox="1"/>
          <p:nvPr/>
        </p:nvSpPr>
        <p:spPr>
          <a:xfrm>
            <a:off x="5348747" y="153514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24" name="TextBox 23"/>
          <p:cNvSpPr txBox="1"/>
          <p:nvPr/>
        </p:nvSpPr>
        <p:spPr>
          <a:xfrm>
            <a:off x="5348747" y="1780864"/>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25" name="TextBox 24"/>
          <p:cNvSpPr txBox="1"/>
          <p:nvPr/>
        </p:nvSpPr>
        <p:spPr>
          <a:xfrm>
            <a:off x="5348747" y="202657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26" name="TextBox 25"/>
          <p:cNvSpPr txBox="1"/>
          <p:nvPr/>
        </p:nvSpPr>
        <p:spPr>
          <a:xfrm>
            <a:off x="5348747" y="2272294"/>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27" name="TextBox 26"/>
          <p:cNvSpPr txBox="1"/>
          <p:nvPr/>
        </p:nvSpPr>
        <p:spPr>
          <a:xfrm>
            <a:off x="5348747" y="251800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28" name="TextBox 27"/>
          <p:cNvSpPr txBox="1"/>
          <p:nvPr/>
        </p:nvSpPr>
        <p:spPr>
          <a:xfrm>
            <a:off x="5348747" y="2763724"/>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29" name="TextBox 28"/>
          <p:cNvSpPr txBox="1"/>
          <p:nvPr/>
        </p:nvSpPr>
        <p:spPr>
          <a:xfrm>
            <a:off x="5348747" y="300943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30" name="TextBox 29"/>
          <p:cNvSpPr txBox="1"/>
          <p:nvPr/>
        </p:nvSpPr>
        <p:spPr>
          <a:xfrm>
            <a:off x="5348747" y="3255154"/>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2" name="TextBox 1"/>
          <p:cNvSpPr txBox="1"/>
          <p:nvPr/>
        </p:nvSpPr>
        <p:spPr>
          <a:xfrm>
            <a:off x="3059832" y="4249422"/>
            <a:ext cx="432048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a:t>Here everything is installed on single machine.</a:t>
            </a:r>
            <a:endParaRPr kumimoji="0" lang="en-IN" sz="16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156133681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7" name="TextBox 4"/>
          <p:cNvSpPr txBox="1"/>
          <p:nvPr/>
        </p:nvSpPr>
        <p:spPr>
          <a:xfrm>
            <a:off x="1981200" y="133350"/>
            <a:ext cx="555536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a:t>Scale Up – add more resources</a:t>
            </a:r>
            <a:endParaRPr dirty="0"/>
          </a:p>
        </p:txBody>
      </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3059832" y="4249422"/>
            <a:ext cx="432048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a:t>Run more services/instances if required.</a:t>
            </a:r>
            <a:endParaRPr lang="en-IN" sz="1600" dirty="0"/>
          </a:p>
        </p:txBody>
      </p:sp>
      <p:sp>
        <p:nvSpPr>
          <p:cNvPr id="31" name="TextBox 30"/>
          <p:cNvSpPr txBox="1"/>
          <p:nvPr/>
        </p:nvSpPr>
        <p:spPr>
          <a:xfrm>
            <a:off x="3106280" y="1098512"/>
            <a:ext cx="2064019"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32" name="Rectangle 31"/>
          <p:cNvSpPr/>
          <p:nvPr/>
        </p:nvSpPr>
        <p:spPr>
          <a:xfrm>
            <a:off x="3106280" y="1298574"/>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33" name="Rectangle 32"/>
          <p:cNvSpPr/>
          <p:nvPr/>
        </p:nvSpPr>
        <p:spPr>
          <a:xfrm>
            <a:off x="3460109" y="135800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34" name="Rectangle 33"/>
          <p:cNvSpPr/>
          <p:nvPr/>
        </p:nvSpPr>
        <p:spPr>
          <a:xfrm>
            <a:off x="3460109" y="356944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35" name="Rectangle 34"/>
          <p:cNvSpPr/>
          <p:nvPr/>
        </p:nvSpPr>
        <p:spPr>
          <a:xfrm>
            <a:off x="3460109" y="184943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36" name="Rectangle 35"/>
          <p:cNvSpPr/>
          <p:nvPr/>
        </p:nvSpPr>
        <p:spPr>
          <a:xfrm>
            <a:off x="3460109" y="209515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37" name="Rectangle 36"/>
          <p:cNvSpPr/>
          <p:nvPr/>
        </p:nvSpPr>
        <p:spPr>
          <a:xfrm>
            <a:off x="3460109" y="234086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38" name="TextBox 37"/>
          <p:cNvSpPr txBox="1"/>
          <p:nvPr/>
        </p:nvSpPr>
        <p:spPr>
          <a:xfrm>
            <a:off x="4506886" y="136144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39" name="Rectangle 38"/>
          <p:cNvSpPr/>
          <p:nvPr/>
        </p:nvSpPr>
        <p:spPr>
          <a:xfrm>
            <a:off x="3460109" y="258658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40" name="Rectangle 39"/>
          <p:cNvSpPr/>
          <p:nvPr/>
        </p:nvSpPr>
        <p:spPr>
          <a:xfrm>
            <a:off x="3460109" y="283229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41" name="Rectangle 40"/>
          <p:cNvSpPr/>
          <p:nvPr/>
        </p:nvSpPr>
        <p:spPr>
          <a:xfrm rot="16200000">
            <a:off x="2107628" y="2451026"/>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42" name="Rectangle 41"/>
          <p:cNvSpPr/>
          <p:nvPr/>
        </p:nvSpPr>
        <p:spPr>
          <a:xfrm>
            <a:off x="3460109" y="307801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43" name="Rectangle 42"/>
          <p:cNvSpPr/>
          <p:nvPr/>
        </p:nvSpPr>
        <p:spPr>
          <a:xfrm>
            <a:off x="3460109" y="332372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44" name="Rectangle 43"/>
          <p:cNvSpPr/>
          <p:nvPr/>
        </p:nvSpPr>
        <p:spPr>
          <a:xfrm>
            <a:off x="3460109" y="160372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45" name="TextBox 44"/>
          <p:cNvSpPr txBox="1"/>
          <p:nvPr/>
        </p:nvSpPr>
        <p:spPr>
          <a:xfrm>
            <a:off x="4506886" y="357287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46" name="TextBox 45"/>
          <p:cNvSpPr txBox="1"/>
          <p:nvPr/>
        </p:nvSpPr>
        <p:spPr>
          <a:xfrm>
            <a:off x="4506886" y="160715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47" name="TextBox 46"/>
          <p:cNvSpPr txBox="1"/>
          <p:nvPr/>
        </p:nvSpPr>
        <p:spPr>
          <a:xfrm>
            <a:off x="4506886" y="185287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48" name="TextBox 47"/>
          <p:cNvSpPr txBox="1"/>
          <p:nvPr/>
        </p:nvSpPr>
        <p:spPr>
          <a:xfrm>
            <a:off x="4506886" y="209858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49" name="TextBox 48"/>
          <p:cNvSpPr txBox="1"/>
          <p:nvPr/>
        </p:nvSpPr>
        <p:spPr>
          <a:xfrm>
            <a:off x="4506886" y="23443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0" name="TextBox 49"/>
          <p:cNvSpPr txBox="1"/>
          <p:nvPr/>
        </p:nvSpPr>
        <p:spPr>
          <a:xfrm>
            <a:off x="4506886" y="259001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1" name="TextBox 50"/>
          <p:cNvSpPr txBox="1"/>
          <p:nvPr/>
        </p:nvSpPr>
        <p:spPr>
          <a:xfrm>
            <a:off x="4506886" y="283573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2" name="TextBox 51"/>
          <p:cNvSpPr txBox="1"/>
          <p:nvPr/>
        </p:nvSpPr>
        <p:spPr>
          <a:xfrm>
            <a:off x="4506886" y="308144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3" name="TextBox 52"/>
          <p:cNvSpPr txBox="1"/>
          <p:nvPr/>
        </p:nvSpPr>
        <p:spPr>
          <a:xfrm>
            <a:off x="4506886" y="332716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4" name="TextBox 53"/>
          <p:cNvSpPr txBox="1"/>
          <p:nvPr/>
        </p:nvSpPr>
        <p:spPr>
          <a:xfrm>
            <a:off x="5482544" y="2268328"/>
            <a:ext cx="409086" cy="553998"/>
          </a:xfrm>
          <a:prstGeom prst="rect">
            <a:avLst/>
          </a:prstGeom>
          <a:noFill/>
        </p:spPr>
        <p:txBody>
          <a:bodyPr wrap="none" rtlCol="0">
            <a:spAutoFit/>
          </a:bodyPr>
          <a:lstStyle/>
          <a:p>
            <a:r>
              <a:rPr lang="en-AU" sz="3000" b="1" dirty="0"/>
              <a:t>+</a:t>
            </a:r>
          </a:p>
        </p:txBody>
      </p:sp>
      <p:pic>
        <p:nvPicPr>
          <p:cNvPr id="5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05070" y="2123767"/>
            <a:ext cx="443194" cy="44368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986600" y="2123767"/>
            <a:ext cx="443194" cy="44368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5841" y="2618280"/>
            <a:ext cx="441651" cy="442136"/>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7072" y="2618280"/>
            <a:ext cx="441651" cy="442136"/>
          </a:xfrm>
          <a:prstGeom prst="rect">
            <a:avLst/>
          </a:prstGeom>
        </p:spPr>
      </p:pic>
    </p:spTree>
    <p:extLst>
      <p:ext uri="{BB962C8B-B14F-4D97-AF65-F5344CB8AC3E}">
        <p14:creationId xmlns:p14="http://schemas.microsoft.com/office/powerpoint/2010/main" val="166869479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7" name="TextBox 4"/>
          <p:cNvSpPr txBox="1"/>
          <p:nvPr/>
        </p:nvSpPr>
        <p:spPr>
          <a:xfrm>
            <a:off x="1981200" y="133350"/>
            <a:ext cx="6244656"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a:t>Scale out – Making tableau </a:t>
            </a:r>
            <a:r>
              <a:rPr lang="en-IN" dirty="0" smtClean="0"/>
              <a:t>cluster</a:t>
            </a:r>
            <a:endParaRPr dirty="0"/>
          </a:p>
        </p:txBody>
      </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3059832" y="4249422"/>
            <a:ext cx="5166024"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a:t>Add more worker nodes, running some or all of the services.</a:t>
            </a:r>
            <a:endParaRPr lang="en-IN" sz="1600" dirty="0"/>
          </a:p>
        </p:txBody>
      </p:sp>
      <p:sp>
        <p:nvSpPr>
          <p:cNvPr id="59" name="TextBox 58"/>
          <p:cNvSpPr txBox="1"/>
          <p:nvPr/>
        </p:nvSpPr>
        <p:spPr>
          <a:xfrm>
            <a:off x="2915816" y="1098512"/>
            <a:ext cx="2064019"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60" name="Rectangle 59"/>
          <p:cNvSpPr/>
          <p:nvPr/>
        </p:nvSpPr>
        <p:spPr>
          <a:xfrm>
            <a:off x="2915816" y="1298574"/>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1" name="Rectangle 60"/>
          <p:cNvSpPr/>
          <p:nvPr/>
        </p:nvSpPr>
        <p:spPr>
          <a:xfrm>
            <a:off x="3269645" y="135800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62" name="Rectangle 61"/>
          <p:cNvSpPr/>
          <p:nvPr/>
        </p:nvSpPr>
        <p:spPr>
          <a:xfrm>
            <a:off x="3269645" y="356944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63" name="Rectangle 62"/>
          <p:cNvSpPr/>
          <p:nvPr/>
        </p:nvSpPr>
        <p:spPr>
          <a:xfrm>
            <a:off x="3269645" y="184943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64" name="Rectangle 63"/>
          <p:cNvSpPr/>
          <p:nvPr/>
        </p:nvSpPr>
        <p:spPr>
          <a:xfrm>
            <a:off x="3269645" y="209515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65" name="Rectangle 64"/>
          <p:cNvSpPr/>
          <p:nvPr/>
        </p:nvSpPr>
        <p:spPr>
          <a:xfrm>
            <a:off x="3269645" y="234086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66" name="TextBox 65"/>
          <p:cNvSpPr txBox="1"/>
          <p:nvPr/>
        </p:nvSpPr>
        <p:spPr>
          <a:xfrm>
            <a:off x="4316422" y="136144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67" name="Rectangle 66"/>
          <p:cNvSpPr/>
          <p:nvPr/>
        </p:nvSpPr>
        <p:spPr>
          <a:xfrm>
            <a:off x="3269645" y="258658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68" name="Rectangle 67"/>
          <p:cNvSpPr/>
          <p:nvPr/>
        </p:nvSpPr>
        <p:spPr>
          <a:xfrm>
            <a:off x="3269645" y="283229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69" name="Rectangle 68"/>
          <p:cNvSpPr/>
          <p:nvPr/>
        </p:nvSpPr>
        <p:spPr>
          <a:xfrm rot="16200000">
            <a:off x="1917164" y="2451026"/>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70" name="Rectangle 69"/>
          <p:cNvSpPr/>
          <p:nvPr/>
        </p:nvSpPr>
        <p:spPr>
          <a:xfrm>
            <a:off x="3269645" y="307801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71" name="Rectangle 70"/>
          <p:cNvSpPr/>
          <p:nvPr/>
        </p:nvSpPr>
        <p:spPr>
          <a:xfrm>
            <a:off x="3269645" y="3323726"/>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72" name="Rectangle 71"/>
          <p:cNvSpPr/>
          <p:nvPr/>
        </p:nvSpPr>
        <p:spPr>
          <a:xfrm>
            <a:off x="3269645" y="160372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73" name="TextBox 72"/>
          <p:cNvSpPr txBox="1"/>
          <p:nvPr/>
        </p:nvSpPr>
        <p:spPr>
          <a:xfrm>
            <a:off x="4316422" y="357287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4" name="TextBox 73"/>
          <p:cNvSpPr txBox="1"/>
          <p:nvPr/>
        </p:nvSpPr>
        <p:spPr>
          <a:xfrm>
            <a:off x="4316422" y="160715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5" name="TextBox 74"/>
          <p:cNvSpPr txBox="1"/>
          <p:nvPr/>
        </p:nvSpPr>
        <p:spPr>
          <a:xfrm>
            <a:off x="4316422" y="185287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6" name="TextBox 75"/>
          <p:cNvSpPr txBox="1"/>
          <p:nvPr/>
        </p:nvSpPr>
        <p:spPr>
          <a:xfrm>
            <a:off x="4316422" y="209858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7" name="TextBox 76"/>
          <p:cNvSpPr txBox="1"/>
          <p:nvPr/>
        </p:nvSpPr>
        <p:spPr>
          <a:xfrm>
            <a:off x="4316422" y="23443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8" name="TextBox 77"/>
          <p:cNvSpPr txBox="1"/>
          <p:nvPr/>
        </p:nvSpPr>
        <p:spPr>
          <a:xfrm>
            <a:off x="4316422" y="259001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9" name="TextBox 78"/>
          <p:cNvSpPr txBox="1"/>
          <p:nvPr/>
        </p:nvSpPr>
        <p:spPr>
          <a:xfrm>
            <a:off x="4316422" y="283573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0" name="TextBox 79"/>
          <p:cNvSpPr txBox="1"/>
          <p:nvPr/>
        </p:nvSpPr>
        <p:spPr>
          <a:xfrm>
            <a:off x="4316422" y="308144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1" name="TextBox 80"/>
          <p:cNvSpPr txBox="1"/>
          <p:nvPr/>
        </p:nvSpPr>
        <p:spPr>
          <a:xfrm>
            <a:off x="4316422" y="332716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2" name="TextBox 81"/>
          <p:cNvSpPr txBox="1"/>
          <p:nvPr/>
        </p:nvSpPr>
        <p:spPr>
          <a:xfrm>
            <a:off x="5292080" y="2268328"/>
            <a:ext cx="409086" cy="553998"/>
          </a:xfrm>
          <a:prstGeom prst="rect">
            <a:avLst/>
          </a:prstGeom>
          <a:noFill/>
        </p:spPr>
        <p:txBody>
          <a:bodyPr wrap="none" rtlCol="0">
            <a:spAutoFit/>
          </a:bodyPr>
          <a:lstStyle/>
          <a:p>
            <a:r>
              <a:rPr lang="en-AU" sz="3000" b="1" dirty="0"/>
              <a:t>+</a:t>
            </a:r>
          </a:p>
        </p:txBody>
      </p:sp>
      <p:sp>
        <p:nvSpPr>
          <p:cNvPr id="83" name="TextBox 82"/>
          <p:cNvSpPr txBox="1"/>
          <p:nvPr/>
        </p:nvSpPr>
        <p:spPr>
          <a:xfrm>
            <a:off x="5868144" y="1611933"/>
            <a:ext cx="2232248"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Worker Node</a:t>
            </a:r>
          </a:p>
        </p:txBody>
      </p:sp>
      <p:sp>
        <p:nvSpPr>
          <p:cNvPr id="89" name="Rectangle 88"/>
          <p:cNvSpPr/>
          <p:nvPr/>
        </p:nvSpPr>
        <p:spPr>
          <a:xfrm>
            <a:off x="5868144" y="1811996"/>
            <a:ext cx="2232248" cy="13924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90" name="Rectangle 89"/>
          <p:cNvSpPr/>
          <p:nvPr/>
        </p:nvSpPr>
        <p:spPr>
          <a:xfrm rot="16200000">
            <a:off x="5656589" y="2360570"/>
            <a:ext cx="1250875" cy="272584"/>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91" name="Rectangle 90"/>
          <p:cNvSpPr/>
          <p:nvPr/>
        </p:nvSpPr>
        <p:spPr>
          <a:xfrm>
            <a:off x="6529760" y="1885221"/>
            <a:ext cx="1412399" cy="211378"/>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Gateway</a:t>
            </a:r>
            <a:endParaRPr lang="en-AU" sz="750" dirty="0">
              <a:solidFill>
                <a:prstClr val="black"/>
              </a:solidFill>
              <a:latin typeface="Tahoma" pitchFamily="34" charset="0"/>
              <a:ea typeface="Tahoma" pitchFamily="34" charset="0"/>
              <a:cs typeface="Tahoma" pitchFamily="34" charset="0"/>
            </a:endParaRPr>
          </a:p>
        </p:txBody>
      </p:sp>
      <p:sp>
        <p:nvSpPr>
          <p:cNvPr id="92" name="Rectangle 91"/>
          <p:cNvSpPr/>
          <p:nvPr/>
        </p:nvSpPr>
        <p:spPr>
          <a:xfrm>
            <a:off x="6529760" y="2374238"/>
            <a:ext cx="1412399" cy="21379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93" name="Rectangle 92"/>
          <p:cNvSpPr/>
          <p:nvPr/>
        </p:nvSpPr>
        <p:spPr>
          <a:xfrm>
            <a:off x="6529760" y="2625203"/>
            <a:ext cx="1412399" cy="2085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94" name="Rectangle 93"/>
          <p:cNvSpPr/>
          <p:nvPr/>
        </p:nvSpPr>
        <p:spPr>
          <a:xfrm>
            <a:off x="6529760" y="2870918"/>
            <a:ext cx="1412399" cy="2085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95" name="TextBox 94"/>
          <p:cNvSpPr txBox="1"/>
          <p:nvPr/>
        </p:nvSpPr>
        <p:spPr>
          <a:xfrm>
            <a:off x="7623525" y="1885221"/>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96" name="Rectangle 95"/>
          <p:cNvSpPr/>
          <p:nvPr/>
        </p:nvSpPr>
        <p:spPr>
          <a:xfrm>
            <a:off x="6529760" y="2130935"/>
            <a:ext cx="1412399" cy="224477"/>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97" name="TextBox 96"/>
          <p:cNvSpPr txBox="1"/>
          <p:nvPr/>
        </p:nvSpPr>
        <p:spPr>
          <a:xfrm>
            <a:off x="7623525" y="2130936"/>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98" name="TextBox 97"/>
          <p:cNvSpPr txBox="1"/>
          <p:nvPr/>
        </p:nvSpPr>
        <p:spPr>
          <a:xfrm>
            <a:off x="7623525" y="2379488"/>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99" name="TextBox 98"/>
          <p:cNvSpPr txBox="1"/>
          <p:nvPr/>
        </p:nvSpPr>
        <p:spPr>
          <a:xfrm>
            <a:off x="7623525" y="2625203"/>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0" name="TextBox 99"/>
          <p:cNvSpPr txBox="1"/>
          <p:nvPr/>
        </p:nvSpPr>
        <p:spPr>
          <a:xfrm>
            <a:off x="7623525" y="2870918"/>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Tree>
    <p:extLst>
      <p:ext uri="{BB962C8B-B14F-4D97-AF65-F5344CB8AC3E}">
        <p14:creationId xmlns:p14="http://schemas.microsoft.com/office/powerpoint/2010/main" val="3825547148"/>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3059832" y="4249422"/>
            <a:ext cx="516602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a:t>Scaling can be asymmetric, means separate data services  </a:t>
            </a:r>
            <a:r>
              <a:rPr lang="en-IN" sz="1600" dirty="0" smtClean="0"/>
              <a:t>can be run on worker nodes…</a:t>
            </a:r>
            <a:endParaRPr lang="en-IN" sz="1600" dirty="0"/>
          </a:p>
        </p:txBody>
      </p:sp>
      <p:sp>
        <p:nvSpPr>
          <p:cNvPr id="45" name="TextBox 44"/>
          <p:cNvSpPr txBox="1"/>
          <p:nvPr/>
        </p:nvSpPr>
        <p:spPr>
          <a:xfrm>
            <a:off x="3131840" y="882488"/>
            <a:ext cx="2064019"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46" name="Rectangle 45"/>
          <p:cNvSpPr/>
          <p:nvPr/>
        </p:nvSpPr>
        <p:spPr>
          <a:xfrm>
            <a:off x="3131840" y="108255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47" name="Rectangle 46"/>
          <p:cNvSpPr/>
          <p:nvPr/>
        </p:nvSpPr>
        <p:spPr>
          <a:xfrm>
            <a:off x="3485669" y="11419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48" name="Rectangle 47"/>
          <p:cNvSpPr/>
          <p:nvPr/>
        </p:nvSpPr>
        <p:spPr>
          <a:xfrm>
            <a:off x="3485669" y="335341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49" name="Rectangle 48"/>
          <p:cNvSpPr/>
          <p:nvPr/>
        </p:nvSpPr>
        <p:spPr>
          <a:xfrm>
            <a:off x="3485669" y="16334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50" name="Rectangle 49"/>
          <p:cNvSpPr/>
          <p:nvPr/>
        </p:nvSpPr>
        <p:spPr>
          <a:xfrm>
            <a:off x="3485669" y="18791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51" name="Rectangle 50"/>
          <p:cNvSpPr/>
          <p:nvPr/>
        </p:nvSpPr>
        <p:spPr>
          <a:xfrm>
            <a:off x="3485669" y="21248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52" name="TextBox 51"/>
          <p:cNvSpPr txBox="1"/>
          <p:nvPr/>
        </p:nvSpPr>
        <p:spPr>
          <a:xfrm>
            <a:off x="4532446" y="11454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3" name="Rectangle 52"/>
          <p:cNvSpPr/>
          <p:nvPr/>
        </p:nvSpPr>
        <p:spPr>
          <a:xfrm>
            <a:off x="3485669" y="23705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54" name="Rectangle 53"/>
          <p:cNvSpPr/>
          <p:nvPr/>
        </p:nvSpPr>
        <p:spPr>
          <a:xfrm>
            <a:off x="3485669" y="261627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55" name="Rectangle 54"/>
          <p:cNvSpPr/>
          <p:nvPr/>
        </p:nvSpPr>
        <p:spPr>
          <a:xfrm rot="16200000">
            <a:off x="2133188" y="223500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56" name="Rectangle 55"/>
          <p:cNvSpPr/>
          <p:nvPr/>
        </p:nvSpPr>
        <p:spPr>
          <a:xfrm>
            <a:off x="3485669" y="286198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57" name="Rectangle 56"/>
          <p:cNvSpPr/>
          <p:nvPr/>
        </p:nvSpPr>
        <p:spPr>
          <a:xfrm>
            <a:off x="3485669" y="310770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58" name="Rectangle 57"/>
          <p:cNvSpPr/>
          <p:nvPr/>
        </p:nvSpPr>
        <p:spPr>
          <a:xfrm>
            <a:off x="3485669" y="13876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01" name="TextBox 100"/>
          <p:cNvSpPr txBox="1"/>
          <p:nvPr/>
        </p:nvSpPr>
        <p:spPr>
          <a:xfrm>
            <a:off x="4532446" y="335685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2" name="TextBox 101"/>
          <p:cNvSpPr txBox="1"/>
          <p:nvPr/>
        </p:nvSpPr>
        <p:spPr>
          <a:xfrm>
            <a:off x="4532446" y="13911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3" name="TextBox 102"/>
          <p:cNvSpPr txBox="1"/>
          <p:nvPr/>
        </p:nvSpPr>
        <p:spPr>
          <a:xfrm>
            <a:off x="4532446" y="16368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4" name="TextBox 103"/>
          <p:cNvSpPr txBox="1"/>
          <p:nvPr/>
        </p:nvSpPr>
        <p:spPr>
          <a:xfrm>
            <a:off x="4532446" y="18825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5" name="TextBox 104"/>
          <p:cNvSpPr txBox="1"/>
          <p:nvPr/>
        </p:nvSpPr>
        <p:spPr>
          <a:xfrm>
            <a:off x="4532446" y="21282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6" name="TextBox 105"/>
          <p:cNvSpPr txBox="1"/>
          <p:nvPr/>
        </p:nvSpPr>
        <p:spPr>
          <a:xfrm>
            <a:off x="4532446" y="23739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7" name="TextBox 106"/>
          <p:cNvSpPr txBox="1"/>
          <p:nvPr/>
        </p:nvSpPr>
        <p:spPr>
          <a:xfrm>
            <a:off x="4532446" y="261970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8" name="TextBox 107"/>
          <p:cNvSpPr txBox="1"/>
          <p:nvPr/>
        </p:nvSpPr>
        <p:spPr>
          <a:xfrm>
            <a:off x="4532446" y="286542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9" name="TextBox 108"/>
          <p:cNvSpPr txBox="1"/>
          <p:nvPr/>
        </p:nvSpPr>
        <p:spPr>
          <a:xfrm>
            <a:off x="4532446" y="311113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0" name="TextBox 109"/>
          <p:cNvSpPr txBox="1"/>
          <p:nvPr/>
        </p:nvSpPr>
        <p:spPr>
          <a:xfrm>
            <a:off x="5796136" y="2647095"/>
            <a:ext cx="2232248"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Worker Node</a:t>
            </a:r>
          </a:p>
        </p:txBody>
      </p:sp>
      <p:sp>
        <p:nvSpPr>
          <p:cNvPr id="111" name="Rectangle 110"/>
          <p:cNvSpPr/>
          <p:nvPr/>
        </p:nvSpPr>
        <p:spPr>
          <a:xfrm>
            <a:off x="5796136" y="2847158"/>
            <a:ext cx="2232248" cy="866202"/>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rot="16200000">
            <a:off x="5840647" y="3139671"/>
            <a:ext cx="738752" cy="272584"/>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13" name="Rectangle 112"/>
          <p:cNvSpPr/>
          <p:nvPr/>
        </p:nvSpPr>
        <p:spPr>
          <a:xfrm>
            <a:off x="6457752" y="3221026"/>
            <a:ext cx="1412399" cy="151116"/>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14" name="TextBox 113"/>
          <p:cNvSpPr txBox="1"/>
          <p:nvPr/>
        </p:nvSpPr>
        <p:spPr>
          <a:xfrm>
            <a:off x="7452320" y="3212707"/>
            <a:ext cx="434379" cy="207749"/>
          </a:xfrm>
          <a:prstGeom prst="rect">
            <a:avLst/>
          </a:prstGeom>
          <a:noFill/>
        </p:spPr>
        <p:txBody>
          <a:bodyPr wrap="square" rtlCol="0">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5" name="TextBox 114"/>
          <p:cNvSpPr txBox="1"/>
          <p:nvPr/>
        </p:nvSpPr>
        <p:spPr>
          <a:xfrm>
            <a:off x="5796136" y="900176"/>
            <a:ext cx="2232248"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Worker Node</a:t>
            </a:r>
          </a:p>
        </p:txBody>
      </p:sp>
      <p:sp>
        <p:nvSpPr>
          <p:cNvPr id="116" name="Rectangle 115"/>
          <p:cNvSpPr/>
          <p:nvPr/>
        </p:nvSpPr>
        <p:spPr>
          <a:xfrm>
            <a:off x="5796136" y="1100239"/>
            <a:ext cx="2232248" cy="13924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7" name="Rectangle 116"/>
          <p:cNvSpPr/>
          <p:nvPr/>
        </p:nvSpPr>
        <p:spPr>
          <a:xfrm rot="16200000">
            <a:off x="5584581" y="1648813"/>
            <a:ext cx="1250875" cy="272584"/>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18" name="Rectangle 117"/>
          <p:cNvSpPr/>
          <p:nvPr/>
        </p:nvSpPr>
        <p:spPr>
          <a:xfrm>
            <a:off x="6457752" y="1173464"/>
            <a:ext cx="1412399" cy="211378"/>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Gateway</a:t>
            </a:r>
            <a:endParaRPr lang="en-AU" sz="750" dirty="0">
              <a:solidFill>
                <a:prstClr val="black"/>
              </a:solidFill>
              <a:latin typeface="Tahoma" pitchFamily="34" charset="0"/>
              <a:ea typeface="Tahoma" pitchFamily="34" charset="0"/>
              <a:cs typeface="Tahoma" pitchFamily="34" charset="0"/>
            </a:endParaRPr>
          </a:p>
        </p:txBody>
      </p:sp>
      <p:sp>
        <p:nvSpPr>
          <p:cNvPr id="119" name="Rectangle 118"/>
          <p:cNvSpPr/>
          <p:nvPr/>
        </p:nvSpPr>
        <p:spPr>
          <a:xfrm>
            <a:off x="6457752" y="1662481"/>
            <a:ext cx="1412399" cy="21379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20" name="Rectangle 119"/>
          <p:cNvSpPr/>
          <p:nvPr/>
        </p:nvSpPr>
        <p:spPr>
          <a:xfrm>
            <a:off x="6457752" y="1913446"/>
            <a:ext cx="1412399" cy="2085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21" name="Rectangle 120"/>
          <p:cNvSpPr/>
          <p:nvPr/>
        </p:nvSpPr>
        <p:spPr>
          <a:xfrm>
            <a:off x="6457752" y="2159161"/>
            <a:ext cx="1412399" cy="2085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22" name="TextBox 121"/>
          <p:cNvSpPr txBox="1"/>
          <p:nvPr/>
        </p:nvSpPr>
        <p:spPr>
          <a:xfrm>
            <a:off x="7551517" y="1173464"/>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Rectangle 122"/>
          <p:cNvSpPr/>
          <p:nvPr/>
        </p:nvSpPr>
        <p:spPr>
          <a:xfrm>
            <a:off x="6457752" y="1419178"/>
            <a:ext cx="1412399" cy="224477"/>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4" name="TextBox 123"/>
          <p:cNvSpPr txBox="1"/>
          <p:nvPr/>
        </p:nvSpPr>
        <p:spPr>
          <a:xfrm>
            <a:off x="7551517" y="1419179"/>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7551517" y="1667731"/>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7551517" y="1913446"/>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7551517" y="2159161"/>
            <a:ext cx="323026"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Tree>
    <p:extLst>
      <p:ext uri="{BB962C8B-B14F-4D97-AF65-F5344CB8AC3E}">
        <p14:creationId xmlns:p14="http://schemas.microsoft.com/office/powerpoint/2010/main" val="2618461400"/>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3059832" y="4249422"/>
            <a:ext cx="5166024"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a:t>In a cluster, Cache server is shared across all services.</a:t>
            </a:r>
            <a:endParaRPr lang="en-IN" sz="1600" dirty="0"/>
          </a:p>
        </p:txBody>
      </p:sp>
      <p:sp>
        <p:nvSpPr>
          <p:cNvPr id="59" name="TextBox 58"/>
          <p:cNvSpPr txBox="1"/>
          <p:nvPr/>
        </p:nvSpPr>
        <p:spPr>
          <a:xfrm>
            <a:off x="3347864" y="930956"/>
            <a:ext cx="2064019"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60" name="Rectangle 59"/>
          <p:cNvSpPr/>
          <p:nvPr/>
        </p:nvSpPr>
        <p:spPr>
          <a:xfrm>
            <a:off x="3347864" y="1131018"/>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1" name="Rectangle 60"/>
          <p:cNvSpPr/>
          <p:nvPr/>
        </p:nvSpPr>
        <p:spPr>
          <a:xfrm>
            <a:off x="3701693" y="119045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62" name="Rectangle 61"/>
          <p:cNvSpPr/>
          <p:nvPr/>
        </p:nvSpPr>
        <p:spPr>
          <a:xfrm>
            <a:off x="3701693" y="340188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63" name="Rectangle 62"/>
          <p:cNvSpPr/>
          <p:nvPr/>
        </p:nvSpPr>
        <p:spPr>
          <a:xfrm>
            <a:off x="3701693" y="168188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64" name="Rectangle 63"/>
          <p:cNvSpPr/>
          <p:nvPr/>
        </p:nvSpPr>
        <p:spPr>
          <a:xfrm>
            <a:off x="3701693" y="192759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65" name="Rectangle 64"/>
          <p:cNvSpPr/>
          <p:nvPr/>
        </p:nvSpPr>
        <p:spPr>
          <a:xfrm>
            <a:off x="3701693" y="217331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66" name="TextBox 65"/>
          <p:cNvSpPr txBox="1"/>
          <p:nvPr/>
        </p:nvSpPr>
        <p:spPr>
          <a:xfrm>
            <a:off x="4748470" y="119388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67" name="Rectangle 66"/>
          <p:cNvSpPr/>
          <p:nvPr/>
        </p:nvSpPr>
        <p:spPr>
          <a:xfrm>
            <a:off x="3701693" y="241902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68" name="Rectangle 67"/>
          <p:cNvSpPr/>
          <p:nvPr/>
        </p:nvSpPr>
        <p:spPr>
          <a:xfrm>
            <a:off x="3701693" y="266474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69" name="Rectangle 68"/>
          <p:cNvSpPr/>
          <p:nvPr/>
        </p:nvSpPr>
        <p:spPr>
          <a:xfrm rot="16200000">
            <a:off x="2349212" y="2283470"/>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70" name="Rectangle 69"/>
          <p:cNvSpPr/>
          <p:nvPr/>
        </p:nvSpPr>
        <p:spPr>
          <a:xfrm>
            <a:off x="3701693" y="291045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71" name="Rectangle 70"/>
          <p:cNvSpPr/>
          <p:nvPr/>
        </p:nvSpPr>
        <p:spPr>
          <a:xfrm>
            <a:off x="3701693" y="315617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72" name="Rectangle 71"/>
          <p:cNvSpPr/>
          <p:nvPr/>
        </p:nvSpPr>
        <p:spPr>
          <a:xfrm>
            <a:off x="3701693" y="143616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73" name="TextBox 72"/>
          <p:cNvSpPr txBox="1"/>
          <p:nvPr/>
        </p:nvSpPr>
        <p:spPr>
          <a:xfrm>
            <a:off x="4748470" y="340532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4" name="TextBox 73"/>
          <p:cNvSpPr txBox="1"/>
          <p:nvPr/>
        </p:nvSpPr>
        <p:spPr>
          <a:xfrm>
            <a:off x="4748470" y="143960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5" name="TextBox 74"/>
          <p:cNvSpPr txBox="1"/>
          <p:nvPr/>
        </p:nvSpPr>
        <p:spPr>
          <a:xfrm>
            <a:off x="4748470" y="168531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6" name="TextBox 75"/>
          <p:cNvSpPr txBox="1"/>
          <p:nvPr/>
        </p:nvSpPr>
        <p:spPr>
          <a:xfrm>
            <a:off x="4748470" y="193103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7" name="TextBox 76"/>
          <p:cNvSpPr txBox="1"/>
          <p:nvPr/>
        </p:nvSpPr>
        <p:spPr>
          <a:xfrm>
            <a:off x="4748470" y="217674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8" name="TextBox 77"/>
          <p:cNvSpPr txBox="1"/>
          <p:nvPr/>
        </p:nvSpPr>
        <p:spPr>
          <a:xfrm>
            <a:off x="4748470" y="242246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9" name="TextBox 78"/>
          <p:cNvSpPr txBox="1"/>
          <p:nvPr/>
        </p:nvSpPr>
        <p:spPr>
          <a:xfrm>
            <a:off x="4748470" y="266817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0" name="TextBox 79"/>
          <p:cNvSpPr txBox="1"/>
          <p:nvPr/>
        </p:nvSpPr>
        <p:spPr>
          <a:xfrm>
            <a:off x="4748470" y="291389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1" name="TextBox 80"/>
          <p:cNvSpPr txBox="1"/>
          <p:nvPr/>
        </p:nvSpPr>
        <p:spPr>
          <a:xfrm>
            <a:off x="4748470" y="315960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2" name="TextBox 81"/>
          <p:cNvSpPr txBox="1"/>
          <p:nvPr/>
        </p:nvSpPr>
        <p:spPr>
          <a:xfrm>
            <a:off x="5964365" y="915566"/>
            <a:ext cx="2064019"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83" name="Rectangle 82"/>
          <p:cNvSpPr/>
          <p:nvPr/>
        </p:nvSpPr>
        <p:spPr>
          <a:xfrm>
            <a:off x="5964365" y="1115628"/>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87" name="Rectangle 86"/>
          <p:cNvSpPr/>
          <p:nvPr/>
        </p:nvSpPr>
        <p:spPr>
          <a:xfrm>
            <a:off x="6318194" y="117506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89" name="Rectangle 88"/>
          <p:cNvSpPr/>
          <p:nvPr/>
        </p:nvSpPr>
        <p:spPr>
          <a:xfrm>
            <a:off x="6318194" y="166649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90" name="Rectangle 89"/>
          <p:cNvSpPr/>
          <p:nvPr/>
        </p:nvSpPr>
        <p:spPr>
          <a:xfrm>
            <a:off x="6318194" y="191220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91" name="Rectangle 90"/>
          <p:cNvSpPr/>
          <p:nvPr/>
        </p:nvSpPr>
        <p:spPr>
          <a:xfrm>
            <a:off x="6318194" y="215792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92" name="TextBox 91"/>
          <p:cNvSpPr txBox="1"/>
          <p:nvPr/>
        </p:nvSpPr>
        <p:spPr>
          <a:xfrm>
            <a:off x="7364971" y="117849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93" name="Rectangle 92"/>
          <p:cNvSpPr/>
          <p:nvPr/>
        </p:nvSpPr>
        <p:spPr>
          <a:xfrm>
            <a:off x="6318194" y="240363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94" name="Rectangle 93"/>
          <p:cNvSpPr/>
          <p:nvPr/>
        </p:nvSpPr>
        <p:spPr>
          <a:xfrm>
            <a:off x="6318194" y="264935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95" name="Rectangle 94"/>
          <p:cNvSpPr/>
          <p:nvPr/>
        </p:nvSpPr>
        <p:spPr>
          <a:xfrm rot="16200000">
            <a:off x="4965713" y="2268080"/>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96" name="Rectangle 95"/>
          <p:cNvSpPr/>
          <p:nvPr/>
        </p:nvSpPr>
        <p:spPr>
          <a:xfrm>
            <a:off x="6318194" y="289506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97" name="Rectangle 96"/>
          <p:cNvSpPr/>
          <p:nvPr/>
        </p:nvSpPr>
        <p:spPr>
          <a:xfrm>
            <a:off x="6318194" y="142077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98" name="TextBox 97"/>
          <p:cNvSpPr txBox="1"/>
          <p:nvPr/>
        </p:nvSpPr>
        <p:spPr>
          <a:xfrm>
            <a:off x="7364971" y="142421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99" name="TextBox 98"/>
          <p:cNvSpPr txBox="1"/>
          <p:nvPr/>
        </p:nvSpPr>
        <p:spPr>
          <a:xfrm>
            <a:off x="7364971" y="166992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0" name="TextBox 99"/>
          <p:cNvSpPr txBox="1"/>
          <p:nvPr/>
        </p:nvSpPr>
        <p:spPr>
          <a:xfrm>
            <a:off x="7364971" y="191564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7364971" y="216135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9" name="TextBox 128"/>
          <p:cNvSpPr txBox="1"/>
          <p:nvPr/>
        </p:nvSpPr>
        <p:spPr>
          <a:xfrm>
            <a:off x="7364971" y="240707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0" name="TextBox 129"/>
          <p:cNvSpPr txBox="1"/>
          <p:nvPr/>
        </p:nvSpPr>
        <p:spPr>
          <a:xfrm>
            <a:off x="7364971" y="265278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1" name="TextBox 130"/>
          <p:cNvSpPr txBox="1"/>
          <p:nvPr/>
        </p:nvSpPr>
        <p:spPr>
          <a:xfrm>
            <a:off x="7364971" y="289850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2" name="Left-Right Arrow 131"/>
          <p:cNvSpPr/>
          <p:nvPr/>
        </p:nvSpPr>
        <p:spPr>
          <a:xfrm>
            <a:off x="5243407" y="1956756"/>
            <a:ext cx="1067372" cy="141841"/>
          </a:xfrm>
          <a:prstGeom prst="lef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40000"/>
                  <a:lumOff val="60000"/>
                </a:schemeClr>
              </a:solidFill>
            </a:endParaRPr>
          </a:p>
        </p:txBody>
      </p:sp>
    </p:spTree>
    <p:extLst>
      <p:ext uri="{BB962C8B-B14F-4D97-AF65-F5344CB8AC3E}">
        <p14:creationId xmlns:p14="http://schemas.microsoft.com/office/powerpoint/2010/main" val="637493982"/>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2" name="TextBox 1"/>
          <p:cNvSpPr txBox="1"/>
          <p:nvPr/>
        </p:nvSpPr>
        <p:spPr>
          <a:xfrm>
            <a:off x="3061810" y="4097415"/>
            <a:ext cx="5166024"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AU" sz="1600" dirty="0"/>
              <a:t>The data engine can scale out with up to two instances on each nodes. The file store service keeps the TDE files sync’d across data engines in the cluster.</a:t>
            </a:r>
          </a:p>
        </p:txBody>
      </p:sp>
      <p:sp>
        <p:nvSpPr>
          <p:cNvPr id="50" name="TextBox 49"/>
          <p:cNvSpPr txBox="1"/>
          <p:nvPr/>
        </p:nvSpPr>
        <p:spPr>
          <a:xfrm>
            <a:off x="3203848" y="786940"/>
            <a:ext cx="2064019"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51" name="Rectangle 50"/>
          <p:cNvSpPr/>
          <p:nvPr/>
        </p:nvSpPr>
        <p:spPr>
          <a:xfrm>
            <a:off x="3203848" y="987002"/>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52" name="Rectangle 51"/>
          <p:cNvSpPr/>
          <p:nvPr/>
        </p:nvSpPr>
        <p:spPr>
          <a:xfrm>
            <a:off x="3557677" y="1046434"/>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53" name="Rectangle 52"/>
          <p:cNvSpPr/>
          <p:nvPr/>
        </p:nvSpPr>
        <p:spPr>
          <a:xfrm>
            <a:off x="3557677" y="325787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54" name="Rectangle 53"/>
          <p:cNvSpPr/>
          <p:nvPr/>
        </p:nvSpPr>
        <p:spPr>
          <a:xfrm>
            <a:off x="3557677" y="1537864"/>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55" name="Rectangle 54"/>
          <p:cNvSpPr/>
          <p:nvPr/>
        </p:nvSpPr>
        <p:spPr>
          <a:xfrm>
            <a:off x="3557677" y="178357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56" name="Rectangle 55"/>
          <p:cNvSpPr/>
          <p:nvPr/>
        </p:nvSpPr>
        <p:spPr>
          <a:xfrm>
            <a:off x="3557677" y="2029294"/>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57" name="TextBox 56"/>
          <p:cNvSpPr txBox="1"/>
          <p:nvPr/>
        </p:nvSpPr>
        <p:spPr>
          <a:xfrm>
            <a:off x="4604454" y="104987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8" name="Rectangle 57"/>
          <p:cNvSpPr/>
          <p:nvPr/>
        </p:nvSpPr>
        <p:spPr>
          <a:xfrm>
            <a:off x="3557677" y="227500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01" name="Rectangle 100"/>
          <p:cNvSpPr/>
          <p:nvPr/>
        </p:nvSpPr>
        <p:spPr>
          <a:xfrm>
            <a:off x="3557677" y="2520724"/>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02" name="Rectangle 101"/>
          <p:cNvSpPr/>
          <p:nvPr/>
        </p:nvSpPr>
        <p:spPr>
          <a:xfrm rot="16200000">
            <a:off x="2205196" y="2139454"/>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03" name="Rectangle 102"/>
          <p:cNvSpPr/>
          <p:nvPr/>
        </p:nvSpPr>
        <p:spPr>
          <a:xfrm>
            <a:off x="3557677" y="276643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04" name="Rectangle 103"/>
          <p:cNvSpPr/>
          <p:nvPr/>
        </p:nvSpPr>
        <p:spPr>
          <a:xfrm>
            <a:off x="3557677" y="3012154"/>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Repository</a:t>
            </a:r>
          </a:p>
        </p:txBody>
      </p:sp>
      <p:sp>
        <p:nvSpPr>
          <p:cNvPr id="105" name="Rectangle 104"/>
          <p:cNvSpPr/>
          <p:nvPr/>
        </p:nvSpPr>
        <p:spPr>
          <a:xfrm>
            <a:off x="3557677" y="129214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06" name="TextBox 105"/>
          <p:cNvSpPr txBox="1"/>
          <p:nvPr/>
        </p:nvSpPr>
        <p:spPr>
          <a:xfrm>
            <a:off x="4604454" y="326130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7" name="TextBox 106"/>
          <p:cNvSpPr txBox="1"/>
          <p:nvPr/>
        </p:nvSpPr>
        <p:spPr>
          <a:xfrm>
            <a:off x="4604454" y="129558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8" name="TextBox 107"/>
          <p:cNvSpPr txBox="1"/>
          <p:nvPr/>
        </p:nvSpPr>
        <p:spPr>
          <a:xfrm>
            <a:off x="4604454" y="154130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9" name="TextBox 108"/>
          <p:cNvSpPr txBox="1"/>
          <p:nvPr/>
        </p:nvSpPr>
        <p:spPr>
          <a:xfrm>
            <a:off x="4604454" y="178701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0" name="TextBox 109"/>
          <p:cNvSpPr txBox="1"/>
          <p:nvPr/>
        </p:nvSpPr>
        <p:spPr>
          <a:xfrm>
            <a:off x="4604454" y="203273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1" name="TextBox 110"/>
          <p:cNvSpPr txBox="1"/>
          <p:nvPr/>
        </p:nvSpPr>
        <p:spPr>
          <a:xfrm>
            <a:off x="4604454" y="227844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2" name="TextBox 111"/>
          <p:cNvSpPr txBox="1"/>
          <p:nvPr/>
        </p:nvSpPr>
        <p:spPr>
          <a:xfrm>
            <a:off x="4604454" y="252416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3" name="TextBox 112"/>
          <p:cNvSpPr txBox="1"/>
          <p:nvPr/>
        </p:nvSpPr>
        <p:spPr>
          <a:xfrm>
            <a:off x="4604454" y="276987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4" name="TextBox 113"/>
          <p:cNvSpPr txBox="1"/>
          <p:nvPr/>
        </p:nvSpPr>
        <p:spPr>
          <a:xfrm>
            <a:off x="4604454" y="301559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5" name="TextBox 114"/>
          <p:cNvSpPr txBox="1"/>
          <p:nvPr/>
        </p:nvSpPr>
        <p:spPr>
          <a:xfrm>
            <a:off x="5820349" y="771550"/>
            <a:ext cx="2064019"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116" name="Rectangle 115"/>
          <p:cNvSpPr/>
          <p:nvPr/>
        </p:nvSpPr>
        <p:spPr>
          <a:xfrm>
            <a:off x="5820349" y="971612"/>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7" name="Rectangle 116"/>
          <p:cNvSpPr/>
          <p:nvPr/>
        </p:nvSpPr>
        <p:spPr>
          <a:xfrm>
            <a:off x="6174178" y="1031044"/>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8" name="Rectangle 117"/>
          <p:cNvSpPr/>
          <p:nvPr/>
        </p:nvSpPr>
        <p:spPr>
          <a:xfrm>
            <a:off x="6174178" y="1522474"/>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9" name="Rectangle 118"/>
          <p:cNvSpPr/>
          <p:nvPr/>
        </p:nvSpPr>
        <p:spPr>
          <a:xfrm>
            <a:off x="6174178" y="176818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20" name="Rectangle 119"/>
          <p:cNvSpPr/>
          <p:nvPr/>
        </p:nvSpPr>
        <p:spPr>
          <a:xfrm>
            <a:off x="6174178" y="2013904"/>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21" name="TextBox 120"/>
          <p:cNvSpPr txBox="1"/>
          <p:nvPr/>
        </p:nvSpPr>
        <p:spPr>
          <a:xfrm>
            <a:off x="7220955" y="103448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2" name="Rectangle 121"/>
          <p:cNvSpPr/>
          <p:nvPr/>
        </p:nvSpPr>
        <p:spPr>
          <a:xfrm>
            <a:off x="6174178" y="225961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23" name="Rectangle 122"/>
          <p:cNvSpPr/>
          <p:nvPr/>
        </p:nvSpPr>
        <p:spPr>
          <a:xfrm>
            <a:off x="6174178" y="2505334"/>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24" name="Rectangle 123"/>
          <p:cNvSpPr/>
          <p:nvPr/>
        </p:nvSpPr>
        <p:spPr>
          <a:xfrm rot="16200000">
            <a:off x="4821697" y="2124064"/>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5" name="Rectangle 124"/>
          <p:cNvSpPr/>
          <p:nvPr/>
        </p:nvSpPr>
        <p:spPr>
          <a:xfrm>
            <a:off x="6174178" y="275104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6" name="Rectangle 125"/>
          <p:cNvSpPr/>
          <p:nvPr/>
        </p:nvSpPr>
        <p:spPr>
          <a:xfrm>
            <a:off x="6174178" y="127675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7" name="TextBox 126"/>
          <p:cNvSpPr txBox="1"/>
          <p:nvPr/>
        </p:nvSpPr>
        <p:spPr>
          <a:xfrm>
            <a:off x="7220955" y="128019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7220955" y="152591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7220955" y="177162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5" name="TextBox 134"/>
          <p:cNvSpPr txBox="1"/>
          <p:nvPr/>
        </p:nvSpPr>
        <p:spPr>
          <a:xfrm>
            <a:off x="7220955" y="201734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6" name="TextBox 135"/>
          <p:cNvSpPr txBox="1"/>
          <p:nvPr/>
        </p:nvSpPr>
        <p:spPr>
          <a:xfrm>
            <a:off x="7220955" y="226305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7" name="TextBox 136"/>
          <p:cNvSpPr txBox="1"/>
          <p:nvPr/>
        </p:nvSpPr>
        <p:spPr>
          <a:xfrm>
            <a:off x="7220955" y="250877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8" name="TextBox 137"/>
          <p:cNvSpPr txBox="1"/>
          <p:nvPr/>
        </p:nvSpPr>
        <p:spPr>
          <a:xfrm>
            <a:off x="7220955" y="275448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9" name="Left-Right Arrow 138"/>
          <p:cNvSpPr/>
          <p:nvPr/>
        </p:nvSpPr>
        <p:spPr>
          <a:xfrm>
            <a:off x="5099391" y="2607003"/>
            <a:ext cx="1067372" cy="141841"/>
          </a:xfrm>
          <a:prstGeom prst="lef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40000"/>
                  <a:lumOff val="60000"/>
                </a:schemeClr>
              </a:solidFill>
            </a:endParaRPr>
          </a:p>
        </p:txBody>
      </p:sp>
    </p:spTree>
    <p:extLst>
      <p:ext uri="{BB962C8B-B14F-4D97-AF65-F5344CB8AC3E}">
        <p14:creationId xmlns:p14="http://schemas.microsoft.com/office/powerpoint/2010/main" val="1498268184"/>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7" name="TextBox 4"/>
          <p:cNvSpPr txBox="1"/>
          <p:nvPr/>
        </p:nvSpPr>
        <p:spPr>
          <a:xfrm>
            <a:off x="1981200" y="133350"/>
            <a:ext cx="296331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algn="ctr"/>
            <a:r>
              <a:rPr lang="en-IN" dirty="0"/>
              <a:t>High Availability</a:t>
            </a:r>
            <a:endParaRPr lang="en-IN" dirty="0"/>
          </a:p>
        </p:txBody>
      </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3059832" y="3867894"/>
            <a:ext cx="5166024"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AU" sz="1600" dirty="0">
                <a:solidFill>
                  <a:prstClr val="black"/>
                </a:solidFill>
              </a:rPr>
              <a:t>Adding a third machine allows us to start configuring a HA architecture. </a:t>
            </a:r>
            <a:br>
              <a:rPr lang="en-AU" sz="1600" dirty="0">
                <a:solidFill>
                  <a:prstClr val="black"/>
                </a:solidFill>
              </a:rPr>
            </a:br>
            <a:r>
              <a:rPr lang="en-AU" sz="1600" dirty="0">
                <a:solidFill>
                  <a:prstClr val="black"/>
                </a:solidFill>
              </a:rPr>
              <a:t>Two instances of the Repository can be run, but only one is active. </a:t>
            </a:r>
            <a:endParaRPr lang="en-AU" sz="1600" dirty="0">
              <a:solidFill>
                <a:prstClr val="black"/>
              </a:solidFill>
            </a:endParaRPr>
          </a:p>
        </p:txBody>
      </p:sp>
      <p:sp>
        <p:nvSpPr>
          <p:cNvPr id="45" name="TextBox 44"/>
          <p:cNvSpPr txBox="1"/>
          <p:nvPr/>
        </p:nvSpPr>
        <p:spPr>
          <a:xfrm>
            <a:off x="4283968" y="85894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a:t>
            </a:r>
            <a:r>
              <a:rPr lang="en-AU" sz="750" b="1" dirty="0">
                <a:solidFill>
                  <a:prstClr val="black"/>
                </a:solidFill>
                <a:latin typeface="Tahoma" pitchFamily="34" charset="0"/>
                <a:ea typeface="Tahoma" pitchFamily="34" charset="0"/>
                <a:cs typeface="Tahoma" pitchFamily="34" charset="0"/>
              </a:rPr>
              <a:t>Node</a:t>
            </a:r>
          </a:p>
        </p:txBody>
      </p:sp>
      <p:sp>
        <p:nvSpPr>
          <p:cNvPr id="46" name="Rectangle 45"/>
          <p:cNvSpPr/>
          <p:nvPr/>
        </p:nvSpPr>
        <p:spPr>
          <a:xfrm>
            <a:off x="4283968" y="105901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47" name="Rectangle 46"/>
          <p:cNvSpPr/>
          <p:nvPr/>
        </p:nvSpPr>
        <p:spPr>
          <a:xfrm>
            <a:off x="4637797" y="11184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48" name="Rectangle 47"/>
          <p:cNvSpPr/>
          <p:nvPr/>
        </p:nvSpPr>
        <p:spPr>
          <a:xfrm>
            <a:off x="4637797" y="332987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49" name="Rectangle 48"/>
          <p:cNvSpPr/>
          <p:nvPr/>
        </p:nvSpPr>
        <p:spPr>
          <a:xfrm>
            <a:off x="4637797" y="160987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50" name="Rectangle 49"/>
          <p:cNvSpPr/>
          <p:nvPr/>
        </p:nvSpPr>
        <p:spPr>
          <a:xfrm>
            <a:off x="4637797" y="185558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51" name="Rectangle 50"/>
          <p:cNvSpPr/>
          <p:nvPr/>
        </p:nvSpPr>
        <p:spPr>
          <a:xfrm>
            <a:off x="4637797" y="210130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52" name="TextBox 51"/>
          <p:cNvSpPr txBox="1"/>
          <p:nvPr/>
        </p:nvSpPr>
        <p:spPr>
          <a:xfrm>
            <a:off x="5684574" y="11218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3" name="Rectangle 52"/>
          <p:cNvSpPr/>
          <p:nvPr/>
        </p:nvSpPr>
        <p:spPr>
          <a:xfrm>
            <a:off x="4637797" y="234701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54" name="Rectangle 53"/>
          <p:cNvSpPr/>
          <p:nvPr/>
        </p:nvSpPr>
        <p:spPr>
          <a:xfrm>
            <a:off x="4637797" y="259273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55" name="Rectangle 54"/>
          <p:cNvSpPr/>
          <p:nvPr/>
        </p:nvSpPr>
        <p:spPr>
          <a:xfrm rot="16200000">
            <a:off x="3285316" y="221146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56" name="Rectangle 55"/>
          <p:cNvSpPr/>
          <p:nvPr/>
        </p:nvSpPr>
        <p:spPr>
          <a:xfrm>
            <a:off x="4637797" y="283844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57" name="Rectangle 56"/>
          <p:cNvSpPr/>
          <p:nvPr/>
        </p:nvSpPr>
        <p:spPr>
          <a:xfrm>
            <a:off x="4637797" y="3084162"/>
            <a:ext cx="1541714" cy="226649"/>
          </a:xfrm>
          <a:prstGeom prst="rect">
            <a:avLst/>
          </a:prstGeom>
          <a:solidFill>
            <a:schemeClr val="accent3"/>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(Active)</a:t>
            </a:r>
            <a:endParaRPr lang="en-AU" sz="750" dirty="0">
              <a:solidFill>
                <a:prstClr val="black"/>
              </a:solidFill>
              <a:latin typeface="Tahoma" pitchFamily="34" charset="0"/>
              <a:ea typeface="Tahoma" pitchFamily="34" charset="0"/>
              <a:cs typeface="Tahoma" pitchFamily="34" charset="0"/>
            </a:endParaRPr>
          </a:p>
        </p:txBody>
      </p:sp>
      <p:sp>
        <p:nvSpPr>
          <p:cNvPr id="58" name="Rectangle 57"/>
          <p:cNvSpPr/>
          <p:nvPr/>
        </p:nvSpPr>
        <p:spPr>
          <a:xfrm>
            <a:off x="4637797" y="13641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01" name="TextBox 100"/>
          <p:cNvSpPr txBox="1"/>
          <p:nvPr/>
        </p:nvSpPr>
        <p:spPr>
          <a:xfrm>
            <a:off x="5684574" y="333331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2" name="TextBox 101"/>
          <p:cNvSpPr txBox="1"/>
          <p:nvPr/>
        </p:nvSpPr>
        <p:spPr>
          <a:xfrm>
            <a:off x="5684574" y="13675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3" name="TextBox 102"/>
          <p:cNvSpPr txBox="1"/>
          <p:nvPr/>
        </p:nvSpPr>
        <p:spPr>
          <a:xfrm>
            <a:off x="5684574" y="161330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4" name="TextBox 103"/>
          <p:cNvSpPr txBox="1"/>
          <p:nvPr/>
        </p:nvSpPr>
        <p:spPr>
          <a:xfrm>
            <a:off x="5684574" y="185902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5" name="TextBox 104"/>
          <p:cNvSpPr txBox="1"/>
          <p:nvPr/>
        </p:nvSpPr>
        <p:spPr>
          <a:xfrm>
            <a:off x="5684574" y="210473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6" name="TextBox 105"/>
          <p:cNvSpPr txBox="1"/>
          <p:nvPr/>
        </p:nvSpPr>
        <p:spPr>
          <a:xfrm>
            <a:off x="5684574" y="235045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7" name="TextBox 106"/>
          <p:cNvSpPr txBox="1"/>
          <p:nvPr/>
        </p:nvSpPr>
        <p:spPr>
          <a:xfrm>
            <a:off x="5684574" y="259616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8" name="TextBox 107"/>
          <p:cNvSpPr txBox="1"/>
          <p:nvPr/>
        </p:nvSpPr>
        <p:spPr>
          <a:xfrm>
            <a:off x="5684574" y="284188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9" name="TextBox 108"/>
          <p:cNvSpPr txBox="1"/>
          <p:nvPr/>
        </p:nvSpPr>
        <p:spPr>
          <a:xfrm>
            <a:off x="5684574" y="308759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0" name="TextBox 109"/>
          <p:cNvSpPr txBox="1"/>
          <p:nvPr/>
        </p:nvSpPr>
        <p:spPr>
          <a:xfrm>
            <a:off x="6900469"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111" name="Rectangle 110"/>
          <p:cNvSpPr/>
          <p:nvPr/>
        </p:nvSpPr>
        <p:spPr>
          <a:xfrm>
            <a:off x="6900469"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a:off x="7254298"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3" name="Rectangle 112"/>
          <p:cNvSpPr/>
          <p:nvPr/>
        </p:nvSpPr>
        <p:spPr>
          <a:xfrm>
            <a:off x="7254298"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4" name="Rectangle 113"/>
          <p:cNvSpPr/>
          <p:nvPr/>
        </p:nvSpPr>
        <p:spPr>
          <a:xfrm>
            <a:off x="7254298"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15" name="Rectangle 114"/>
          <p:cNvSpPr/>
          <p:nvPr/>
        </p:nvSpPr>
        <p:spPr>
          <a:xfrm>
            <a:off x="7254298"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16" name="TextBox 115"/>
          <p:cNvSpPr txBox="1"/>
          <p:nvPr/>
        </p:nvSpPr>
        <p:spPr>
          <a:xfrm>
            <a:off x="8301075"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7" name="Rectangle 116"/>
          <p:cNvSpPr/>
          <p:nvPr/>
        </p:nvSpPr>
        <p:spPr>
          <a:xfrm>
            <a:off x="7254298"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18" name="Rectangle 117"/>
          <p:cNvSpPr/>
          <p:nvPr/>
        </p:nvSpPr>
        <p:spPr>
          <a:xfrm>
            <a:off x="7254298"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19" name="Rectangle 118"/>
          <p:cNvSpPr/>
          <p:nvPr/>
        </p:nvSpPr>
        <p:spPr>
          <a:xfrm rot="16200000">
            <a:off x="5901817"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0" name="Rectangle 119"/>
          <p:cNvSpPr/>
          <p:nvPr/>
        </p:nvSpPr>
        <p:spPr>
          <a:xfrm>
            <a:off x="7254298"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1" name="Rectangle 120"/>
          <p:cNvSpPr/>
          <p:nvPr/>
        </p:nvSpPr>
        <p:spPr>
          <a:xfrm>
            <a:off x="7254298"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2" name="TextBox 121"/>
          <p:cNvSpPr txBox="1"/>
          <p:nvPr/>
        </p:nvSpPr>
        <p:spPr>
          <a:xfrm>
            <a:off x="8301075"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TextBox 122"/>
          <p:cNvSpPr txBox="1"/>
          <p:nvPr/>
        </p:nvSpPr>
        <p:spPr>
          <a:xfrm>
            <a:off x="8301075"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4" name="TextBox 123"/>
          <p:cNvSpPr txBox="1"/>
          <p:nvPr/>
        </p:nvSpPr>
        <p:spPr>
          <a:xfrm>
            <a:off x="8301075"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8301075"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8301075"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8301075"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8301075"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9" name="Left-Right Arrow 128"/>
          <p:cNvSpPr/>
          <p:nvPr/>
        </p:nvSpPr>
        <p:spPr>
          <a:xfrm>
            <a:off x="6179511" y="3108884"/>
            <a:ext cx="1056785" cy="141841"/>
          </a:xfrm>
          <a:prstGeom prst="lef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40000"/>
                  <a:lumOff val="60000"/>
                </a:schemeClr>
              </a:solidFill>
            </a:endParaRPr>
          </a:p>
        </p:txBody>
      </p:sp>
      <p:sp>
        <p:nvSpPr>
          <p:cNvPr id="130" name="Rectangle 129"/>
          <p:cNvSpPr/>
          <p:nvPr/>
        </p:nvSpPr>
        <p:spPr>
          <a:xfrm>
            <a:off x="7236296" y="331428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1" name="Rectangle 130"/>
          <p:cNvSpPr/>
          <p:nvPr/>
        </p:nvSpPr>
        <p:spPr>
          <a:xfrm>
            <a:off x="7236296" y="3068566"/>
            <a:ext cx="1559716" cy="245717"/>
          </a:xfrm>
          <a:prstGeom prst="rect">
            <a:avLst/>
          </a:prstGeom>
          <a:solidFill>
            <a:schemeClr val="accent2"/>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(Standby)</a:t>
            </a:r>
            <a:endParaRPr lang="en-AU" sz="750" dirty="0">
              <a:solidFill>
                <a:prstClr val="black"/>
              </a:solidFill>
              <a:latin typeface="Tahoma" pitchFamily="34" charset="0"/>
              <a:ea typeface="Tahoma" pitchFamily="34" charset="0"/>
              <a:cs typeface="Tahoma" pitchFamily="34" charset="0"/>
            </a:endParaRPr>
          </a:p>
        </p:txBody>
      </p:sp>
      <p:sp>
        <p:nvSpPr>
          <p:cNvPr id="132" name="TextBox 131"/>
          <p:cNvSpPr txBox="1"/>
          <p:nvPr/>
        </p:nvSpPr>
        <p:spPr>
          <a:xfrm>
            <a:off x="8283073" y="331771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8283073" y="30720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1835696" y="876636"/>
            <a:ext cx="1757561"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135" name="Rectangle 134"/>
          <p:cNvSpPr/>
          <p:nvPr/>
        </p:nvSpPr>
        <p:spPr>
          <a:xfrm>
            <a:off x="1835696" y="1076699"/>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36" name="Rectangle 135"/>
          <p:cNvSpPr/>
          <p:nvPr/>
        </p:nvSpPr>
        <p:spPr>
          <a:xfrm rot="16200000">
            <a:off x="1685658" y="1380538"/>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37" name="Rectangular Callout 136"/>
          <p:cNvSpPr/>
          <p:nvPr/>
        </p:nvSpPr>
        <p:spPr>
          <a:xfrm>
            <a:off x="1904254" y="2537184"/>
            <a:ext cx="1558601" cy="742567"/>
          </a:xfrm>
          <a:prstGeom prst="wedgeRectCallout">
            <a:avLst>
              <a:gd name="adj1" fmla="val 1036"/>
              <a:gd name="adj2" fmla="val -156843"/>
            </a:avLst>
          </a:prstGeom>
          <a:solidFill>
            <a:schemeClr val="accent6">
              <a:lumMod val="20000"/>
              <a:lumOff val="80000"/>
            </a:schemeClr>
          </a:solidFill>
          <a:ln w="1270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In a HA configuration, the primary node does not need to run any services beyond the base install. </a:t>
            </a:r>
          </a:p>
          <a:p>
            <a:pPr defTabSz="342900" fontAlgn="base">
              <a:spcBef>
                <a:spcPct val="0"/>
              </a:spcBef>
              <a:spcAft>
                <a:spcPts val="450"/>
              </a:spcAft>
            </a:pPr>
            <a:r>
              <a:rPr lang="en-AU" sz="675" dirty="0">
                <a:solidFill>
                  <a:prstClr val="black"/>
                </a:solidFill>
                <a:latin typeface="Tahoma" pitchFamily="34" charset="0"/>
                <a:ea typeface="Tahoma" pitchFamily="34" charset="0"/>
                <a:cs typeface="Tahoma" pitchFamily="34" charset="0"/>
              </a:rPr>
              <a:t>It can run any/all services if you want, but it is not required.</a:t>
            </a:r>
          </a:p>
        </p:txBody>
      </p:sp>
    </p:spTree>
    <p:extLst>
      <p:ext uri="{BB962C8B-B14F-4D97-AF65-F5344CB8AC3E}">
        <p14:creationId xmlns:p14="http://schemas.microsoft.com/office/powerpoint/2010/main" val="121875271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0" name="Group 1"/>
          <p:cNvGrpSpPr/>
          <p:nvPr/>
        </p:nvGrpSpPr>
        <p:grpSpPr>
          <a:xfrm>
            <a:off x="6857999" y="4781549"/>
            <a:ext cx="2057033" cy="294642"/>
            <a:chOff x="0" y="0"/>
            <a:chExt cx="2057031" cy="294640"/>
          </a:xfrm>
        </p:grpSpPr>
        <p:sp>
          <p:nvSpPr>
            <p:cNvPr id="78"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79"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1" name="TextBox 4"/>
          <p:cNvSpPr txBox="1"/>
          <p:nvPr/>
        </p:nvSpPr>
        <p:spPr>
          <a:xfrm>
            <a:off x="1981200" y="133350"/>
            <a:ext cx="92396"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endParaRPr dirty="0"/>
          </a:p>
        </p:txBody>
      </p:sp>
      <p:sp>
        <p:nvSpPr>
          <p:cNvPr id="82" name="TextBox 5"/>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grpSp>
        <p:nvGrpSpPr>
          <p:cNvPr id="7" name="Group 6"/>
          <p:cNvGrpSpPr>
            <a:grpSpLocks noChangeAspect="1"/>
          </p:cNvGrpSpPr>
          <p:nvPr/>
        </p:nvGrpSpPr>
        <p:grpSpPr>
          <a:xfrm>
            <a:off x="2343624" y="2870410"/>
            <a:ext cx="505267" cy="357899"/>
            <a:chOff x="441931" y="6158192"/>
            <a:chExt cx="762349" cy="539999"/>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115" y="6158192"/>
              <a:ext cx="539981" cy="539999"/>
            </a:xfrm>
            <a:prstGeom prst="rect">
              <a:avLst/>
            </a:prstGeom>
          </p:spPr>
        </p:pic>
        <p:sp>
          <p:nvSpPr>
            <p:cNvPr id="9" name="Rectangle 8"/>
            <p:cNvSpPr/>
            <p:nvPr/>
          </p:nvSpPr>
          <p:spPr>
            <a:xfrm>
              <a:off x="441931" y="6200544"/>
              <a:ext cx="762349" cy="48759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AU" sz="1500" dirty="0">
                  <a:latin typeface="Trebuchet MS" panose="020B0603020202020204" pitchFamily="34" charset="0"/>
                  <a:ea typeface="Tahoma" pitchFamily="34" charset="0"/>
                  <a:cs typeface="Tahoma" pitchFamily="34" charset="0"/>
                </a:rPr>
                <a:t>SQL</a:t>
              </a:r>
              <a:endParaRPr lang="en-US" sz="900" dirty="0"/>
            </a:p>
          </p:txBody>
        </p:sp>
      </p:grpSp>
      <p:sp>
        <p:nvSpPr>
          <p:cNvPr id="10" name="TextBox 132"/>
          <p:cNvSpPr txBox="1">
            <a:spLocks noChangeArrowheads="1"/>
          </p:cNvSpPr>
          <p:nvPr/>
        </p:nvSpPr>
        <p:spPr bwMode="auto">
          <a:xfrm>
            <a:off x="3125758" y="3067073"/>
            <a:ext cx="817853" cy="507831"/>
          </a:xfrm>
          <a:prstGeom prst="rect">
            <a:avLst/>
          </a:prstGeom>
          <a:noFill/>
          <a:ln w="9525">
            <a:noFill/>
            <a:miter lim="800000"/>
            <a:headEnd/>
            <a:tailEnd/>
          </a:ln>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342900"/>
            <a:r>
              <a:rPr lang="en-AU" sz="900" dirty="0">
                <a:latin typeface="Trebuchet MS" panose="020B0603020202020204" pitchFamily="34" charset="0"/>
                <a:ea typeface="Tahoma" pitchFamily="34" charset="0"/>
                <a:cs typeface="Tahoma" pitchFamily="34" charset="0"/>
              </a:rPr>
              <a:t>connect live</a:t>
            </a:r>
          </a:p>
          <a:p>
            <a:pPr algn="ctr" defTabSz="342900"/>
            <a:endParaRPr lang="en-AU" sz="900" dirty="0">
              <a:latin typeface="Trebuchet MS" panose="020B0603020202020204" pitchFamily="34" charset="0"/>
              <a:ea typeface="Tahoma" pitchFamily="34" charset="0"/>
              <a:cs typeface="Tahoma" pitchFamily="34" charset="0"/>
            </a:endParaRPr>
          </a:p>
          <a:p>
            <a:pPr algn="ctr" defTabSz="342900"/>
            <a:r>
              <a:rPr lang="en-AU" sz="900" dirty="0">
                <a:latin typeface="Trebuchet MS" panose="020B0603020202020204" pitchFamily="34" charset="0"/>
                <a:ea typeface="Tahoma" pitchFamily="34" charset="0"/>
                <a:cs typeface="Tahoma" pitchFamily="34" charset="0"/>
              </a:rPr>
              <a:t>extract</a:t>
            </a:r>
          </a:p>
        </p:txBody>
      </p:sp>
      <p:cxnSp>
        <p:nvCxnSpPr>
          <p:cNvPr id="11" name="Straight Arrow Connector 10"/>
          <p:cNvCxnSpPr>
            <a:stCxn id="14" idx="3"/>
            <a:endCxn id="17" idx="1"/>
          </p:cNvCxnSpPr>
          <p:nvPr/>
        </p:nvCxnSpPr>
        <p:spPr>
          <a:xfrm>
            <a:off x="6619533" y="1423793"/>
            <a:ext cx="1059968" cy="0"/>
          </a:xfrm>
          <a:prstGeom prst="straightConnector1">
            <a:avLst/>
          </a:prstGeom>
          <a:ln w="19050">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4498421" y="1615101"/>
            <a:ext cx="0" cy="904277"/>
          </a:xfrm>
          <a:prstGeom prst="straightConnector1">
            <a:avLst/>
          </a:prstGeom>
          <a:ln w="19050">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V="1">
            <a:off x="5353825" y="1615101"/>
            <a:ext cx="0" cy="904277"/>
          </a:xfrm>
          <a:prstGeom prst="straightConnector1">
            <a:avLst/>
          </a:prstGeom>
          <a:ln w="19050">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14" name="Rectangle 13"/>
          <p:cNvSpPr/>
          <p:nvPr/>
        </p:nvSpPr>
        <p:spPr>
          <a:xfrm>
            <a:off x="4046738" y="1026212"/>
            <a:ext cx="2572795" cy="795161"/>
          </a:xfrm>
          <a:prstGeom prst="rect">
            <a:avLst/>
          </a:prstGeom>
          <a:solidFill>
            <a:schemeClr val="bg1"/>
          </a:solidFill>
          <a:ln w="31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defRPr/>
            </a:pPr>
            <a:endParaRPr lang="en-US" sz="900">
              <a:solidFill>
                <a:schemeClr val="tx1"/>
              </a:solidFill>
              <a:latin typeface="Trebuchet MS" panose="020B0603020202020204" pitchFamily="34" charset="0"/>
              <a:ea typeface="Tahoma" pitchFamily="34" charset="0"/>
              <a:cs typeface="Tahoma" pitchFamily="34" charset="0"/>
            </a:endParaRPr>
          </a:p>
        </p:txBody>
      </p:sp>
      <p:sp>
        <p:nvSpPr>
          <p:cNvPr id="15" name="Rectangle 14"/>
          <p:cNvSpPr/>
          <p:nvPr/>
        </p:nvSpPr>
        <p:spPr>
          <a:xfrm>
            <a:off x="4046738" y="2523452"/>
            <a:ext cx="2572796" cy="1574006"/>
          </a:xfrm>
          <a:prstGeom prst="rect">
            <a:avLst/>
          </a:prstGeom>
          <a:solidFill>
            <a:schemeClr val="bg1"/>
          </a:solidFill>
          <a:ln w="31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defRPr/>
            </a:pPr>
            <a:endParaRPr lang="en-US" sz="900">
              <a:solidFill>
                <a:schemeClr val="tx1"/>
              </a:solidFill>
              <a:latin typeface="Trebuchet MS" panose="020B0603020202020204" pitchFamily="34" charset="0"/>
              <a:ea typeface="Tahoma" pitchFamily="34" charset="0"/>
              <a:cs typeface="Tahoma" pitchFamily="34" charset="0"/>
            </a:endParaRPr>
          </a:p>
        </p:txBody>
      </p:sp>
      <p:sp>
        <p:nvSpPr>
          <p:cNvPr id="16" name="TextBox 68"/>
          <p:cNvSpPr txBox="1">
            <a:spLocks noChangeArrowheads="1"/>
          </p:cNvSpPr>
          <p:nvPr/>
        </p:nvSpPr>
        <p:spPr bwMode="auto">
          <a:xfrm>
            <a:off x="4046738" y="585601"/>
            <a:ext cx="2173637" cy="461665"/>
          </a:xfrm>
          <a:prstGeom prst="rect">
            <a:avLst/>
          </a:prstGeom>
          <a:noFill/>
          <a:ln w="9525">
            <a:noFill/>
            <a:miter lim="800000"/>
            <a:headEnd/>
            <a:tailEnd/>
          </a:ln>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a:r>
              <a:rPr lang="en-AU" sz="1500" b="1" u="sng" dirty="0">
                <a:latin typeface="Trebuchet MS" panose="020B0603020202020204" pitchFamily="34" charset="0"/>
                <a:ea typeface="Tahoma" pitchFamily="34" charset="0"/>
                <a:cs typeface="Tahoma" pitchFamily="34" charset="0"/>
              </a:rPr>
              <a:t>Tableau Desktop</a:t>
            </a:r>
          </a:p>
          <a:p>
            <a:pPr defTabSz="342900"/>
            <a:r>
              <a:rPr lang="en-AU" sz="900" dirty="0">
                <a:latin typeface="Trebuchet MS" panose="020B0603020202020204" pitchFamily="34" charset="0"/>
                <a:ea typeface="Tahoma" pitchFamily="34" charset="0"/>
                <a:cs typeface="Tahoma" pitchFamily="34" charset="0"/>
              </a:rPr>
              <a:t>self-service visual data analysis</a:t>
            </a:r>
          </a:p>
        </p:txBody>
      </p:sp>
      <p:pic>
        <p:nvPicPr>
          <p:cNvPr id="17" name="Picture 1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79501" y="1154290"/>
            <a:ext cx="540000" cy="539006"/>
          </a:xfrm>
          <a:prstGeom prst="rect">
            <a:avLst/>
          </a:prstGeom>
          <a:noFill/>
          <a:ln w="9525">
            <a:noFill/>
            <a:miter lim="800000"/>
            <a:headEnd/>
            <a:tailEnd/>
          </a:ln>
          <a:effectLst/>
        </p:spPr>
      </p:pic>
      <p:sp>
        <p:nvSpPr>
          <p:cNvPr id="18" name="TextBox 119"/>
          <p:cNvSpPr txBox="1">
            <a:spLocks noChangeArrowheads="1"/>
          </p:cNvSpPr>
          <p:nvPr/>
        </p:nvSpPr>
        <p:spPr bwMode="auto">
          <a:xfrm>
            <a:off x="7510577" y="1667335"/>
            <a:ext cx="877847" cy="369332"/>
          </a:xfrm>
          <a:prstGeom prst="rect">
            <a:avLst/>
          </a:prstGeom>
          <a:noFill/>
          <a:ln w="9525">
            <a:noFill/>
            <a:miter lim="800000"/>
            <a:headEnd/>
            <a:tailEnd/>
          </a:ln>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342900"/>
            <a:r>
              <a:rPr lang="en-AU" sz="900" dirty="0">
                <a:latin typeface="Trebuchet MS" panose="020B0603020202020204" pitchFamily="34" charset="0"/>
                <a:ea typeface="Tahoma" pitchFamily="34" charset="0"/>
                <a:cs typeface="Tahoma" pitchFamily="34" charset="0"/>
              </a:rPr>
              <a:t>information</a:t>
            </a:r>
          </a:p>
          <a:p>
            <a:pPr algn="ctr" defTabSz="342900"/>
            <a:r>
              <a:rPr lang="en-AU" sz="900" dirty="0">
                <a:latin typeface="Trebuchet MS" panose="020B0603020202020204" pitchFamily="34" charset="0"/>
                <a:ea typeface="Tahoma" pitchFamily="34" charset="0"/>
                <a:cs typeface="Tahoma" pitchFamily="34" charset="0"/>
              </a:rPr>
              <a:t>consumers</a:t>
            </a:r>
          </a:p>
        </p:txBody>
      </p:sp>
      <p:sp>
        <p:nvSpPr>
          <p:cNvPr id="19" name="TextBox 136"/>
          <p:cNvSpPr txBox="1">
            <a:spLocks noChangeArrowheads="1"/>
          </p:cNvSpPr>
          <p:nvPr/>
        </p:nvSpPr>
        <p:spPr bwMode="auto">
          <a:xfrm>
            <a:off x="7577300" y="3519513"/>
            <a:ext cx="744401" cy="507831"/>
          </a:xfrm>
          <a:prstGeom prst="rect">
            <a:avLst/>
          </a:prstGeom>
          <a:noFill/>
          <a:ln w="9525">
            <a:noFill/>
            <a:miter lim="800000"/>
            <a:headEnd/>
            <a:tailEnd/>
          </a:ln>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342900"/>
            <a:r>
              <a:rPr lang="en-AU" sz="900" dirty="0">
                <a:latin typeface="Trebuchet MS" panose="020B0603020202020204" pitchFamily="34" charset="0"/>
                <a:ea typeface="Tahoma" pitchFamily="34" charset="0"/>
                <a:cs typeface="Tahoma" pitchFamily="34" charset="0"/>
              </a:rPr>
              <a:t>web &amp; mobile</a:t>
            </a:r>
          </a:p>
          <a:p>
            <a:pPr algn="ctr" defTabSz="342900"/>
            <a:r>
              <a:rPr lang="en-AU" sz="900" dirty="0">
                <a:latin typeface="Trebuchet MS" panose="020B0603020202020204" pitchFamily="34" charset="0"/>
                <a:ea typeface="Tahoma" pitchFamily="34" charset="0"/>
                <a:cs typeface="Tahoma" pitchFamily="34" charset="0"/>
              </a:rPr>
              <a:t>users</a:t>
            </a:r>
          </a:p>
        </p:txBody>
      </p:sp>
      <p:sp>
        <p:nvSpPr>
          <p:cNvPr id="20" name="Right Brace 19"/>
          <p:cNvSpPr/>
          <p:nvPr/>
        </p:nvSpPr>
        <p:spPr>
          <a:xfrm>
            <a:off x="2904099" y="783212"/>
            <a:ext cx="216694" cy="3314246"/>
          </a:xfrm>
          <a:prstGeom prst="rightBrace">
            <a:avLst/>
          </a:prstGeom>
          <a:ln>
            <a:solidFill>
              <a:schemeClr val="tx1"/>
            </a:solidFill>
          </a:ln>
          <a:effectLst/>
        </p:spPr>
        <p:style>
          <a:lnRef idx="2">
            <a:schemeClr val="dk1"/>
          </a:lnRef>
          <a:fillRef idx="0">
            <a:schemeClr val="dk1"/>
          </a:fillRef>
          <a:effectRef idx="1">
            <a:schemeClr val="dk1"/>
          </a:effectRef>
          <a:fontRef idx="minor">
            <a:schemeClr val="tx1"/>
          </a:fontRef>
        </p:style>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342900">
              <a:defRPr/>
            </a:pPr>
            <a:endParaRPr lang="en-US" sz="900">
              <a:latin typeface="Trebuchet MS" panose="020B0603020202020204" pitchFamily="34" charset="0"/>
              <a:ea typeface="Tahoma" pitchFamily="34" charset="0"/>
              <a:cs typeface="Tahoma" pitchFamily="34" charset="0"/>
            </a:endParaRPr>
          </a:p>
        </p:txBody>
      </p:sp>
      <p:sp>
        <p:nvSpPr>
          <p:cNvPr id="21" name="TextBox 173"/>
          <p:cNvSpPr txBox="1">
            <a:spLocks noChangeArrowheads="1"/>
          </p:cNvSpPr>
          <p:nvPr/>
        </p:nvSpPr>
        <p:spPr bwMode="auto">
          <a:xfrm>
            <a:off x="4046738" y="4115856"/>
            <a:ext cx="2173637" cy="400110"/>
          </a:xfrm>
          <a:prstGeom prst="rect">
            <a:avLst/>
          </a:prstGeom>
          <a:noFill/>
          <a:ln w="9525">
            <a:noFill/>
            <a:miter lim="800000"/>
            <a:headEnd/>
            <a:tailEnd/>
          </a:ln>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a:r>
              <a:rPr lang="en-AU" sz="2000" b="1" u="sng" dirty="0">
                <a:latin typeface="Trebuchet MS" panose="020B0603020202020204" pitchFamily="34" charset="0"/>
                <a:ea typeface="Tahoma" pitchFamily="34" charset="0"/>
                <a:cs typeface="Tahoma" pitchFamily="34" charset="0"/>
              </a:rPr>
              <a:t>Tableau </a:t>
            </a:r>
            <a:r>
              <a:rPr lang="en-AU" sz="2000" b="1" u="sng" dirty="0" smtClean="0">
                <a:latin typeface="Trebuchet MS" panose="020B0603020202020204" pitchFamily="34" charset="0"/>
                <a:ea typeface="Tahoma" pitchFamily="34" charset="0"/>
                <a:cs typeface="Tahoma" pitchFamily="34" charset="0"/>
              </a:rPr>
              <a:t>Server</a:t>
            </a:r>
            <a:endParaRPr lang="en-AU" sz="2000" b="1" u="sng" dirty="0">
              <a:latin typeface="Trebuchet MS" panose="020B0603020202020204" pitchFamily="34" charset="0"/>
              <a:ea typeface="Tahoma" pitchFamily="34" charset="0"/>
              <a:cs typeface="Tahoma" pitchFamily="34" charset="0"/>
            </a:endParaRPr>
          </a:p>
        </p:txBody>
      </p:sp>
      <p:sp>
        <p:nvSpPr>
          <p:cNvPr id="22" name="Rounded Rectangle 21"/>
          <p:cNvSpPr/>
          <p:nvPr/>
        </p:nvSpPr>
        <p:spPr bwMode="auto">
          <a:xfrm>
            <a:off x="4978995" y="2604413"/>
            <a:ext cx="749661" cy="738188"/>
          </a:xfrm>
          <a:prstGeom prst="roundRect">
            <a:avLst>
              <a:gd name="adj" fmla="val 0"/>
            </a:avLst>
          </a:prstGeom>
          <a:solidFill>
            <a:schemeClr val="bg1"/>
          </a:solidFill>
          <a:ln w="3175">
            <a:solidFill>
              <a:schemeClr val="bg1">
                <a:lumMod val="50000"/>
              </a:schemeClr>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none" lIns="0" tIns="0" rIns="0" bIns="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defRPr/>
            </a:pPr>
            <a:endParaRPr lang="en-AU" sz="900" dirty="0">
              <a:solidFill>
                <a:schemeClr val="tx1"/>
              </a:solidFill>
              <a:latin typeface="Trebuchet MS" panose="020B0603020202020204" pitchFamily="34" charset="0"/>
              <a:ea typeface="Tahoma" pitchFamily="34" charset="0"/>
              <a:cs typeface="Tahoma" pitchFamily="34" charset="0"/>
            </a:endParaRPr>
          </a:p>
          <a:p>
            <a:pPr algn="ctr" defTabSz="342900">
              <a:defRPr/>
            </a:pPr>
            <a:r>
              <a:rPr lang="en-AU" sz="900" dirty="0">
                <a:solidFill>
                  <a:schemeClr val="tx1"/>
                </a:solidFill>
                <a:latin typeface="Trebuchet MS" panose="020B0603020202020204" pitchFamily="34" charset="0"/>
                <a:ea typeface="Tahoma" pitchFamily="34" charset="0"/>
                <a:cs typeface="Tahoma" pitchFamily="34" charset="0"/>
              </a:rPr>
              <a:t>collaboration</a:t>
            </a:r>
          </a:p>
          <a:p>
            <a:pPr algn="ctr" defTabSz="342900">
              <a:defRPr/>
            </a:pPr>
            <a:endParaRPr lang="en-AU" sz="900" dirty="0">
              <a:solidFill>
                <a:schemeClr val="tx1"/>
              </a:solidFill>
              <a:latin typeface="Trebuchet MS" panose="020B0603020202020204" pitchFamily="34" charset="0"/>
              <a:ea typeface="Tahoma" pitchFamily="34" charset="0"/>
              <a:cs typeface="Tahoma" pitchFamily="34" charset="0"/>
            </a:endParaRPr>
          </a:p>
        </p:txBody>
      </p:sp>
      <p:sp>
        <p:nvSpPr>
          <p:cNvPr id="23" name="Rounded Rectangle 22"/>
          <p:cNvSpPr/>
          <p:nvPr/>
        </p:nvSpPr>
        <p:spPr bwMode="auto">
          <a:xfrm>
            <a:off x="4121950" y="3394989"/>
            <a:ext cx="2430270" cy="270272"/>
          </a:xfrm>
          <a:prstGeom prst="roundRect">
            <a:avLst>
              <a:gd name="adj" fmla="val 0"/>
            </a:avLst>
          </a:prstGeom>
          <a:solidFill>
            <a:schemeClr val="bg1"/>
          </a:solidFill>
          <a:ln w="3175">
            <a:solidFill>
              <a:schemeClr val="bg1">
                <a:lumMod val="50000"/>
              </a:schemeClr>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defRPr/>
            </a:pPr>
            <a:r>
              <a:rPr lang="en-AU" sz="900" dirty="0">
                <a:solidFill>
                  <a:schemeClr val="tx1"/>
                </a:solidFill>
                <a:latin typeface="Trebuchet MS" panose="020B0603020202020204" pitchFamily="34" charset="0"/>
                <a:ea typeface="Tahoma" pitchFamily="34" charset="0"/>
                <a:cs typeface="Tahoma" pitchFamily="34" charset="0"/>
              </a:rPr>
              <a:t>security</a:t>
            </a:r>
          </a:p>
        </p:txBody>
      </p:sp>
      <p:sp>
        <p:nvSpPr>
          <p:cNvPr id="24" name="Rounded Rectangle 23"/>
          <p:cNvSpPr/>
          <p:nvPr/>
        </p:nvSpPr>
        <p:spPr bwMode="auto">
          <a:xfrm>
            <a:off x="4121951" y="3718839"/>
            <a:ext cx="2430269" cy="270272"/>
          </a:xfrm>
          <a:prstGeom prst="roundRect">
            <a:avLst>
              <a:gd name="adj" fmla="val 0"/>
            </a:avLst>
          </a:prstGeom>
          <a:solidFill>
            <a:schemeClr val="bg1"/>
          </a:solidFill>
          <a:ln w="3175">
            <a:solidFill>
              <a:schemeClr val="bg1">
                <a:lumMod val="50000"/>
              </a:schemeClr>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defRPr/>
            </a:pPr>
            <a:r>
              <a:rPr lang="en-AU" sz="900" dirty="0">
                <a:solidFill>
                  <a:schemeClr val="tx1"/>
                </a:solidFill>
                <a:latin typeface="Trebuchet MS" panose="020B0603020202020204" pitchFamily="34" charset="0"/>
                <a:ea typeface="Tahoma" pitchFamily="34" charset="0"/>
                <a:cs typeface="Tahoma" pitchFamily="34" charset="0"/>
              </a:rPr>
              <a:t>management, automation &amp; audit</a:t>
            </a:r>
          </a:p>
        </p:txBody>
      </p:sp>
      <p:cxnSp>
        <p:nvCxnSpPr>
          <p:cNvPr id="25" name="Straight Arrow Connector 24"/>
          <p:cNvCxnSpPr>
            <a:endCxn id="15" idx="1"/>
          </p:cNvCxnSpPr>
          <p:nvPr/>
        </p:nvCxnSpPr>
        <p:spPr>
          <a:xfrm>
            <a:off x="3077790" y="3310454"/>
            <a:ext cx="968948" cy="1"/>
          </a:xfrm>
          <a:prstGeom prst="straightConnector1">
            <a:avLst/>
          </a:prstGeom>
          <a:ln w="19050">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6" name="Rounded Rectangle 25"/>
          <p:cNvSpPr/>
          <p:nvPr/>
        </p:nvSpPr>
        <p:spPr bwMode="auto">
          <a:xfrm>
            <a:off x="4121950" y="2604413"/>
            <a:ext cx="752942" cy="738188"/>
          </a:xfrm>
          <a:prstGeom prst="roundRect">
            <a:avLst>
              <a:gd name="adj" fmla="val 0"/>
            </a:avLst>
          </a:prstGeom>
          <a:solidFill>
            <a:schemeClr val="bg1"/>
          </a:solidFill>
          <a:ln w="3175">
            <a:solidFill>
              <a:schemeClr val="bg1">
                <a:lumMod val="50000"/>
              </a:schemeClr>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none" lIns="0" tIns="0" rIns="0" bIns="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en-AU" sz="900" dirty="0">
              <a:solidFill>
                <a:schemeClr val="tx1"/>
              </a:solidFill>
              <a:latin typeface="Trebuchet MS" panose="020B0603020202020204" pitchFamily="34" charset="0"/>
              <a:ea typeface="Tahoma" pitchFamily="34" charset="0"/>
              <a:cs typeface="Tahoma" pitchFamily="34" charset="0"/>
            </a:endParaRPr>
          </a:p>
          <a:p>
            <a:pPr algn="ctr" defTabSz="342900"/>
            <a:r>
              <a:rPr lang="en-AU" sz="900" dirty="0">
                <a:solidFill>
                  <a:schemeClr val="tx1"/>
                </a:solidFill>
                <a:latin typeface="Trebuchet MS" panose="020B0603020202020204" pitchFamily="34" charset="0"/>
                <a:ea typeface="Tahoma" pitchFamily="34" charset="0"/>
                <a:cs typeface="Tahoma" pitchFamily="34" charset="0"/>
              </a:rPr>
              <a:t>governance</a:t>
            </a:r>
          </a:p>
          <a:p>
            <a:pPr algn="ctr" defTabSz="342900"/>
            <a:endParaRPr lang="en-AU" sz="900" dirty="0">
              <a:solidFill>
                <a:schemeClr val="tx1"/>
              </a:solidFill>
              <a:latin typeface="Trebuchet MS" panose="020B0603020202020204" pitchFamily="34" charset="0"/>
              <a:ea typeface="Tahoma" pitchFamily="34" charset="0"/>
              <a:cs typeface="Tahoma" pitchFamily="34" charset="0"/>
            </a:endParaRPr>
          </a:p>
        </p:txBody>
      </p:sp>
      <p:sp>
        <p:nvSpPr>
          <p:cNvPr id="27" name="Rounded Rectangle 26"/>
          <p:cNvSpPr/>
          <p:nvPr/>
        </p:nvSpPr>
        <p:spPr bwMode="auto">
          <a:xfrm>
            <a:off x="5802559" y="2604413"/>
            <a:ext cx="749661" cy="738188"/>
          </a:xfrm>
          <a:prstGeom prst="roundRect">
            <a:avLst>
              <a:gd name="adj" fmla="val 0"/>
            </a:avLst>
          </a:prstGeom>
          <a:solidFill>
            <a:schemeClr val="bg1"/>
          </a:solidFill>
          <a:ln w="3175">
            <a:solidFill>
              <a:schemeClr val="bg1">
                <a:lumMod val="50000"/>
              </a:schemeClr>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none" lIns="0" tIns="0" rIns="0" bIns="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defRPr/>
            </a:pPr>
            <a:endParaRPr lang="en-AU" sz="900" dirty="0">
              <a:solidFill>
                <a:schemeClr val="tx1"/>
              </a:solidFill>
              <a:latin typeface="Trebuchet MS" panose="020B0603020202020204" pitchFamily="34" charset="0"/>
              <a:ea typeface="Tahoma" pitchFamily="34" charset="0"/>
              <a:cs typeface="Tahoma" pitchFamily="34" charset="0"/>
            </a:endParaRPr>
          </a:p>
          <a:p>
            <a:pPr algn="ctr" defTabSz="342900">
              <a:defRPr/>
            </a:pPr>
            <a:r>
              <a:rPr lang="en-AU" sz="900" dirty="0">
                <a:solidFill>
                  <a:schemeClr val="tx1"/>
                </a:solidFill>
                <a:latin typeface="Trebuchet MS" panose="020B0603020202020204" pitchFamily="34" charset="0"/>
                <a:ea typeface="Tahoma" pitchFamily="34" charset="0"/>
                <a:cs typeface="Tahoma" pitchFamily="34" charset="0"/>
              </a:rPr>
              <a:t>distribution</a:t>
            </a:r>
          </a:p>
          <a:p>
            <a:pPr algn="ctr" defTabSz="342900">
              <a:defRPr/>
            </a:pPr>
            <a:endParaRPr lang="en-AU" sz="900" dirty="0">
              <a:solidFill>
                <a:schemeClr val="tx1"/>
              </a:solidFill>
              <a:latin typeface="Trebuchet MS" panose="020B0603020202020204" pitchFamily="34" charset="0"/>
              <a:ea typeface="Tahoma" pitchFamily="34" charset="0"/>
              <a:cs typeface="Tahoma" pitchFamily="34" charset="0"/>
            </a:endParaRPr>
          </a:p>
        </p:txBody>
      </p:sp>
      <p:sp>
        <p:nvSpPr>
          <p:cNvPr id="28" name="TextBox 132"/>
          <p:cNvSpPr txBox="1">
            <a:spLocks noChangeArrowheads="1"/>
          </p:cNvSpPr>
          <p:nvPr/>
        </p:nvSpPr>
        <p:spPr bwMode="auto">
          <a:xfrm>
            <a:off x="3125758" y="1187411"/>
            <a:ext cx="817853" cy="507831"/>
          </a:xfrm>
          <a:prstGeom prst="rect">
            <a:avLst/>
          </a:prstGeom>
          <a:noFill/>
          <a:ln w="9525">
            <a:noFill/>
            <a:miter lim="800000"/>
            <a:headEnd/>
            <a:tailEnd/>
          </a:ln>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342900"/>
            <a:r>
              <a:rPr lang="en-AU" sz="900" dirty="0">
                <a:latin typeface="Trebuchet MS" panose="020B0603020202020204" pitchFamily="34" charset="0"/>
                <a:ea typeface="Tahoma" pitchFamily="34" charset="0"/>
                <a:cs typeface="Tahoma" pitchFamily="34" charset="0"/>
              </a:rPr>
              <a:t>connect live</a:t>
            </a:r>
          </a:p>
          <a:p>
            <a:pPr algn="ctr" defTabSz="342900"/>
            <a:endParaRPr lang="en-AU" sz="900" dirty="0">
              <a:latin typeface="Trebuchet MS" panose="020B0603020202020204" pitchFamily="34" charset="0"/>
              <a:ea typeface="Tahoma" pitchFamily="34" charset="0"/>
              <a:cs typeface="Tahoma" pitchFamily="34" charset="0"/>
            </a:endParaRPr>
          </a:p>
          <a:p>
            <a:pPr algn="ctr" defTabSz="342900"/>
            <a:r>
              <a:rPr lang="en-AU" sz="900" dirty="0">
                <a:latin typeface="Trebuchet MS" panose="020B0603020202020204" pitchFamily="34" charset="0"/>
                <a:ea typeface="Tahoma" pitchFamily="34" charset="0"/>
                <a:cs typeface="Tahoma" pitchFamily="34" charset="0"/>
              </a:rPr>
              <a:t>extract</a:t>
            </a:r>
          </a:p>
        </p:txBody>
      </p:sp>
      <p:pic>
        <p:nvPicPr>
          <p:cNvPr id="29" name="Picture 2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410663" y="929075"/>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0" name="Picture 29"/>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393758" y="1493115"/>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1" name="Picture 3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410663" y="2062695"/>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2" name="Picture 31"/>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410665" y="3657577"/>
            <a:ext cx="405000" cy="4042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33" name="TextBox 132"/>
          <p:cNvSpPr txBox="1">
            <a:spLocks noChangeArrowheads="1"/>
          </p:cNvSpPr>
          <p:nvPr/>
        </p:nvSpPr>
        <p:spPr bwMode="auto">
          <a:xfrm>
            <a:off x="6769329" y="2783153"/>
            <a:ext cx="724878" cy="923330"/>
          </a:xfrm>
          <a:prstGeom prst="rect">
            <a:avLst/>
          </a:prstGeom>
          <a:noFill/>
          <a:ln w="9525">
            <a:noFill/>
            <a:miter lim="800000"/>
            <a:headEnd/>
            <a:tailEnd/>
          </a:ln>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342900"/>
            <a:r>
              <a:rPr lang="en-AU" sz="900" dirty="0">
                <a:latin typeface="Trebuchet MS" panose="020B0603020202020204" pitchFamily="34" charset="0"/>
                <a:ea typeface="Tahoma" pitchFamily="34" charset="0"/>
                <a:cs typeface="Tahoma" pitchFamily="34" charset="0"/>
              </a:rPr>
              <a:t>browser</a:t>
            </a:r>
          </a:p>
          <a:p>
            <a:pPr algn="ctr" defTabSz="342900"/>
            <a:r>
              <a:rPr lang="en-AU" sz="900" dirty="0">
                <a:latin typeface="Trebuchet MS" panose="020B0603020202020204" pitchFamily="34" charset="0"/>
                <a:ea typeface="Tahoma" pitchFamily="34" charset="0"/>
                <a:cs typeface="Tahoma" pitchFamily="34" charset="0"/>
              </a:rPr>
              <a:t>mobile</a:t>
            </a:r>
          </a:p>
          <a:p>
            <a:pPr algn="ctr" defTabSz="342900"/>
            <a:r>
              <a:rPr lang="en-AU" sz="900" dirty="0">
                <a:latin typeface="Trebuchet MS" panose="020B0603020202020204" pitchFamily="34" charset="0"/>
                <a:ea typeface="Tahoma" pitchFamily="34" charset="0"/>
                <a:cs typeface="Tahoma" pitchFamily="34" charset="0"/>
              </a:rPr>
              <a:t>email</a:t>
            </a:r>
          </a:p>
          <a:p>
            <a:pPr algn="ctr" defTabSz="342900"/>
            <a:endParaRPr lang="en-AU" sz="900" dirty="0">
              <a:latin typeface="Trebuchet MS" panose="020B0603020202020204" pitchFamily="34" charset="0"/>
              <a:ea typeface="Tahoma" pitchFamily="34" charset="0"/>
              <a:cs typeface="Tahoma" pitchFamily="34" charset="0"/>
            </a:endParaRPr>
          </a:p>
          <a:p>
            <a:pPr algn="ctr" defTabSz="342900"/>
            <a:r>
              <a:rPr lang="en-AU" sz="900" dirty="0">
                <a:latin typeface="Trebuchet MS" panose="020B0603020202020204" pitchFamily="34" charset="0"/>
                <a:ea typeface="Tahoma" pitchFamily="34" charset="0"/>
                <a:cs typeface="Tahoma" pitchFamily="34" charset="0"/>
              </a:rPr>
              <a:t>embedded</a:t>
            </a:r>
          </a:p>
          <a:p>
            <a:pPr algn="ctr" defTabSz="342900"/>
            <a:r>
              <a:rPr lang="en-AU" sz="900" dirty="0">
                <a:latin typeface="Trebuchet MS" panose="020B0603020202020204" pitchFamily="34" charset="0"/>
                <a:ea typeface="Tahoma" pitchFamily="34" charset="0"/>
                <a:cs typeface="Tahoma" pitchFamily="34" charset="0"/>
              </a:rPr>
              <a:t>static file</a:t>
            </a:r>
          </a:p>
        </p:txBody>
      </p:sp>
      <p:sp>
        <p:nvSpPr>
          <p:cNvPr id="34" name="TextBox 132"/>
          <p:cNvSpPr txBox="1">
            <a:spLocks noChangeArrowheads="1"/>
          </p:cNvSpPr>
          <p:nvPr/>
        </p:nvSpPr>
        <p:spPr bwMode="auto">
          <a:xfrm>
            <a:off x="6789367" y="1217913"/>
            <a:ext cx="684803" cy="230832"/>
          </a:xfrm>
          <a:prstGeom prst="rect">
            <a:avLst/>
          </a:prstGeom>
          <a:noFill/>
          <a:ln w="9525">
            <a:noFill/>
            <a:miter lim="800000"/>
            <a:headEnd/>
            <a:tailEnd/>
          </a:ln>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342900"/>
            <a:r>
              <a:rPr lang="en-AU" sz="900" dirty="0">
                <a:latin typeface="Trebuchet MS" panose="020B0603020202020204" pitchFamily="34" charset="0"/>
                <a:ea typeface="Tahoma" pitchFamily="34" charset="0"/>
                <a:cs typeface="Tahoma" pitchFamily="34" charset="0"/>
              </a:rPr>
              <a:t>static file</a:t>
            </a:r>
          </a:p>
        </p:txBody>
      </p:sp>
      <p:pic>
        <p:nvPicPr>
          <p:cNvPr id="35" name="Picture 3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7544501" y="2901002"/>
            <a:ext cx="810000" cy="808508"/>
          </a:xfrm>
          <a:prstGeom prst="rect">
            <a:avLst/>
          </a:prstGeom>
          <a:noFill/>
          <a:ln w="9525">
            <a:noFill/>
            <a:miter lim="800000"/>
            <a:headEnd/>
            <a:tailEnd/>
          </a:ln>
          <a:effectLst/>
        </p:spPr>
      </p:pic>
      <p:cxnSp>
        <p:nvCxnSpPr>
          <p:cNvPr id="36" name="Straight Arrow Connector 35"/>
          <p:cNvCxnSpPr>
            <a:endCxn id="14" idx="1"/>
          </p:cNvCxnSpPr>
          <p:nvPr/>
        </p:nvCxnSpPr>
        <p:spPr>
          <a:xfrm>
            <a:off x="3050210" y="1421541"/>
            <a:ext cx="996528" cy="2252"/>
          </a:xfrm>
          <a:prstGeom prst="straightConnector1">
            <a:avLst/>
          </a:prstGeom>
          <a:ln w="19050">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a:off x="3050210" y="3308202"/>
            <a:ext cx="968948" cy="1"/>
          </a:xfrm>
          <a:prstGeom prst="straightConnector1">
            <a:avLst/>
          </a:prstGeom>
          <a:ln w="19050">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6606059" y="3298883"/>
            <a:ext cx="968948" cy="1"/>
          </a:xfrm>
          <a:prstGeom prst="straightConnector1">
            <a:avLst/>
          </a:prstGeom>
          <a:ln w="19050">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39" name="Rectangle 38"/>
          <p:cNvSpPr/>
          <p:nvPr/>
        </p:nvSpPr>
        <p:spPr>
          <a:xfrm>
            <a:off x="5101603" y="994627"/>
            <a:ext cx="591830" cy="2308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AU" sz="900" i="1" dirty="0">
                <a:latin typeface="Trebuchet MS" panose="020B0603020202020204" pitchFamily="34" charset="0"/>
                <a:ea typeface="Tahoma" pitchFamily="34" charset="0"/>
                <a:cs typeface="Tahoma" pitchFamily="34" charset="0"/>
              </a:rPr>
              <a:t>analysis</a:t>
            </a:r>
            <a:endParaRPr lang="en-US" sz="900" i="1" dirty="0"/>
          </a:p>
        </p:txBody>
      </p:sp>
      <p:sp>
        <p:nvSpPr>
          <p:cNvPr id="40" name="Rectangle 39"/>
          <p:cNvSpPr/>
          <p:nvPr/>
        </p:nvSpPr>
        <p:spPr>
          <a:xfrm>
            <a:off x="4332762" y="994627"/>
            <a:ext cx="418704" cy="2308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AU" sz="900" i="1" dirty="0">
                <a:latin typeface="Trebuchet MS" panose="020B0603020202020204" pitchFamily="34" charset="0"/>
                <a:ea typeface="Tahoma" pitchFamily="34" charset="0"/>
                <a:cs typeface="Tahoma" pitchFamily="34" charset="0"/>
              </a:rPr>
              <a:t>data</a:t>
            </a:r>
            <a:endParaRPr lang="en-US" sz="900" i="1" dirty="0"/>
          </a:p>
        </p:txBody>
      </p:sp>
      <p:pic>
        <p:nvPicPr>
          <p:cNvPr id="41" name="Picture 40"/>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128166" y="1117793"/>
            <a:ext cx="538704" cy="539006"/>
          </a:xfrm>
          <a:prstGeom prst="rect">
            <a:avLst/>
          </a:prstGeom>
          <a:noFill/>
          <a:ln w="9525">
            <a:noFill/>
            <a:miter lim="800000"/>
            <a:headEnd/>
            <a:tailEnd/>
          </a:ln>
          <a:effectLst/>
        </p:spPr>
      </p:pic>
      <p:pic>
        <p:nvPicPr>
          <p:cNvPr id="42" name="Picture 41"/>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4272762" y="1117793"/>
            <a:ext cx="538704" cy="539006"/>
          </a:xfrm>
          <a:prstGeom prst="rect">
            <a:avLst/>
          </a:prstGeom>
          <a:noFill/>
          <a:ln w="9525">
            <a:noFill/>
            <a:miter lim="800000"/>
            <a:headEnd/>
            <a:tailEnd/>
          </a:ln>
          <a:effectLst/>
        </p:spPr>
      </p:pic>
      <p:pic>
        <p:nvPicPr>
          <p:cNvPr id="43" name="Picture 4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51083" y="1117793"/>
            <a:ext cx="540000" cy="539006"/>
          </a:xfrm>
          <a:prstGeom prst="rect">
            <a:avLst/>
          </a:prstGeom>
        </p:spPr>
      </p:pic>
      <p:pic>
        <p:nvPicPr>
          <p:cNvPr id="44" name="Picture 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05407" y="2867679"/>
            <a:ext cx="432000" cy="431204"/>
          </a:xfrm>
          <a:prstGeom prst="rect">
            <a:avLst/>
          </a:prstGeom>
        </p:spPr>
      </p:pic>
      <p:pic>
        <p:nvPicPr>
          <p:cNvPr id="45" name="Picture 4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35842" y="2915251"/>
            <a:ext cx="324000" cy="323403"/>
          </a:xfrm>
          <a:prstGeom prst="rect">
            <a:avLst/>
          </a:prstGeom>
        </p:spPr>
      </p:pic>
      <p:pic>
        <p:nvPicPr>
          <p:cNvPr id="46" name="Picture 4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26438" y="2863176"/>
            <a:ext cx="432000" cy="431204"/>
          </a:xfrm>
          <a:prstGeom prst="rect">
            <a:avLst/>
          </a:prstGeom>
        </p:spPr>
      </p:pic>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2" name="TextBox 1"/>
          <p:cNvSpPr txBox="1"/>
          <p:nvPr/>
        </p:nvSpPr>
        <p:spPr>
          <a:xfrm>
            <a:off x="3059832" y="3867894"/>
            <a:ext cx="5166024"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a:t>If Active Repository is goes down...</a:t>
            </a:r>
            <a:endParaRPr lang="en-IN" sz="1600" dirty="0"/>
          </a:p>
        </p:txBody>
      </p:sp>
      <p:sp>
        <p:nvSpPr>
          <p:cNvPr id="110" name="TextBox 109"/>
          <p:cNvSpPr txBox="1"/>
          <p:nvPr/>
        </p:nvSpPr>
        <p:spPr>
          <a:xfrm>
            <a:off x="6900469"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111" name="Rectangle 110"/>
          <p:cNvSpPr/>
          <p:nvPr/>
        </p:nvSpPr>
        <p:spPr>
          <a:xfrm>
            <a:off x="6900469"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a:off x="7254298"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3" name="Rectangle 112"/>
          <p:cNvSpPr/>
          <p:nvPr/>
        </p:nvSpPr>
        <p:spPr>
          <a:xfrm>
            <a:off x="7254298"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4" name="Rectangle 113"/>
          <p:cNvSpPr/>
          <p:nvPr/>
        </p:nvSpPr>
        <p:spPr>
          <a:xfrm>
            <a:off x="7254298"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15" name="Rectangle 114"/>
          <p:cNvSpPr/>
          <p:nvPr/>
        </p:nvSpPr>
        <p:spPr>
          <a:xfrm>
            <a:off x="7254298"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16" name="TextBox 115"/>
          <p:cNvSpPr txBox="1"/>
          <p:nvPr/>
        </p:nvSpPr>
        <p:spPr>
          <a:xfrm>
            <a:off x="8301075"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7" name="Rectangle 116"/>
          <p:cNvSpPr/>
          <p:nvPr/>
        </p:nvSpPr>
        <p:spPr>
          <a:xfrm>
            <a:off x="7254298"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18" name="Rectangle 117"/>
          <p:cNvSpPr/>
          <p:nvPr/>
        </p:nvSpPr>
        <p:spPr>
          <a:xfrm>
            <a:off x="7254298"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19" name="Rectangle 118"/>
          <p:cNvSpPr/>
          <p:nvPr/>
        </p:nvSpPr>
        <p:spPr>
          <a:xfrm rot="16200000">
            <a:off x="5901817"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0" name="Rectangle 119"/>
          <p:cNvSpPr/>
          <p:nvPr/>
        </p:nvSpPr>
        <p:spPr>
          <a:xfrm>
            <a:off x="7254298"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1" name="Rectangle 120"/>
          <p:cNvSpPr/>
          <p:nvPr/>
        </p:nvSpPr>
        <p:spPr>
          <a:xfrm>
            <a:off x="7254298"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2" name="TextBox 121"/>
          <p:cNvSpPr txBox="1"/>
          <p:nvPr/>
        </p:nvSpPr>
        <p:spPr>
          <a:xfrm>
            <a:off x="8301075"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TextBox 122"/>
          <p:cNvSpPr txBox="1"/>
          <p:nvPr/>
        </p:nvSpPr>
        <p:spPr>
          <a:xfrm>
            <a:off x="8301075"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4" name="TextBox 123"/>
          <p:cNvSpPr txBox="1"/>
          <p:nvPr/>
        </p:nvSpPr>
        <p:spPr>
          <a:xfrm>
            <a:off x="8301075"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8301075"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8301075"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8301075"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8301075"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0" name="Rectangle 129"/>
          <p:cNvSpPr/>
          <p:nvPr/>
        </p:nvSpPr>
        <p:spPr>
          <a:xfrm>
            <a:off x="7236296" y="331428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1" name="Rectangle 130"/>
          <p:cNvSpPr/>
          <p:nvPr/>
        </p:nvSpPr>
        <p:spPr>
          <a:xfrm>
            <a:off x="7236296" y="3068566"/>
            <a:ext cx="1559716" cy="245717"/>
          </a:xfrm>
          <a:prstGeom prst="rect">
            <a:avLst/>
          </a:prstGeom>
          <a:solidFill>
            <a:schemeClr val="accent2"/>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(Standby)</a:t>
            </a:r>
            <a:endParaRPr lang="en-AU" sz="750" dirty="0">
              <a:solidFill>
                <a:prstClr val="black"/>
              </a:solidFill>
              <a:latin typeface="Tahoma" pitchFamily="34" charset="0"/>
              <a:ea typeface="Tahoma" pitchFamily="34" charset="0"/>
              <a:cs typeface="Tahoma" pitchFamily="34" charset="0"/>
            </a:endParaRPr>
          </a:p>
        </p:txBody>
      </p:sp>
      <p:sp>
        <p:nvSpPr>
          <p:cNvPr id="132" name="TextBox 131"/>
          <p:cNvSpPr txBox="1"/>
          <p:nvPr/>
        </p:nvSpPr>
        <p:spPr>
          <a:xfrm>
            <a:off x="8283073" y="331771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8283073" y="30720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1835696" y="876636"/>
            <a:ext cx="1757561"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135" name="Rectangle 134"/>
          <p:cNvSpPr/>
          <p:nvPr/>
        </p:nvSpPr>
        <p:spPr>
          <a:xfrm>
            <a:off x="1835696" y="1076699"/>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36" name="Rectangle 135"/>
          <p:cNvSpPr/>
          <p:nvPr/>
        </p:nvSpPr>
        <p:spPr>
          <a:xfrm rot="16200000">
            <a:off x="1685658" y="1380538"/>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59" name="TextBox 58"/>
          <p:cNvSpPr txBox="1"/>
          <p:nvPr/>
        </p:nvSpPr>
        <p:spPr>
          <a:xfrm>
            <a:off x="4355976"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a:t>
            </a:r>
            <a:r>
              <a:rPr lang="en-AU" sz="750" b="1" dirty="0">
                <a:solidFill>
                  <a:prstClr val="black"/>
                </a:solidFill>
                <a:latin typeface="Tahoma" pitchFamily="34" charset="0"/>
                <a:ea typeface="Tahoma" pitchFamily="34" charset="0"/>
                <a:cs typeface="Tahoma" pitchFamily="34" charset="0"/>
              </a:rPr>
              <a:t>Node</a:t>
            </a:r>
          </a:p>
        </p:txBody>
      </p:sp>
      <p:sp>
        <p:nvSpPr>
          <p:cNvPr id="60" name="Rectangle 59"/>
          <p:cNvSpPr/>
          <p:nvPr/>
        </p:nvSpPr>
        <p:spPr>
          <a:xfrm>
            <a:off x="4355976"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1" name="Rectangle 60"/>
          <p:cNvSpPr/>
          <p:nvPr/>
        </p:nvSpPr>
        <p:spPr>
          <a:xfrm>
            <a:off x="4709805"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62" name="Rectangle 61"/>
          <p:cNvSpPr/>
          <p:nvPr/>
        </p:nvSpPr>
        <p:spPr>
          <a:xfrm>
            <a:off x="4709805" y="331448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63" name="Rectangle 62"/>
          <p:cNvSpPr/>
          <p:nvPr/>
        </p:nvSpPr>
        <p:spPr>
          <a:xfrm>
            <a:off x="4709805"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64" name="Rectangle 63"/>
          <p:cNvSpPr/>
          <p:nvPr/>
        </p:nvSpPr>
        <p:spPr>
          <a:xfrm>
            <a:off x="4709805"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65" name="Rectangle 64"/>
          <p:cNvSpPr/>
          <p:nvPr/>
        </p:nvSpPr>
        <p:spPr>
          <a:xfrm>
            <a:off x="4709805"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66" name="TextBox 65"/>
          <p:cNvSpPr txBox="1"/>
          <p:nvPr/>
        </p:nvSpPr>
        <p:spPr>
          <a:xfrm>
            <a:off x="5756582"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67" name="Rectangle 66"/>
          <p:cNvSpPr/>
          <p:nvPr/>
        </p:nvSpPr>
        <p:spPr>
          <a:xfrm>
            <a:off x="4709805"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68" name="Rectangle 67"/>
          <p:cNvSpPr/>
          <p:nvPr/>
        </p:nvSpPr>
        <p:spPr>
          <a:xfrm>
            <a:off x="4709805"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69" name="Rectangle 68"/>
          <p:cNvSpPr/>
          <p:nvPr/>
        </p:nvSpPr>
        <p:spPr>
          <a:xfrm rot="16200000">
            <a:off x="3357324"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70" name="Rectangle 69"/>
          <p:cNvSpPr/>
          <p:nvPr/>
        </p:nvSpPr>
        <p:spPr>
          <a:xfrm>
            <a:off x="4709805"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71" name="Rectangle 70"/>
          <p:cNvSpPr/>
          <p:nvPr/>
        </p:nvSpPr>
        <p:spPr>
          <a:xfrm>
            <a:off x="4709805" y="3068772"/>
            <a:ext cx="1541714" cy="226649"/>
          </a:xfrm>
          <a:prstGeom prst="rect">
            <a:avLst/>
          </a:prstGeom>
          <a:solidFill>
            <a:schemeClr val="accent6">
              <a:lumMod val="50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a:t>
            </a:r>
            <a:r>
              <a:rPr lang="en-AU" sz="750" dirty="0" smtClean="0">
                <a:solidFill>
                  <a:prstClr val="black"/>
                </a:solidFill>
                <a:latin typeface="Tahoma" pitchFamily="34" charset="0"/>
                <a:ea typeface="Tahoma" pitchFamily="34" charset="0"/>
                <a:cs typeface="Tahoma" pitchFamily="34" charset="0"/>
              </a:rPr>
              <a:t>Active</a:t>
            </a:r>
            <a:endParaRPr lang="en-AU" sz="750" dirty="0">
              <a:solidFill>
                <a:prstClr val="black"/>
              </a:solidFill>
              <a:latin typeface="Tahoma" pitchFamily="34" charset="0"/>
              <a:ea typeface="Tahoma" pitchFamily="34" charset="0"/>
              <a:cs typeface="Tahoma" pitchFamily="34" charset="0"/>
            </a:endParaRPr>
          </a:p>
        </p:txBody>
      </p:sp>
      <p:sp>
        <p:nvSpPr>
          <p:cNvPr id="72" name="Rectangle 71"/>
          <p:cNvSpPr/>
          <p:nvPr/>
        </p:nvSpPr>
        <p:spPr>
          <a:xfrm>
            <a:off x="4709805"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73" name="TextBox 72"/>
          <p:cNvSpPr txBox="1"/>
          <p:nvPr/>
        </p:nvSpPr>
        <p:spPr>
          <a:xfrm>
            <a:off x="5756582" y="331792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4" name="TextBox 73"/>
          <p:cNvSpPr txBox="1"/>
          <p:nvPr/>
        </p:nvSpPr>
        <p:spPr>
          <a:xfrm>
            <a:off x="5756582"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5" name="TextBox 74"/>
          <p:cNvSpPr txBox="1"/>
          <p:nvPr/>
        </p:nvSpPr>
        <p:spPr>
          <a:xfrm>
            <a:off x="5756582"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6" name="TextBox 75"/>
          <p:cNvSpPr txBox="1"/>
          <p:nvPr/>
        </p:nvSpPr>
        <p:spPr>
          <a:xfrm>
            <a:off x="5756582"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7" name="TextBox 76"/>
          <p:cNvSpPr txBox="1"/>
          <p:nvPr/>
        </p:nvSpPr>
        <p:spPr>
          <a:xfrm>
            <a:off x="5756582"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8" name="TextBox 77"/>
          <p:cNvSpPr txBox="1"/>
          <p:nvPr/>
        </p:nvSpPr>
        <p:spPr>
          <a:xfrm>
            <a:off x="5756582"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9" name="TextBox 78"/>
          <p:cNvSpPr txBox="1"/>
          <p:nvPr/>
        </p:nvSpPr>
        <p:spPr>
          <a:xfrm>
            <a:off x="5756582"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0" name="TextBox 79"/>
          <p:cNvSpPr txBox="1"/>
          <p:nvPr/>
        </p:nvSpPr>
        <p:spPr>
          <a:xfrm>
            <a:off x="5756582"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1" name="TextBox 80"/>
          <p:cNvSpPr txBox="1"/>
          <p:nvPr/>
        </p:nvSpPr>
        <p:spPr>
          <a:xfrm>
            <a:off x="5756582" y="307220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Tree>
    <p:extLst>
      <p:ext uri="{BB962C8B-B14F-4D97-AF65-F5344CB8AC3E}">
        <p14:creationId xmlns:p14="http://schemas.microsoft.com/office/powerpoint/2010/main" val="383404290"/>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2" name="TextBox 1"/>
          <p:cNvSpPr txBox="1"/>
          <p:nvPr/>
        </p:nvSpPr>
        <p:spPr>
          <a:xfrm>
            <a:off x="3059832" y="3867894"/>
            <a:ext cx="5166024"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a:t>If Active Repository is goes down...</a:t>
            </a:r>
            <a:endParaRPr lang="en-IN" sz="1600" dirty="0"/>
          </a:p>
        </p:txBody>
      </p:sp>
      <p:sp>
        <p:nvSpPr>
          <p:cNvPr id="110" name="TextBox 109"/>
          <p:cNvSpPr txBox="1"/>
          <p:nvPr/>
        </p:nvSpPr>
        <p:spPr>
          <a:xfrm>
            <a:off x="6900469"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111" name="Rectangle 110"/>
          <p:cNvSpPr/>
          <p:nvPr/>
        </p:nvSpPr>
        <p:spPr>
          <a:xfrm>
            <a:off x="6900469"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a:off x="7254298"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3" name="Rectangle 112"/>
          <p:cNvSpPr/>
          <p:nvPr/>
        </p:nvSpPr>
        <p:spPr>
          <a:xfrm>
            <a:off x="7254298"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4" name="Rectangle 113"/>
          <p:cNvSpPr/>
          <p:nvPr/>
        </p:nvSpPr>
        <p:spPr>
          <a:xfrm>
            <a:off x="7254298"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15" name="Rectangle 114"/>
          <p:cNvSpPr/>
          <p:nvPr/>
        </p:nvSpPr>
        <p:spPr>
          <a:xfrm>
            <a:off x="7254298"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16" name="TextBox 115"/>
          <p:cNvSpPr txBox="1"/>
          <p:nvPr/>
        </p:nvSpPr>
        <p:spPr>
          <a:xfrm>
            <a:off x="8301075"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7" name="Rectangle 116"/>
          <p:cNvSpPr/>
          <p:nvPr/>
        </p:nvSpPr>
        <p:spPr>
          <a:xfrm>
            <a:off x="7254298"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18" name="Rectangle 117"/>
          <p:cNvSpPr/>
          <p:nvPr/>
        </p:nvSpPr>
        <p:spPr>
          <a:xfrm>
            <a:off x="7254298"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19" name="Rectangle 118"/>
          <p:cNvSpPr/>
          <p:nvPr/>
        </p:nvSpPr>
        <p:spPr>
          <a:xfrm rot="16200000">
            <a:off x="5901817"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0" name="Rectangle 119"/>
          <p:cNvSpPr/>
          <p:nvPr/>
        </p:nvSpPr>
        <p:spPr>
          <a:xfrm>
            <a:off x="7254298"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1" name="Rectangle 120"/>
          <p:cNvSpPr/>
          <p:nvPr/>
        </p:nvSpPr>
        <p:spPr>
          <a:xfrm>
            <a:off x="7254298"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2" name="TextBox 121"/>
          <p:cNvSpPr txBox="1"/>
          <p:nvPr/>
        </p:nvSpPr>
        <p:spPr>
          <a:xfrm>
            <a:off x="8301075"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TextBox 122"/>
          <p:cNvSpPr txBox="1"/>
          <p:nvPr/>
        </p:nvSpPr>
        <p:spPr>
          <a:xfrm>
            <a:off x="8301075"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4" name="TextBox 123"/>
          <p:cNvSpPr txBox="1"/>
          <p:nvPr/>
        </p:nvSpPr>
        <p:spPr>
          <a:xfrm>
            <a:off x="8301075"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8301075"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8301075"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8301075"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8301075"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0" name="Rectangle 129"/>
          <p:cNvSpPr/>
          <p:nvPr/>
        </p:nvSpPr>
        <p:spPr>
          <a:xfrm>
            <a:off x="7236296" y="331428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1" name="Rectangle 130"/>
          <p:cNvSpPr/>
          <p:nvPr/>
        </p:nvSpPr>
        <p:spPr>
          <a:xfrm>
            <a:off x="7236296" y="3068566"/>
            <a:ext cx="1559716" cy="245717"/>
          </a:xfrm>
          <a:prstGeom prst="rect">
            <a:avLst/>
          </a:prstGeom>
          <a:solidFill>
            <a:schemeClr val="accent2"/>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(Standby)</a:t>
            </a:r>
            <a:endParaRPr lang="en-AU" sz="750" dirty="0">
              <a:solidFill>
                <a:prstClr val="black"/>
              </a:solidFill>
              <a:latin typeface="Tahoma" pitchFamily="34" charset="0"/>
              <a:ea typeface="Tahoma" pitchFamily="34" charset="0"/>
              <a:cs typeface="Tahoma" pitchFamily="34" charset="0"/>
            </a:endParaRPr>
          </a:p>
        </p:txBody>
      </p:sp>
      <p:sp>
        <p:nvSpPr>
          <p:cNvPr id="132" name="TextBox 131"/>
          <p:cNvSpPr txBox="1"/>
          <p:nvPr/>
        </p:nvSpPr>
        <p:spPr>
          <a:xfrm>
            <a:off x="8283073" y="331771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8283073" y="30720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1835696" y="876636"/>
            <a:ext cx="1757561"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135" name="Rectangle 134"/>
          <p:cNvSpPr/>
          <p:nvPr/>
        </p:nvSpPr>
        <p:spPr>
          <a:xfrm>
            <a:off x="1835696" y="1076699"/>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36" name="Rectangle 135"/>
          <p:cNvSpPr/>
          <p:nvPr/>
        </p:nvSpPr>
        <p:spPr>
          <a:xfrm rot="16200000">
            <a:off x="1685658" y="1380538"/>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59" name="TextBox 58"/>
          <p:cNvSpPr txBox="1"/>
          <p:nvPr/>
        </p:nvSpPr>
        <p:spPr>
          <a:xfrm>
            <a:off x="4355976"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a:t>
            </a:r>
            <a:r>
              <a:rPr lang="en-AU" sz="750" b="1" dirty="0">
                <a:solidFill>
                  <a:prstClr val="black"/>
                </a:solidFill>
                <a:latin typeface="Tahoma" pitchFamily="34" charset="0"/>
                <a:ea typeface="Tahoma" pitchFamily="34" charset="0"/>
                <a:cs typeface="Tahoma" pitchFamily="34" charset="0"/>
              </a:rPr>
              <a:t>Node</a:t>
            </a:r>
          </a:p>
        </p:txBody>
      </p:sp>
      <p:sp>
        <p:nvSpPr>
          <p:cNvPr id="60" name="Rectangle 59"/>
          <p:cNvSpPr/>
          <p:nvPr/>
        </p:nvSpPr>
        <p:spPr>
          <a:xfrm>
            <a:off x="4355976"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1" name="Rectangle 60"/>
          <p:cNvSpPr/>
          <p:nvPr/>
        </p:nvSpPr>
        <p:spPr>
          <a:xfrm>
            <a:off x="4709805"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62" name="Rectangle 61"/>
          <p:cNvSpPr/>
          <p:nvPr/>
        </p:nvSpPr>
        <p:spPr>
          <a:xfrm>
            <a:off x="4709805" y="331448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63" name="Rectangle 62"/>
          <p:cNvSpPr/>
          <p:nvPr/>
        </p:nvSpPr>
        <p:spPr>
          <a:xfrm>
            <a:off x="4709805"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64" name="Rectangle 63"/>
          <p:cNvSpPr/>
          <p:nvPr/>
        </p:nvSpPr>
        <p:spPr>
          <a:xfrm>
            <a:off x="4709805"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65" name="Rectangle 64"/>
          <p:cNvSpPr/>
          <p:nvPr/>
        </p:nvSpPr>
        <p:spPr>
          <a:xfrm>
            <a:off x="4709805"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66" name="TextBox 65"/>
          <p:cNvSpPr txBox="1"/>
          <p:nvPr/>
        </p:nvSpPr>
        <p:spPr>
          <a:xfrm>
            <a:off x="5756582"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67" name="Rectangle 66"/>
          <p:cNvSpPr/>
          <p:nvPr/>
        </p:nvSpPr>
        <p:spPr>
          <a:xfrm>
            <a:off x="4709805"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68" name="Rectangle 67"/>
          <p:cNvSpPr/>
          <p:nvPr/>
        </p:nvSpPr>
        <p:spPr>
          <a:xfrm>
            <a:off x="4709805"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69" name="Rectangle 68"/>
          <p:cNvSpPr/>
          <p:nvPr/>
        </p:nvSpPr>
        <p:spPr>
          <a:xfrm rot="16200000">
            <a:off x="3357324"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70" name="Rectangle 69"/>
          <p:cNvSpPr/>
          <p:nvPr/>
        </p:nvSpPr>
        <p:spPr>
          <a:xfrm>
            <a:off x="4709805"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71" name="Rectangle 70"/>
          <p:cNvSpPr/>
          <p:nvPr/>
        </p:nvSpPr>
        <p:spPr>
          <a:xfrm>
            <a:off x="4716016" y="3068772"/>
            <a:ext cx="1541714" cy="226649"/>
          </a:xfrm>
          <a:prstGeom prst="rect">
            <a:avLst/>
          </a:prstGeom>
          <a:solidFill>
            <a:schemeClr val="accent6">
              <a:lumMod val="50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(Down</a:t>
            </a:r>
            <a:r>
              <a:rPr lang="en-AU" sz="750" dirty="0" smtClean="0">
                <a:solidFill>
                  <a:prstClr val="black"/>
                </a:solidFill>
                <a:latin typeface="Tahoma" pitchFamily="34" charset="0"/>
                <a:ea typeface="Tahoma" pitchFamily="34" charset="0"/>
                <a:cs typeface="Tahoma" pitchFamily="34" charset="0"/>
              </a:rPr>
              <a:t>)</a:t>
            </a:r>
            <a:endParaRPr lang="en-AU" sz="750" dirty="0">
              <a:solidFill>
                <a:prstClr val="black"/>
              </a:solidFill>
              <a:latin typeface="Tahoma" pitchFamily="34" charset="0"/>
              <a:ea typeface="Tahoma" pitchFamily="34" charset="0"/>
              <a:cs typeface="Tahoma" pitchFamily="34" charset="0"/>
            </a:endParaRPr>
          </a:p>
        </p:txBody>
      </p:sp>
      <p:sp>
        <p:nvSpPr>
          <p:cNvPr id="72" name="Rectangle 71"/>
          <p:cNvSpPr/>
          <p:nvPr/>
        </p:nvSpPr>
        <p:spPr>
          <a:xfrm>
            <a:off x="4709805"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73" name="TextBox 72"/>
          <p:cNvSpPr txBox="1"/>
          <p:nvPr/>
        </p:nvSpPr>
        <p:spPr>
          <a:xfrm>
            <a:off x="5756582" y="331792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4" name="TextBox 73"/>
          <p:cNvSpPr txBox="1"/>
          <p:nvPr/>
        </p:nvSpPr>
        <p:spPr>
          <a:xfrm>
            <a:off x="5756582"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5" name="TextBox 74"/>
          <p:cNvSpPr txBox="1"/>
          <p:nvPr/>
        </p:nvSpPr>
        <p:spPr>
          <a:xfrm>
            <a:off x="5756582"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6" name="TextBox 75"/>
          <p:cNvSpPr txBox="1"/>
          <p:nvPr/>
        </p:nvSpPr>
        <p:spPr>
          <a:xfrm>
            <a:off x="5756582"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7" name="TextBox 76"/>
          <p:cNvSpPr txBox="1"/>
          <p:nvPr/>
        </p:nvSpPr>
        <p:spPr>
          <a:xfrm>
            <a:off x="5756582"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8" name="TextBox 77"/>
          <p:cNvSpPr txBox="1"/>
          <p:nvPr/>
        </p:nvSpPr>
        <p:spPr>
          <a:xfrm>
            <a:off x="5756582"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9" name="TextBox 78"/>
          <p:cNvSpPr txBox="1"/>
          <p:nvPr/>
        </p:nvSpPr>
        <p:spPr>
          <a:xfrm>
            <a:off x="5756582"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0" name="TextBox 79"/>
          <p:cNvSpPr txBox="1"/>
          <p:nvPr/>
        </p:nvSpPr>
        <p:spPr>
          <a:xfrm>
            <a:off x="5756582"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1" name="TextBox 80"/>
          <p:cNvSpPr txBox="1"/>
          <p:nvPr/>
        </p:nvSpPr>
        <p:spPr>
          <a:xfrm>
            <a:off x="5756582" y="307220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Tree>
    <p:extLst>
      <p:ext uri="{BB962C8B-B14F-4D97-AF65-F5344CB8AC3E}">
        <p14:creationId xmlns:p14="http://schemas.microsoft.com/office/powerpoint/2010/main" val="4213067474"/>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2" name="TextBox 1"/>
          <p:cNvSpPr txBox="1"/>
          <p:nvPr/>
        </p:nvSpPr>
        <p:spPr>
          <a:xfrm>
            <a:off x="3059832" y="3867894"/>
            <a:ext cx="5166024"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smtClean="0"/>
              <a:t>…The Standby becomes Active.</a:t>
            </a:r>
            <a:endParaRPr lang="en-IN" sz="1600" dirty="0"/>
          </a:p>
        </p:txBody>
      </p:sp>
      <p:sp>
        <p:nvSpPr>
          <p:cNvPr id="110" name="TextBox 109"/>
          <p:cNvSpPr txBox="1"/>
          <p:nvPr/>
        </p:nvSpPr>
        <p:spPr>
          <a:xfrm>
            <a:off x="6900469"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111" name="Rectangle 110"/>
          <p:cNvSpPr/>
          <p:nvPr/>
        </p:nvSpPr>
        <p:spPr>
          <a:xfrm>
            <a:off x="6900469"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a:off x="7254298"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3" name="Rectangle 112"/>
          <p:cNvSpPr/>
          <p:nvPr/>
        </p:nvSpPr>
        <p:spPr>
          <a:xfrm>
            <a:off x="7254298"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4" name="Rectangle 113"/>
          <p:cNvSpPr/>
          <p:nvPr/>
        </p:nvSpPr>
        <p:spPr>
          <a:xfrm>
            <a:off x="7254298"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15" name="Rectangle 114"/>
          <p:cNvSpPr/>
          <p:nvPr/>
        </p:nvSpPr>
        <p:spPr>
          <a:xfrm>
            <a:off x="7254298"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16" name="TextBox 115"/>
          <p:cNvSpPr txBox="1"/>
          <p:nvPr/>
        </p:nvSpPr>
        <p:spPr>
          <a:xfrm>
            <a:off x="8301075"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7" name="Rectangle 116"/>
          <p:cNvSpPr/>
          <p:nvPr/>
        </p:nvSpPr>
        <p:spPr>
          <a:xfrm>
            <a:off x="7254298"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18" name="Rectangle 117"/>
          <p:cNvSpPr/>
          <p:nvPr/>
        </p:nvSpPr>
        <p:spPr>
          <a:xfrm>
            <a:off x="7254298"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19" name="Rectangle 118"/>
          <p:cNvSpPr/>
          <p:nvPr/>
        </p:nvSpPr>
        <p:spPr>
          <a:xfrm rot="16200000">
            <a:off x="5901817"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0" name="Rectangle 119"/>
          <p:cNvSpPr/>
          <p:nvPr/>
        </p:nvSpPr>
        <p:spPr>
          <a:xfrm>
            <a:off x="7254298"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1" name="Rectangle 120"/>
          <p:cNvSpPr/>
          <p:nvPr/>
        </p:nvSpPr>
        <p:spPr>
          <a:xfrm>
            <a:off x="7254298"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2" name="TextBox 121"/>
          <p:cNvSpPr txBox="1"/>
          <p:nvPr/>
        </p:nvSpPr>
        <p:spPr>
          <a:xfrm>
            <a:off x="8301075"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TextBox 122"/>
          <p:cNvSpPr txBox="1"/>
          <p:nvPr/>
        </p:nvSpPr>
        <p:spPr>
          <a:xfrm>
            <a:off x="8301075"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4" name="TextBox 123"/>
          <p:cNvSpPr txBox="1"/>
          <p:nvPr/>
        </p:nvSpPr>
        <p:spPr>
          <a:xfrm>
            <a:off x="8301075"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8301075"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8301075"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8301075"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8301075"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0" name="Rectangle 129"/>
          <p:cNvSpPr/>
          <p:nvPr/>
        </p:nvSpPr>
        <p:spPr>
          <a:xfrm>
            <a:off x="7236296" y="331428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1" name="Rectangle 130"/>
          <p:cNvSpPr/>
          <p:nvPr/>
        </p:nvSpPr>
        <p:spPr>
          <a:xfrm>
            <a:off x="7236296" y="3068566"/>
            <a:ext cx="1559716" cy="245717"/>
          </a:xfrm>
          <a:prstGeom prst="rect">
            <a:avLst/>
          </a:prstGeom>
          <a:solidFill>
            <a:srgbClr val="00B050"/>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a:t>
            </a:r>
            <a:r>
              <a:rPr lang="en-AU" sz="750" dirty="0" smtClean="0">
                <a:solidFill>
                  <a:prstClr val="black"/>
                </a:solidFill>
                <a:latin typeface="Tahoma" pitchFamily="34" charset="0"/>
                <a:ea typeface="Tahoma" pitchFamily="34" charset="0"/>
                <a:cs typeface="Tahoma" pitchFamily="34" charset="0"/>
              </a:rPr>
              <a:t>Active</a:t>
            </a:r>
            <a:r>
              <a:rPr lang="en-AU" sz="750" dirty="0" smtClean="0">
                <a:solidFill>
                  <a:prstClr val="black"/>
                </a:solidFill>
                <a:latin typeface="Tahoma" pitchFamily="34" charset="0"/>
                <a:ea typeface="Tahoma" pitchFamily="34" charset="0"/>
                <a:cs typeface="Tahoma" pitchFamily="34" charset="0"/>
              </a:rPr>
              <a:t>)</a:t>
            </a:r>
            <a:endParaRPr lang="en-AU" sz="750" dirty="0">
              <a:solidFill>
                <a:prstClr val="black"/>
              </a:solidFill>
              <a:latin typeface="Tahoma" pitchFamily="34" charset="0"/>
              <a:ea typeface="Tahoma" pitchFamily="34" charset="0"/>
              <a:cs typeface="Tahoma" pitchFamily="34" charset="0"/>
            </a:endParaRPr>
          </a:p>
        </p:txBody>
      </p:sp>
      <p:sp>
        <p:nvSpPr>
          <p:cNvPr id="132" name="TextBox 131"/>
          <p:cNvSpPr txBox="1"/>
          <p:nvPr/>
        </p:nvSpPr>
        <p:spPr>
          <a:xfrm>
            <a:off x="8283073" y="331771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8283073" y="30720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1835696" y="876636"/>
            <a:ext cx="1757561"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135" name="Rectangle 134"/>
          <p:cNvSpPr/>
          <p:nvPr/>
        </p:nvSpPr>
        <p:spPr>
          <a:xfrm>
            <a:off x="1835696" y="1076699"/>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36" name="Rectangle 135"/>
          <p:cNvSpPr/>
          <p:nvPr/>
        </p:nvSpPr>
        <p:spPr>
          <a:xfrm rot="16200000">
            <a:off x="1685658" y="1380538"/>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59" name="TextBox 58"/>
          <p:cNvSpPr txBox="1"/>
          <p:nvPr/>
        </p:nvSpPr>
        <p:spPr>
          <a:xfrm>
            <a:off x="4355976"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a:t>
            </a:r>
            <a:r>
              <a:rPr lang="en-AU" sz="750" b="1" dirty="0">
                <a:solidFill>
                  <a:prstClr val="black"/>
                </a:solidFill>
                <a:latin typeface="Tahoma" pitchFamily="34" charset="0"/>
                <a:ea typeface="Tahoma" pitchFamily="34" charset="0"/>
                <a:cs typeface="Tahoma" pitchFamily="34" charset="0"/>
              </a:rPr>
              <a:t>Node</a:t>
            </a:r>
          </a:p>
        </p:txBody>
      </p:sp>
      <p:sp>
        <p:nvSpPr>
          <p:cNvPr id="60" name="Rectangle 59"/>
          <p:cNvSpPr/>
          <p:nvPr/>
        </p:nvSpPr>
        <p:spPr>
          <a:xfrm>
            <a:off x="4355976"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1" name="Rectangle 60"/>
          <p:cNvSpPr/>
          <p:nvPr/>
        </p:nvSpPr>
        <p:spPr>
          <a:xfrm>
            <a:off x="4709805"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62" name="Rectangle 61"/>
          <p:cNvSpPr/>
          <p:nvPr/>
        </p:nvSpPr>
        <p:spPr>
          <a:xfrm>
            <a:off x="4709805" y="331448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63" name="Rectangle 62"/>
          <p:cNvSpPr/>
          <p:nvPr/>
        </p:nvSpPr>
        <p:spPr>
          <a:xfrm>
            <a:off x="4709805"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64" name="Rectangle 63"/>
          <p:cNvSpPr/>
          <p:nvPr/>
        </p:nvSpPr>
        <p:spPr>
          <a:xfrm>
            <a:off x="4709805"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65" name="Rectangle 64"/>
          <p:cNvSpPr/>
          <p:nvPr/>
        </p:nvSpPr>
        <p:spPr>
          <a:xfrm>
            <a:off x="4709805"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66" name="TextBox 65"/>
          <p:cNvSpPr txBox="1"/>
          <p:nvPr/>
        </p:nvSpPr>
        <p:spPr>
          <a:xfrm>
            <a:off x="5756582"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67" name="Rectangle 66"/>
          <p:cNvSpPr/>
          <p:nvPr/>
        </p:nvSpPr>
        <p:spPr>
          <a:xfrm>
            <a:off x="4709805"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68" name="Rectangle 67"/>
          <p:cNvSpPr/>
          <p:nvPr/>
        </p:nvSpPr>
        <p:spPr>
          <a:xfrm>
            <a:off x="4709805"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69" name="Rectangle 68"/>
          <p:cNvSpPr/>
          <p:nvPr/>
        </p:nvSpPr>
        <p:spPr>
          <a:xfrm rot="16200000">
            <a:off x="3357324"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70" name="Rectangle 69"/>
          <p:cNvSpPr/>
          <p:nvPr/>
        </p:nvSpPr>
        <p:spPr>
          <a:xfrm>
            <a:off x="4709805"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71" name="Rectangle 70"/>
          <p:cNvSpPr/>
          <p:nvPr/>
        </p:nvSpPr>
        <p:spPr>
          <a:xfrm>
            <a:off x="4716016" y="3068772"/>
            <a:ext cx="1541714" cy="226649"/>
          </a:xfrm>
          <a:prstGeom prst="rect">
            <a:avLst/>
          </a:prstGeom>
          <a:solidFill>
            <a:schemeClr val="accent6">
              <a:lumMod val="50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(Down</a:t>
            </a:r>
            <a:r>
              <a:rPr lang="en-AU" sz="750" dirty="0" smtClean="0">
                <a:solidFill>
                  <a:prstClr val="black"/>
                </a:solidFill>
                <a:latin typeface="Tahoma" pitchFamily="34" charset="0"/>
                <a:ea typeface="Tahoma" pitchFamily="34" charset="0"/>
                <a:cs typeface="Tahoma" pitchFamily="34" charset="0"/>
              </a:rPr>
              <a:t>)</a:t>
            </a:r>
            <a:endParaRPr lang="en-AU" sz="750" dirty="0">
              <a:solidFill>
                <a:prstClr val="black"/>
              </a:solidFill>
              <a:latin typeface="Tahoma" pitchFamily="34" charset="0"/>
              <a:ea typeface="Tahoma" pitchFamily="34" charset="0"/>
              <a:cs typeface="Tahoma" pitchFamily="34" charset="0"/>
            </a:endParaRPr>
          </a:p>
        </p:txBody>
      </p:sp>
      <p:sp>
        <p:nvSpPr>
          <p:cNvPr id="72" name="Rectangle 71"/>
          <p:cNvSpPr/>
          <p:nvPr/>
        </p:nvSpPr>
        <p:spPr>
          <a:xfrm>
            <a:off x="4709805"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73" name="TextBox 72"/>
          <p:cNvSpPr txBox="1"/>
          <p:nvPr/>
        </p:nvSpPr>
        <p:spPr>
          <a:xfrm>
            <a:off x="5756582" y="331792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4" name="TextBox 73"/>
          <p:cNvSpPr txBox="1"/>
          <p:nvPr/>
        </p:nvSpPr>
        <p:spPr>
          <a:xfrm>
            <a:off x="5756582"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5" name="TextBox 74"/>
          <p:cNvSpPr txBox="1"/>
          <p:nvPr/>
        </p:nvSpPr>
        <p:spPr>
          <a:xfrm>
            <a:off x="5756582"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6" name="TextBox 75"/>
          <p:cNvSpPr txBox="1"/>
          <p:nvPr/>
        </p:nvSpPr>
        <p:spPr>
          <a:xfrm>
            <a:off x="5756582"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7" name="TextBox 76"/>
          <p:cNvSpPr txBox="1"/>
          <p:nvPr/>
        </p:nvSpPr>
        <p:spPr>
          <a:xfrm>
            <a:off x="5756582"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8" name="TextBox 77"/>
          <p:cNvSpPr txBox="1"/>
          <p:nvPr/>
        </p:nvSpPr>
        <p:spPr>
          <a:xfrm>
            <a:off x="5756582"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9" name="TextBox 78"/>
          <p:cNvSpPr txBox="1"/>
          <p:nvPr/>
        </p:nvSpPr>
        <p:spPr>
          <a:xfrm>
            <a:off x="5756582"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0" name="TextBox 79"/>
          <p:cNvSpPr txBox="1"/>
          <p:nvPr/>
        </p:nvSpPr>
        <p:spPr>
          <a:xfrm>
            <a:off x="5756582"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1" name="TextBox 80"/>
          <p:cNvSpPr txBox="1"/>
          <p:nvPr/>
        </p:nvSpPr>
        <p:spPr>
          <a:xfrm>
            <a:off x="5756582" y="307220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Tree>
    <p:extLst>
      <p:ext uri="{BB962C8B-B14F-4D97-AF65-F5344CB8AC3E}">
        <p14:creationId xmlns:p14="http://schemas.microsoft.com/office/powerpoint/2010/main" val="2131311149"/>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2" name="TextBox 1"/>
          <p:cNvSpPr txBox="1"/>
          <p:nvPr/>
        </p:nvSpPr>
        <p:spPr>
          <a:xfrm>
            <a:off x="3059832" y="3867894"/>
            <a:ext cx="516602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a:t>When the failure is repaired, it starts back repository as a standby.</a:t>
            </a:r>
            <a:endParaRPr lang="en-IN" sz="1600" dirty="0"/>
          </a:p>
        </p:txBody>
      </p:sp>
      <p:sp>
        <p:nvSpPr>
          <p:cNvPr id="110" name="TextBox 109"/>
          <p:cNvSpPr txBox="1"/>
          <p:nvPr/>
        </p:nvSpPr>
        <p:spPr>
          <a:xfrm>
            <a:off x="6900469"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111" name="Rectangle 110"/>
          <p:cNvSpPr/>
          <p:nvPr/>
        </p:nvSpPr>
        <p:spPr>
          <a:xfrm>
            <a:off x="6900469"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a:off x="7254298"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3" name="Rectangle 112"/>
          <p:cNvSpPr/>
          <p:nvPr/>
        </p:nvSpPr>
        <p:spPr>
          <a:xfrm>
            <a:off x="7254298"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4" name="Rectangle 113"/>
          <p:cNvSpPr/>
          <p:nvPr/>
        </p:nvSpPr>
        <p:spPr>
          <a:xfrm>
            <a:off x="7254298"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15" name="Rectangle 114"/>
          <p:cNvSpPr/>
          <p:nvPr/>
        </p:nvSpPr>
        <p:spPr>
          <a:xfrm>
            <a:off x="7254298"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16" name="TextBox 115"/>
          <p:cNvSpPr txBox="1"/>
          <p:nvPr/>
        </p:nvSpPr>
        <p:spPr>
          <a:xfrm>
            <a:off x="8301075"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7" name="Rectangle 116"/>
          <p:cNvSpPr/>
          <p:nvPr/>
        </p:nvSpPr>
        <p:spPr>
          <a:xfrm>
            <a:off x="7254298"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18" name="Rectangle 117"/>
          <p:cNvSpPr/>
          <p:nvPr/>
        </p:nvSpPr>
        <p:spPr>
          <a:xfrm>
            <a:off x="7254298"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19" name="Rectangle 118"/>
          <p:cNvSpPr/>
          <p:nvPr/>
        </p:nvSpPr>
        <p:spPr>
          <a:xfrm rot="16200000">
            <a:off x="5901817"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0" name="Rectangle 119"/>
          <p:cNvSpPr/>
          <p:nvPr/>
        </p:nvSpPr>
        <p:spPr>
          <a:xfrm>
            <a:off x="7254298"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1" name="Rectangle 120"/>
          <p:cNvSpPr/>
          <p:nvPr/>
        </p:nvSpPr>
        <p:spPr>
          <a:xfrm>
            <a:off x="7254298"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2" name="TextBox 121"/>
          <p:cNvSpPr txBox="1"/>
          <p:nvPr/>
        </p:nvSpPr>
        <p:spPr>
          <a:xfrm>
            <a:off x="8301075"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TextBox 122"/>
          <p:cNvSpPr txBox="1"/>
          <p:nvPr/>
        </p:nvSpPr>
        <p:spPr>
          <a:xfrm>
            <a:off x="8301075"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4" name="TextBox 123"/>
          <p:cNvSpPr txBox="1"/>
          <p:nvPr/>
        </p:nvSpPr>
        <p:spPr>
          <a:xfrm>
            <a:off x="8301075"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8301075"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8301075"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8301075"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8301075"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0" name="Rectangle 129"/>
          <p:cNvSpPr/>
          <p:nvPr/>
        </p:nvSpPr>
        <p:spPr>
          <a:xfrm>
            <a:off x="7236296" y="331428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1" name="Rectangle 130"/>
          <p:cNvSpPr/>
          <p:nvPr/>
        </p:nvSpPr>
        <p:spPr>
          <a:xfrm>
            <a:off x="7236296" y="3068566"/>
            <a:ext cx="1559716" cy="245717"/>
          </a:xfrm>
          <a:prstGeom prst="rect">
            <a:avLst/>
          </a:prstGeom>
          <a:solidFill>
            <a:srgbClr val="00B050"/>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a:t>
            </a:r>
            <a:r>
              <a:rPr lang="en-AU" sz="750" dirty="0" smtClean="0">
                <a:solidFill>
                  <a:prstClr val="black"/>
                </a:solidFill>
                <a:latin typeface="Tahoma" pitchFamily="34" charset="0"/>
                <a:ea typeface="Tahoma" pitchFamily="34" charset="0"/>
                <a:cs typeface="Tahoma" pitchFamily="34" charset="0"/>
              </a:rPr>
              <a:t>Active</a:t>
            </a:r>
            <a:r>
              <a:rPr lang="en-AU" sz="750" dirty="0" smtClean="0">
                <a:solidFill>
                  <a:prstClr val="black"/>
                </a:solidFill>
                <a:latin typeface="Tahoma" pitchFamily="34" charset="0"/>
                <a:ea typeface="Tahoma" pitchFamily="34" charset="0"/>
                <a:cs typeface="Tahoma" pitchFamily="34" charset="0"/>
              </a:rPr>
              <a:t>)</a:t>
            </a:r>
            <a:endParaRPr lang="en-AU" sz="750" dirty="0">
              <a:solidFill>
                <a:prstClr val="black"/>
              </a:solidFill>
              <a:latin typeface="Tahoma" pitchFamily="34" charset="0"/>
              <a:ea typeface="Tahoma" pitchFamily="34" charset="0"/>
              <a:cs typeface="Tahoma" pitchFamily="34" charset="0"/>
            </a:endParaRPr>
          </a:p>
        </p:txBody>
      </p:sp>
      <p:sp>
        <p:nvSpPr>
          <p:cNvPr id="132" name="TextBox 131"/>
          <p:cNvSpPr txBox="1"/>
          <p:nvPr/>
        </p:nvSpPr>
        <p:spPr>
          <a:xfrm>
            <a:off x="8283073" y="331771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8283073" y="30720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1835696" y="876636"/>
            <a:ext cx="1757561"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135" name="Rectangle 134"/>
          <p:cNvSpPr/>
          <p:nvPr/>
        </p:nvSpPr>
        <p:spPr>
          <a:xfrm>
            <a:off x="1835696" y="1076699"/>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36" name="Rectangle 135"/>
          <p:cNvSpPr/>
          <p:nvPr/>
        </p:nvSpPr>
        <p:spPr>
          <a:xfrm rot="16200000">
            <a:off x="1685658" y="1380538"/>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59" name="TextBox 58"/>
          <p:cNvSpPr txBox="1"/>
          <p:nvPr/>
        </p:nvSpPr>
        <p:spPr>
          <a:xfrm>
            <a:off x="4355976"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a:t>
            </a:r>
            <a:r>
              <a:rPr lang="en-AU" sz="750" b="1" dirty="0">
                <a:solidFill>
                  <a:prstClr val="black"/>
                </a:solidFill>
                <a:latin typeface="Tahoma" pitchFamily="34" charset="0"/>
                <a:ea typeface="Tahoma" pitchFamily="34" charset="0"/>
                <a:cs typeface="Tahoma" pitchFamily="34" charset="0"/>
              </a:rPr>
              <a:t>Node</a:t>
            </a:r>
          </a:p>
        </p:txBody>
      </p:sp>
      <p:sp>
        <p:nvSpPr>
          <p:cNvPr id="60" name="Rectangle 59"/>
          <p:cNvSpPr/>
          <p:nvPr/>
        </p:nvSpPr>
        <p:spPr>
          <a:xfrm>
            <a:off x="4355976"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1" name="Rectangle 60"/>
          <p:cNvSpPr/>
          <p:nvPr/>
        </p:nvSpPr>
        <p:spPr>
          <a:xfrm>
            <a:off x="4709805"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62" name="Rectangle 61"/>
          <p:cNvSpPr/>
          <p:nvPr/>
        </p:nvSpPr>
        <p:spPr>
          <a:xfrm>
            <a:off x="4709805" y="331448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63" name="Rectangle 62"/>
          <p:cNvSpPr/>
          <p:nvPr/>
        </p:nvSpPr>
        <p:spPr>
          <a:xfrm>
            <a:off x="4709805"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64" name="Rectangle 63"/>
          <p:cNvSpPr/>
          <p:nvPr/>
        </p:nvSpPr>
        <p:spPr>
          <a:xfrm>
            <a:off x="4709805"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65" name="Rectangle 64"/>
          <p:cNvSpPr/>
          <p:nvPr/>
        </p:nvSpPr>
        <p:spPr>
          <a:xfrm>
            <a:off x="4709805"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66" name="TextBox 65"/>
          <p:cNvSpPr txBox="1"/>
          <p:nvPr/>
        </p:nvSpPr>
        <p:spPr>
          <a:xfrm>
            <a:off x="5756582"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67" name="Rectangle 66"/>
          <p:cNvSpPr/>
          <p:nvPr/>
        </p:nvSpPr>
        <p:spPr>
          <a:xfrm>
            <a:off x="4709805"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68" name="Rectangle 67"/>
          <p:cNvSpPr/>
          <p:nvPr/>
        </p:nvSpPr>
        <p:spPr>
          <a:xfrm>
            <a:off x="4709805"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69" name="Rectangle 68"/>
          <p:cNvSpPr/>
          <p:nvPr/>
        </p:nvSpPr>
        <p:spPr>
          <a:xfrm rot="16200000">
            <a:off x="3357324"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70" name="Rectangle 69"/>
          <p:cNvSpPr/>
          <p:nvPr/>
        </p:nvSpPr>
        <p:spPr>
          <a:xfrm>
            <a:off x="4709805"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71" name="Rectangle 70"/>
          <p:cNvSpPr/>
          <p:nvPr/>
        </p:nvSpPr>
        <p:spPr>
          <a:xfrm>
            <a:off x="4716016" y="3068772"/>
            <a:ext cx="1541714" cy="226649"/>
          </a:xfrm>
          <a:prstGeom prst="rect">
            <a:avLst/>
          </a:prstGeom>
          <a:solidFill>
            <a:schemeClr val="accent2"/>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(Standby)</a:t>
            </a:r>
            <a:endParaRPr lang="en-AU" sz="750" dirty="0">
              <a:solidFill>
                <a:prstClr val="black"/>
              </a:solidFill>
              <a:latin typeface="Tahoma" pitchFamily="34" charset="0"/>
              <a:ea typeface="Tahoma" pitchFamily="34" charset="0"/>
              <a:cs typeface="Tahoma" pitchFamily="34" charset="0"/>
            </a:endParaRPr>
          </a:p>
        </p:txBody>
      </p:sp>
      <p:sp>
        <p:nvSpPr>
          <p:cNvPr id="72" name="Rectangle 71"/>
          <p:cNvSpPr/>
          <p:nvPr/>
        </p:nvSpPr>
        <p:spPr>
          <a:xfrm>
            <a:off x="4709805"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73" name="TextBox 72"/>
          <p:cNvSpPr txBox="1"/>
          <p:nvPr/>
        </p:nvSpPr>
        <p:spPr>
          <a:xfrm>
            <a:off x="5756582" y="331792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4" name="TextBox 73"/>
          <p:cNvSpPr txBox="1"/>
          <p:nvPr/>
        </p:nvSpPr>
        <p:spPr>
          <a:xfrm>
            <a:off x="5756582"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5" name="TextBox 74"/>
          <p:cNvSpPr txBox="1"/>
          <p:nvPr/>
        </p:nvSpPr>
        <p:spPr>
          <a:xfrm>
            <a:off x="5756582"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6" name="TextBox 75"/>
          <p:cNvSpPr txBox="1"/>
          <p:nvPr/>
        </p:nvSpPr>
        <p:spPr>
          <a:xfrm>
            <a:off x="5756582"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7" name="TextBox 76"/>
          <p:cNvSpPr txBox="1"/>
          <p:nvPr/>
        </p:nvSpPr>
        <p:spPr>
          <a:xfrm>
            <a:off x="5756582"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8" name="TextBox 77"/>
          <p:cNvSpPr txBox="1"/>
          <p:nvPr/>
        </p:nvSpPr>
        <p:spPr>
          <a:xfrm>
            <a:off x="5756582"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9" name="TextBox 78"/>
          <p:cNvSpPr txBox="1"/>
          <p:nvPr/>
        </p:nvSpPr>
        <p:spPr>
          <a:xfrm>
            <a:off x="5756582"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0" name="TextBox 79"/>
          <p:cNvSpPr txBox="1"/>
          <p:nvPr/>
        </p:nvSpPr>
        <p:spPr>
          <a:xfrm>
            <a:off x="5756582"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1" name="TextBox 80"/>
          <p:cNvSpPr txBox="1"/>
          <p:nvPr/>
        </p:nvSpPr>
        <p:spPr>
          <a:xfrm>
            <a:off x="5756582" y="307220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Tree>
    <p:extLst>
      <p:ext uri="{BB962C8B-B14F-4D97-AF65-F5344CB8AC3E}">
        <p14:creationId xmlns:p14="http://schemas.microsoft.com/office/powerpoint/2010/main" val="3647947527"/>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2" name="TextBox 1"/>
          <p:cNvSpPr txBox="1"/>
          <p:nvPr/>
        </p:nvSpPr>
        <p:spPr>
          <a:xfrm>
            <a:off x="3059832" y="3867894"/>
            <a:ext cx="5166024"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i="1" dirty="0"/>
              <a:t>But here, Primary node is still a single point of failure.</a:t>
            </a:r>
            <a:endParaRPr lang="en-IN" sz="1600" i="1" dirty="0"/>
          </a:p>
        </p:txBody>
      </p:sp>
      <p:sp>
        <p:nvSpPr>
          <p:cNvPr id="110" name="TextBox 109"/>
          <p:cNvSpPr txBox="1"/>
          <p:nvPr/>
        </p:nvSpPr>
        <p:spPr>
          <a:xfrm>
            <a:off x="6900469"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111" name="Rectangle 110"/>
          <p:cNvSpPr/>
          <p:nvPr/>
        </p:nvSpPr>
        <p:spPr>
          <a:xfrm>
            <a:off x="6900469"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a:off x="7254298"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3" name="Rectangle 112"/>
          <p:cNvSpPr/>
          <p:nvPr/>
        </p:nvSpPr>
        <p:spPr>
          <a:xfrm>
            <a:off x="7254298"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4" name="Rectangle 113"/>
          <p:cNvSpPr/>
          <p:nvPr/>
        </p:nvSpPr>
        <p:spPr>
          <a:xfrm>
            <a:off x="7254298"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15" name="Rectangle 114"/>
          <p:cNvSpPr/>
          <p:nvPr/>
        </p:nvSpPr>
        <p:spPr>
          <a:xfrm>
            <a:off x="7254298"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16" name="TextBox 115"/>
          <p:cNvSpPr txBox="1"/>
          <p:nvPr/>
        </p:nvSpPr>
        <p:spPr>
          <a:xfrm>
            <a:off x="8301075"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7" name="Rectangle 116"/>
          <p:cNvSpPr/>
          <p:nvPr/>
        </p:nvSpPr>
        <p:spPr>
          <a:xfrm>
            <a:off x="7254298"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18" name="Rectangle 117"/>
          <p:cNvSpPr/>
          <p:nvPr/>
        </p:nvSpPr>
        <p:spPr>
          <a:xfrm>
            <a:off x="7254298"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19" name="Rectangle 118"/>
          <p:cNvSpPr/>
          <p:nvPr/>
        </p:nvSpPr>
        <p:spPr>
          <a:xfrm rot="16200000">
            <a:off x="5901817"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0" name="Rectangle 119"/>
          <p:cNvSpPr/>
          <p:nvPr/>
        </p:nvSpPr>
        <p:spPr>
          <a:xfrm>
            <a:off x="7254298"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1" name="Rectangle 120"/>
          <p:cNvSpPr/>
          <p:nvPr/>
        </p:nvSpPr>
        <p:spPr>
          <a:xfrm>
            <a:off x="7254298"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2" name="TextBox 121"/>
          <p:cNvSpPr txBox="1"/>
          <p:nvPr/>
        </p:nvSpPr>
        <p:spPr>
          <a:xfrm>
            <a:off x="8301075"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TextBox 122"/>
          <p:cNvSpPr txBox="1"/>
          <p:nvPr/>
        </p:nvSpPr>
        <p:spPr>
          <a:xfrm>
            <a:off x="8301075"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4" name="TextBox 123"/>
          <p:cNvSpPr txBox="1"/>
          <p:nvPr/>
        </p:nvSpPr>
        <p:spPr>
          <a:xfrm>
            <a:off x="8301075"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8301075"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8301075"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8301075"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8301075"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0" name="Rectangle 129"/>
          <p:cNvSpPr/>
          <p:nvPr/>
        </p:nvSpPr>
        <p:spPr>
          <a:xfrm>
            <a:off x="7236296" y="331428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1" name="Rectangle 130"/>
          <p:cNvSpPr/>
          <p:nvPr/>
        </p:nvSpPr>
        <p:spPr>
          <a:xfrm>
            <a:off x="7236296" y="3068566"/>
            <a:ext cx="1559716" cy="245717"/>
          </a:xfrm>
          <a:prstGeom prst="rect">
            <a:avLst/>
          </a:prstGeom>
          <a:solidFill>
            <a:srgbClr val="00B050"/>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a:t>
            </a:r>
            <a:r>
              <a:rPr lang="en-AU" sz="750" dirty="0" smtClean="0">
                <a:solidFill>
                  <a:prstClr val="black"/>
                </a:solidFill>
                <a:latin typeface="Tahoma" pitchFamily="34" charset="0"/>
                <a:ea typeface="Tahoma" pitchFamily="34" charset="0"/>
                <a:cs typeface="Tahoma" pitchFamily="34" charset="0"/>
              </a:rPr>
              <a:t>Active</a:t>
            </a:r>
            <a:r>
              <a:rPr lang="en-AU" sz="750" dirty="0" smtClean="0">
                <a:solidFill>
                  <a:prstClr val="black"/>
                </a:solidFill>
                <a:latin typeface="Tahoma" pitchFamily="34" charset="0"/>
                <a:ea typeface="Tahoma" pitchFamily="34" charset="0"/>
                <a:cs typeface="Tahoma" pitchFamily="34" charset="0"/>
              </a:rPr>
              <a:t>)</a:t>
            </a:r>
            <a:endParaRPr lang="en-AU" sz="750" dirty="0">
              <a:solidFill>
                <a:prstClr val="black"/>
              </a:solidFill>
              <a:latin typeface="Tahoma" pitchFamily="34" charset="0"/>
              <a:ea typeface="Tahoma" pitchFamily="34" charset="0"/>
              <a:cs typeface="Tahoma" pitchFamily="34" charset="0"/>
            </a:endParaRPr>
          </a:p>
        </p:txBody>
      </p:sp>
      <p:sp>
        <p:nvSpPr>
          <p:cNvPr id="132" name="TextBox 131"/>
          <p:cNvSpPr txBox="1"/>
          <p:nvPr/>
        </p:nvSpPr>
        <p:spPr>
          <a:xfrm>
            <a:off x="8283073" y="331771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8283073" y="30720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1835696" y="876636"/>
            <a:ext cx="1757561"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135" name="Rectangle 134"/>
          <p:cNvSpPr/>
          <p:nvPr/>
        </p:nvSpPr>
        <p:spPr>
          <a:xfrm>
            <a:off x="1835696" y="1076699"/>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36" name="Rectangle 135"/>
          <p:cNvSpPr/>
          <p:nvPr/>
        </p:nvSpPr>
        <p:spPr>
          <a:xfrm rot="16200000">
            <a:off x="1685658" y="1380538"/>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55" name="TextBox 54"/>
          <p:cNvSpPr txBox="1"/>
          <p:nvPr/>
        </p:nvSpPr>
        <p:spPr>
          <a:xfrm>
            <a:off x="4524205"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 </a:t>
            </a:r>
            <a:endParaRPr lang="en-AU" sz="750" b="1" dirty="0">
              <a:solidFill>
                <a:prstClr val="black"/>
              </a:solidFill>
              <a:latin typeface="Tahoma" pitchFamily="34" charset="0"/>
              <a:ea typeface="Tahoma" pitchFamily="34" charset="0"/>
              <a:cs typeface="Tahoma" pitchFamily="34" charset="0"/>
            </a:endParaRPr>
          </a:p>
        </p:txBody>
      </p:sp>
      <p:sp>
        <p:nvSpPr>
          <p:cNvPr id="56" name="Rectangle 55"/>
          <p:cNvSpPr/>
          <p:nvPr/>
        </p:nvSpPr>
        <p:spPr>
          <a:xfrm>
            <a:off x="4524205" y="1043620"/>
            <a:ext cx="2064019" cy="2713336"/>
          </a:xfrm>
          <a:prstGeom prst="rect">
            <a:avLst/>
          </a:prstGeom>
          <a:solidFill>
            <a:srgbClr val="C00000"/>
          </a:solidFill>
          <a:ln>
            <a:solidFill>
              <a:srgbClr val="92D05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smtClean="0">
                <a:solidFill>
                  <a:schemeClr val="bg1"/>
                </a:solidFill>
                <a:latin typeface="Tahoma" pitchFamily="34" charset="0"/>
                <a:ea typeface="Tahoma" pitchFamily="34" charset="0"/>
                <a:cs typeface="Tahoma" pitchFamily="34" charset="0"/>
              </a:rPr>
              <a:t>Server is Down</a:t>
            </a:r>
            <a:endParaRPr lang="en-AU" sz="750" dirty="0">
              <a:solidFill>
                <a:schemeClr val="bg1"/>
              </a:solidFill>
              <a:latin typeface="Tahoma" pitchFamily="34" charset="0"/>
              <a:ea typeface="Tahoma" pitchFamily="34" charset="0"/>
              <a:cs typeface="Tahoma" pitchFamily="34" charset="0"/>
            </a:endParaRPr>
          </a:p>
        </p:txBody>
      </p:sp>
      <p:sp>
        <p:nvSpPr>
          <p:cNvPr id="3" name="TextBox 2"/>
          <p:cNvSpPr txBox="1"/>
          <p:nvPr/>
        </p:nvSpPr>
        <p:spPr>
          <a:xfrm>
            <a:off x="2037376" y="195486"/>
            <a:ext cx="626369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If one of the Worker node is down, still whole tableau server is not down, no loss of work.</a:t>
            </a: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983180502"/>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110" name="TextBox 109"/>
          <p:cNvSpPr txBox="1"/>
          <p:nvPr/>
        </p:nvSpPr>
        <p:spPr>
          <a:xfrm>
            <a:off x="6900469"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111" name="Rectangle 110"/>
          <p:cNvSpPr/>
          <p:nvPr/>
        </p:nvSpPr>
        <p:spPr>
          <a:xfrm>
            <a:off x="6900469"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a:off x="7254298"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3" name="Rectangle 112"/>
          <p:cNvSpPr/>
          <p:nvPr/>
        </p:nvSpPr>
        <p:spPr>
          <a:xfrm>
            <a:off x="7254298"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4" name="Rectangle 113"/>
          <p:cNvSpPr/>
          <p:nvPr/>
        </p:nvSpPr>
        <p:spPr>
          <a:xfrm>
            <a:off x="7254298"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15" name="Rectangle 114"/>
          <p:cNvSpPr/>
          <p:nvPr/>
        </p:nvSpPr>
        <p:spPr>
          <a:xfrm>
            <a:off x="7254298"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16" name="TextBox 115"/>
          <p:cNvSpPr txBox="1"/>
          <p:nvPr/>
        </p:nvSpPr>
        <p:spPr>
          <a:xfrm>
            <a:off x="8301075"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7" name="Rectangle 116"/>
          <p:cNvSpPr/>
          <p:nvPr/>
        </p:nvSpPr>
        <p:spPr>
          <a:xfrm>
            <a:off x="7254298"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18" name="Rectangle 117"/>
          <p:cNvSpPr/>
          <p:nvPr/>
        </p:nvSpPr>
        <p:spPr>
          <a:xfrm>
            <a:off x="7254298"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19" name="Rectangle 118"/>
          <p:cNvSpPr/>
          <p:nvPr/>
        </p:nvSpPr>
        <p:spPr>
          <a:xfrm rot="16200000">
            <a:off x="5901817"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0" name="Rectangle 119"/>
          <p:cNvSpPr/>
          <p:nvPr/>
        </p:nvSpPr>
        <p:spPr>
          <a:xfrm>
            <a:off x="7254298"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1" name="Rectangle 120"/>
          <p:cNvSpPr/>
          <p:nvPr/>
        </p:nvSpPr>
        <p:spPr>
          <a:xfrm>
            <a:off x="7254298"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2" name="TextBox 121"/>
          <p:cNvSpPr txBox="1"/>
          <p:nvPr/>
        </p:nvSpPr>
        <p:spPr>
          <a:xfrm>
            <a:off x="8301075"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TextBox 122"/>
          <p:cNvSpPr txBox="1"/>
          <p:nvPr/>
        </p:nvSpPr>
        <p:spPr>
          <a:xfrm>
            <a:off x="8301075"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4" name="TextBox 123"/>
          <p:cNvSpPr txBox="1"/>
          <p:nvPr/>
        </p:nvSpPr>
        <p:spPr>
          <a:xfrm>
            <a:off x="8301075"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8301075"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8301075"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8301075"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8301075"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0" name="Rectangle 129"/>
          <p:cNvSpPr/>
          <p:nvPr/>
        </p:nvSpPr>
        <p:spPr>
          <a:xfrm>
            <a:off x="7236296" y="331428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1" name="Rectangle 130"/>
          <p:cNvSpPr/>
          <p:nvPr/>
        </p:nvSpPr>
        <p:spPr>
          <a:xfrm>
            <a:off x="7236296" y="3068566"/>
            <a:ext cx="1559716" cy="245717"/>
          </a:xfrm>
          <a:prstGeom prst="rect">
            <a:avLst/>
          </a:prstGeom>
          <a:solidFill>
            <a:srgbClr val="00B050"/>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a:t>
            </a:r>
            <a:r>
              <a:rPr lang="en-AU" sz="750" dirty="0" smtClean="0">
                <a:solidFill>
                  <a:prstClr val="black"/>
                </a:solidFill>
                <a:latin typeface="Tahoma" pitchFamily="34" charset="0"/>
                <a:ea typeface="Tahoma" pitchFamily="34" charset="0"/>
                <a:cs typeface="Tahoma" pitchFamily="34" charset="0"/>
              </a:rPr>
              <a:t>Active</a:t>
            </a:r>
            <a:r>
              <a:rPr lang="en-AU" sz="750" dirty="0" smtClean="0">
                <a:solidFill>
                  <a:prstClr val="black"/>
                </a:solidFill>
                <a:latin typeface="Tahoma" pitchFamily="34" charset="0"/>
                <a:ea typeface="Tahoma" pitchFamily="34" charset="0"/>
                <a:cs typeface="Tahoma" pitchFamily="34" charset="0"/>
              </a:rPr>
              <a:t>)</a:t>
            </a:r>
            <a:endParaRPr lang="en-AU" sz="750" dirty="0">
              <a:solidFill>
                <a:prstClr val="black"/>
              </a:solidFill>
              <a:latin typeface="Tahoma" pitchFamily="34" charset="0"/>
              <a:ea typeface="Tahoma" pitchFamily="34" charset="0"/>
              <a:cs typeface="Tahoma" pitchFamily="34" charset="0"/>
            </a:endParaRPr>
          </a:p>
        </p:txBody>
      </p:sp>
      <p:sp>
        <p:nvSpPr>
          <p:cNvPr id="132" name="TextBox 131"/>
          <p:cNvSpPr txBox="1"/>
          <p:nvPr/>
        </p:nvSpPr>
        <p:spPr>
          <a:xfrm>
            <a:off x="8283073" y="331771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8283073" y="30720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1835696" y="876636"/>
            <a:ext cx="1757561"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135" name="Rectangle 134"/>
          <p:cNvSpPr/>
          <p:nvPr/>
        </p:nvSpPr>
        <p:spPr>
          <a:xfrm>
            <a:off x="1835696" y="1076699"/>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36" name="Rectangle 135"/>
          <p:cNvSpPr/>
          <p:nvPr/>
        </p:nvSpPr>
        <p:spPr>
          <a:xfrm rot="16200000">
            <a:off x="1685658" y="1380538"/>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55" name="TextBox 54"/>
          <p:cNvSpPr txBox="1"/>
          <p:nvPr/>
        </p:nvSpPr>
        <p:spPr>
          <a:xfrm>
            <a:off x="4524205"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 </a:t>
            </a:r>
            <a:endParaRPr lang="en-AU" sz="750" b="1" dirty="0">
              <a:solidFill>
                <a:prstClr val="black"/>
              </a:solidFill>
              <a:latin typeface="Tahoma" pitchFamily="34" charset="0"/>
              <a:ea typeface="Tahoma" pitchFamily="34" charset="0"/>
              <a:cs typeface="Tahoma" pitchFamily="34" charset="0"/>
            </a:endParaRPr>
          </a:p>
        </p:txBody>
      </p:sp>
      <p:sp>
        <p:nvSpPr>
          <p:cNvPr id="3" name="TextBox 2"/>
          <p:cNvSpPr txBox="1"/>
          <p:nvPr/>
        </p:nvSpPr>
        <p:spPr>
          <a:xfrm>
            <a:off x="2037376" y="195486"/>
            <a:ext cx="626369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Backup Primary node, to solve the single point of failure of Primary </a:t>
            </a:r>
            <a:r>
              <a:rPr lang="en-IN" dirty="0" smtClean="0"/>
              <a:t>node.</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36" name="Rectangle 35"/>
          <p:cNvSpPr/>
          <p:nvPr/>
        </p:nvSpPr>
        <p:spPr>
          <a:xfrm>
            <a:off x="4524205"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37" name="Rectangle 36"/>
          <p:cNvSpPr/>
          <p:nvPr/>
        </p:nvSpPr>
        <p:spPr>
          <a:xfrm>
            <a:off x="4878034"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38" name="Rectangle 37"/>
          <p:cNvSpPr/>
          <p:nvPr/>
        </p:nvSpPr>
        <p:spPr>
          <a:xfrm>
            <a:off x="4878034" y="331448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39" name="Rectangle 38"/>
          <p:cNvSpPr/>
          <p:nvPr/>
        </p:nvSpPr>
        <p:spPr>
          <a:xfrm>
            <a:off x="4878034"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40" name="Rectangle 39"/>
          <p:cNvSpPr/>
          <p:nvPr/>
        </p:nvSpPr>
        <p:spPr>
          <a:xfrm>
            <a:off x="4878034"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41" name="Rectangle 40"/>
          <p:cNvSpPr/>
          <p:nvPr/>
        </p:nvSpPr>
        <p:spPr>
          <a:xfrm>
            <a:off x="4878034"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42" name="TextBox 41"/>
          <p:cNvSpPr txBox="1"/>
          <p:nvPr/>
        </p:nvSpPr>
        <p:spPr>
          <a:xfrm>
            <a:off x="5924811"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43" name="Rectangle 42"/>
          <p:cNvSpPr/>
          <p:nvPr/>
        </p:nvSpPr>
        <p:spPr>
          <a:xfrm>
            <a:off x="4878034"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44" name="Rectangle 43"/>
          <p:cNvSpPr/>
          <p:nvPr/>
        </p:nvSpPr>
        <p:spPr>
          <a:xfrm>
            <a:off x="4878034"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45" name="Rectangle 44"/>
          <p:cNvSpPr/>
          <p:nvPr/>
        </p:nvSpPr>
        <p:spPr>
          <a:xfrm rot="16200000">
            <a:off x="3525553"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46" name="Rectangle 45"/>
          <p:cNvSpPr/>
          <p:nvPr/>
        </p:nvSpPr>
        <p:spPr>
          <a:xfrm>
            <a:off x="4878034"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47" name="Rectangle 46"/>
          <p:cNvSpPr/>
          <p:nvPr/>
        </p:nvSpPr>
        <p:spPr>
          <a:xfrm>
            <a:off x="4884245" y="3068772"/>
            <a:ext cx="1541714" cy="226649"/>
          </a:xfrm>
          <a:prstGeom prst="rect">
            <a:avLst/>
          </a:prstGeom>
          <a:solidFill>
            <a:schemeClr val="accent2"/>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(Standby)</a:t>
            </a:r>
            <a:endParaRPr lang="en-AU" sz="750" dirty="0">
              <a:solidFill>
                <a:prstClr val="black"/>
              </a:solidFill>
              <a:latin typeface="Tahoma" pitchFamily="34" charset="0"/>
              <a:ea typeface="Tahoma" pitchFamily="34" charset="0"/>
              <a:cs typeface="Tahoma" pitchFamily="34" charset="0"/>
            </a:endParaRPr>
          </a:p>
        </p:txBody>
      </p:sp>
      <p:sp>
        <p:nvSpPr>
          <p:cNvPr id="48" name="Rectangle 47"/>
          <p:cNvSpPr/>
          <p:nvPr/>
        </p:nvSpPr>
        <p:spPr>
          <a:xfrm>
            <a:off x="4878034"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49" name="TextBox 48"/>
          <p:cNvSpPr txBox="1"/>
          <p:nvPr/>
        </p:nvSpPr>
        <p:spPr>
          <a:xfrm>
            <a:off x="5924811" y="331792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0" name="TextBox 49"/>
          <p:cNvSpPr txBox="1"/>
          <p:nvPr/>
        </p:nvSpPr>
        <p:spPr>
          <a:xfrm>
            <a:off x="5924811"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1" name="TextBox 50"/>
          <p:cNvSpPr txBox="1"/>
          <p:nvPr/>
        </p:nvSpPr>
        <p:spPr>
          <a:xfrm>
            <a:off x="5924811"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2" name="TextBox 51"/>
          <p:cNvSpPr txBox="1"/>
          <p:nvPr/>
        </p:nvSpPr>
        <p:spPr>
          <a:xfrm>
            <a:off x="5924811"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3" name="TextBox 52"/>
          <p:cNvSpPr txBox="1"/>
          <p:nvPr/>
        </p:nvSpPr>
        <p:spPr>
          <a:xfrm>
            <a:off x="5924811"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4" name="TextBox 53"/>
          <p:cNvSpPr txBox="1"/>
          <p:nvPr/>
        </p:nvSpPr>
        <p:spPr>
          <a:xfrm>
            <a:off x="5924811"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7" name="TextBox 56"/>
          <p:cNvSpPr txBox="1"/>
          <p:nvPr/>
        </p:nvSpPr>
        <p:spPr>
          <a:xfrm>
            <a:off x="5924811"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8" name="TextBox 57"/>
          <p:cNvSpPr txBox="1"/>
          <p:nvPr/>
        </p:nvSpPr>
        <p:spPr>
          <a:xfrm>
            <a:off x="5924811"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9" name="TextBox 58"/>
          <p:cNvSpPr txBox="1"/>
          <p:nvPr/>
        </p:nvSpPr>
        <p:spPr>
          <a:xfrm>
            <a:off x="5924811" y="307220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60" name="TextBox 59"/>
          <p:cNvSpPr txBox="1"/>
          <p:nvPr/>
        </p:nvSpPr>
        <p:spPr>
          <a:xfrm>
            <a:off x="1835696" y="2283718"/>
            <a:ext cx="1757561"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Backup Primary Node</a:t>
            </a:r>
            <a:endParaRPr lang="en-AU" sz="750" b="1" dirty="0">
              <a:solidFill>
                <a:prstClr val="black"/>
              </a:solidFill>
              <a:latin typeface="Tahoma" pitchFamily="34" charset="0"/>
              <a:ea typeface="Tahoma" pitchFamily="34" charset="0"/>
              <a:cs typeface="Tahoma" pitchFamily="34" charset="0"/>
            </a:endParaRPr>
          </a:p>
        </p:txBody>
      </p:sp>
      <p:sp>
        <p:nvSpPr>
          <p:cNvPr id="61" name="Rectangle 60"/>
          <p:cNvSpPr/>
          <p:nvPr/>
        </p:nvSpPr>
        <p:spPr>
          <a:xfrm>
            <a:off x="1835696" y="2483781"/>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2" name="Rectangle 61"/>
          <p:cNvSpPr/>
          <p:nvPr/>
        </p:nvSpPr>
        <p:spPr>
          <a:xfrm rot="16200000">
            <a:off x="1685658" y="2787620"/>
            <a:ext cx="703436" cy="214619"/>
          </a:xfrm>
          <a:prstGeom prst="rect">
            <a:avLst/>
          </a:prstGeom>
          <a:solidFill>
            <a:schemeClr val="accent2">
              <a:lumMod val="60000"/>
              <a:lumOff val="40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Tree>
    <p:extLst>
      <p:ext uri="{BB962C8B-B14F-4D97-AF65-F5344CB8AC3E}">
        <p14:creationId xmlns:p14="http://schemas.microsoft.com/office/powerpoint/2010/main" val="230779999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110" name="TextBox 109"/>
          <p:cNvSpPr txBox="1"/>
          <p:nvPr/>
        </p:nvSpPr>
        <p:spPr>
          <a:xfrm>
            <a:off x="6900469"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111" name="Rectangle 110"/>
          <p:cNvSpPr/>
          <p:nvPr/>
        </p:nvSpPr>
        <p:spPr>
          <a:xfrm>
            <a:off x="6900469"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a:off x="7254298"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3" name="Rectangle 112"/>
          <p:cNvSpPr/>
          <p:nvPr/>
        </p:nvSpPr>
        <p:spPr>
          <a:xfrm>
            <a:off x="7254298"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4" name="Rectangle 113"/>
          <p:cNvSpPr/>
          <p:nvPr/>
        </p:nvSpPr>
        <p:spPr>
          <a:xfrm>
            <a:off x="7254298"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15" name="Rectangle 114"/>
          <p:cNvSpPr/>
          <p:nvPr/>
        </p:nvSpPr>
        <p:spPr>
          <a:xfrm>
            <a:off x="7254298"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16" name="TextBox 115"/>
          <p:cNvSpPr txBox="1"/>
          <p:nvPr/>
        </p:nvSpPr>
        <p:spPr>
          <a:xfrm>
            <a:off x="8301075"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7" name="Rectangle 116"/>
          <p:cNvSpPr/>
          <p:nvPr/>
        </p:nvSpPr>
        <p:spPr>
          <a:xfrm>
            <a:off x="7254298"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18" name="Rectangle 117"/>
          <p:cNvSpPr/>
          <p:nvPr/>
        </p:nvSpPr>
        <p:spPr>
          <a:xfrm>
            <a:off x="7254298"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19" name="Rectangle 118"/>
          <p:cNvSpPr/>
          <p:nvPr/>
        </p:nvSpPr>
        <p:spPr>
          <a:xfrm rot="16200000">
            <a:off x="5901817"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0" name="Rectangle 119"/>
          <p:cNvSpPr/>
          <p:nvPr/>
        </p:nvSpPr>
        <p:spPr>
          <a:xfrm>
            <a:off x="7254298"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1" name="Rectangle 120"/>
          <p:cNvSpPr/>
          <p:nvPr/>
        </p:nvSpPr>
        <p:spPr>
          <a:xfrm>
            <a:off x="7254298"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2" name="TextBox 121"/>
          <p:cNvSpPr txBox="1"/>
          <p:nvPr/>
        </p:nvSpPr>
        <p:spPr>
          <a:xfrm>
            <a:off x="8301075"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TextBox 122"/>
          <p:cNvSpPr txBox="1"/>
          <p:nvPr/>
        </p:nvSpPr>
        <p:spPr>
          <a:xfrm>
            <a:off x="8301075"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4" name="TextBox 123"/>
          <p:cNvSpPr txBox="1"/>
          <p:nvPr/>
        </p:nvSpPr>
        <p:spPr>
          <a:xfrm>
            <a:off x="8301075"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8301075"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8301075"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8301075"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8301075"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0" name="Rectangle 129"/>
          <p:cNvSpPr/>
          <p:nvPr/>
        </p:nvSpPr>
        <p:spPr>
          <a:xfrm>
            <a:off x="7236296" y="331428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1" name="Rectangle 130"/>
          <p:cNvSpPr/>
          <p:nvPr/>
        </p:nvSpPr>
        <p:spPr>
          <a:xfrm>
            <a:off x="7236296" y="3068566"/>
            <a:ext cx="1559716" cy="245717"/>
          </a:xfrm>
          <a:prstGeom prst="rect">
            <a:avLst/>
          </a:prstGeom>
          <a:solidFill>
            <a:srgbClr val="00B050"/>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a:t>
            </a:r>
            <a:r>
              <a:rPr lang="en-AU" sz="750" dirty="0" smtClean="0">
                <a:solidFill>
                  <a:prstClr val="black"/>
                </a:solidFill>
                <a:latin typeface="Tahoma" pitchFamily="34" charset="0"/>
                <a:ea typeface="Tahoma" pitchFamily="34" charset="0"/>
                <a:cs typeface="Tahoma" pitchFamily="34" charset="0"/>
              </a:rPr>
              <a:t>Active</a:t>
            </a:r>
            <a:r>
              <a:rPr lang="en-AU" sz="750" dirty="0" smtClean="0">
                <a:solidFill>
                  <a:prstClr val="black"/>
                </a:solidFill>
                <a:latin typeface="Tahoma" pitchFamily="34" charset="0"/>
                <a:ea typeface="Tahoma" pitchFamily="34" charset="0"/>
                <a:cs typeface="Tahoma" pitchFamily="34" charset="0"/>
              </a:rPr>
              <a:t>)</a:t>
            </a:r>
            <a:endParaRPr lang="en-AU" sz="750" dirty="0">
              <a:solidFill>
                <a:prstClr val="black"/>
              </a:solidFill>
              <a:latin typeface="Tahoma" pitchFamily="34" charset="0"/>
              <a:ea typeface="Tahoma" pitchFamily="34" charset="0"/>
              <a:cs typeface="Tahoma" pitchFamily="34" charset="0"/>
            </a:endParaRPr>
          </a:p>
        </p:txBody>
      </p:sp>
      <p:sp>
        <p:nvSpPr>
          <p:cNvPr id="132" name="TextBox 131"/>
          <p:cNvSpPr txBox="1"/>
          <p:nvPr/>
        </p:nvSpPr>
        <p:spPr>
          <a:xfrm>
            <a:off x="8283073" y="331771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8283073" y="30720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5" name="TextBox 54"/>
          <p:cNvSpPr txBox="1"/>
          <p:nvPr/>
        </p:nvSpPr>
        <p:spPr>
          <a:xfrm>
            <a:off x="4524205"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 </a:t>
            </a:r>
            <a:endParaRPr lang="en-AU" sz="750" b="1" dirty="0">
              <a:solidFill>
                <a:prstClr val="black"/>
              </a:solidFill>
              <a:latin typeface="Tahoma" pitchFamily="34" charset="0"/>
              <a:ea typeface="Tahoma" pitchFamily="34" charset="0"/>
              <a:cs typeface="Tahoma" pitchFamily="34" charset="0"/>
            </a:endParaRPr>
          </a:p>
        </p:txBody>
      </p:sp>
      <p:sp>
        <p:nvSpPr>
          <p:cNvPr id="3" name="TextBox 2"/>
          <p:cNvSpPr txBox="1"/>
          <p:nvPr/>
        </p:nvSpPr>
        <p:spPr>
          <a:xfrm>
            <a:off x="2037376" y="195486"/>
            <a:ext cx="626369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If Primary Node is down…</a:t>
            </a: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36" name="Rectangle 35"/>
          <p:cNvSpPr/>
          <p:nvPr/>
        </p:nvSpPr>
        <p:spPr>
          <a:xfrm>
            <a:off x="4524205"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37" name="Rectangle 36"/>
          <p:cNvSpPr/>
          <p:nvPr/>
        </p:nvSpPr>
        <p:spPr>
          <a:xfrm>
            <a:off x="4878034"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38" name="Rectangle 37"/>
          <p:cNvSpPr/>
          <p:nvPr/>
        </p:nvSpPr>
        <p:spPr>
          <a:xfrm>
            <a:off x="4878034" y="331448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39" name="Rectangle 38"/>
          <p:cNvSpPr/>
          <p:nvPr/>
        </p:nvSpPr>
        <p:spPr>
          <a:xfrm>
            <a:off x="4878034"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40" name="Rectangle 39"/>
          <p:cNvSpPr/>
          <p:nvPr/>
        </p:nvSpPr>
        <p:spPr>
          <a:xfrm>
            <a:off x="4878034"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41" name="Rectangle 40"/>
          <p:cNvSpPr/>
          <p:nvPr/>
        </p:nvSpPr>
        <p:spPr>
          <a:xfrm>
            <a:off x="4878034"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42" name="TextBox 41"/>
          <p:cNvSpPr txBox="1"/>
          <p:nvPr/>
        </p:nvSpPr>
        <p:spPr>
          <a:xfrm>
            <a:off x="5924811"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43" name="Rectangle 42"/>
          <p:cNvSpPr/>
          <p:nvPr/>
        </p:nvSpPr>
        <p:spPr>
          <a:xfrm>
            <a:off x="4878034"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44" name="Rectangle 43"/>
          <p:cNvSpPr/>
          <p:nvPr/>
        </p:nvSpPr>
        <p:spPr>
          <a:xfrm>
            <a:off x="4878034"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45" name="Rectangle 44"/>
          <p:cNvSpPr/>
          <p:nvPr/>
        </p:nvSpPr>
        <p:spPr>
          <a:xfrm rot="16200000">
            <a:off x="3525553"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46" name="Rectangle 45"/>
          <p:cNvSpPr/>
          <p:nvPr/>
        </p:nvSpPr>
        <p:spPr>
          <a:xfrm>
            <a:off x="4878034"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47" name="Rectangle 46"/>
          <p:cNvSpPr/>
          <p:nvPr/>
        </p:nvSpPr>
        <p:spPr>
          <a:xfrm>
            <a:off x="4884245" y="3068772"/>
            <a:ext cx="1541714" cy="226649"/>
          </a:xfrm>
          <a:prstGeom prst="rect">
            <a:avLst/>
          </a:prstGeom>
          <a:solidFill>
            <a:schemeClr val="accent2"/>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(Standby)</a:t>
            </a:r>
            <a:endParaRPr lang="en-AU" sz="750" dirty="0">
              <a:solidFill>
                <a:prstClr val="black"/>
              </a:solidFill>
              <a:latin typeface="Tahoma" pitchFamily="34" charset="0"/>
              <a:ea typeface="Tahoma" pitchFamily="34" charset="0"/>
              <a:cs typeface="Tahoma" pitchFamily="34" charset="0"/>
            </a:endParaRPr>
          </a:p>
        </p:txBody>
      </p:sp>
      <p:sp>
        <p:nvSpPr>
          <p:cNvPr id="48" name="Rectangle 47"/>
          <p:cNvSpPr/>
          <p:nvPr/>
        </p:nvSpPr>
        <p:spPr>
          <a:xfrm>
            <a:off x="4878034"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49" name="TextBox 48"/>
          <p:cNvSpPr txBox="1"/>
          <p:nvPr/>
        </p:nvSpPr>
        <p:spPr>
          <a:xfrm>
            <a:off x="5924811" y="331792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0" name="TextBox 49"/>
          <p:cNvSpPr txBox="1"/>
          <p:nvPr/>
        </p:nvSpPr>
        <p:spPr>
          <a:xfrm>
            <a:off x="5924811"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1" name="TextBox 50"/>
          <p:cNvSpPr txBox="1"/>
          <p:nvPr/>
        </p:nvSpPr>
        <p:spPr>
          <a:xfrm>
            <a:off x="5924811"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2" name="TextBox 51"/>
          <p:cNvSpPr txBox="1"/>
          <p:nvPr/>
        </p:nvSpPr>
        <p:spPr>
          <a:xfrm>
            <a:off x="5924811"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3" name="TextBox 52"/>
          <p:cNvSpPr txBox="1"/>
          <p:nvPr/>
        </p:nvSpPr>
        <p:spPr>
          <a:xfrm>
            <a:off x="5924811"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4" name="TextBox 53"/>
          <p:cNvSpPr txBox="1"/>
          <p:nvPr/>
        </p:nvSpPr>
        <p:spPr>
          <a:xfrm>
            <a:off x="5924811"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7" name="TextBox 56"/>
          <p:cNvSpPr txBox="1"/>
          <p:nvPr/>
        </p:nvSpPr>
        <p:spPr>
          <a:xfrm>
            <a:off x="5924811"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8" name="TextBox 57"/>
          <p:cNvSpPr txBox="1"/>
          <p:nvPr/>
        </p:nvSpPr>
        <p:spPr>
          <a:xfrm>
            <a:off x="5924811"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9" name="TextBox 58"/>
          <p:cNvSpPr txBox="1"/>
          <p:nvPr/>
        </p:nvSpPr>
        <p:spPr>
          <a:xfrm>
            <a:off x="5924811" y="307220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60" name="TextBox 59"/>
          <p:cNvSpPr txBox="1"/>
          <p:nvPr/>
        </p:nvSpPr>
        <p:spPr>
          <a:xfrm>
            <a:off x="1835696" y="2283718"/>
            <a:ext cx="1757561"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Backup Primary Node</a:t>
            </a:r>
            <a:endParaRPr lang="en-AU" sz="750" b="1" dirty="0">
              <a:solidFill>
                <a:prstClr val="black"/>
              </a:solidFill>
              <a:latin typeface="Tahoma" pitchFamily="34" charset="0"/>
              <a:ea typeface="Tahoma" pitchFamily="34" charset="0"/>
              <a:cs typeface="Tahoma" pitchFamily="34" charset="0"/>
            </a:endParaRPr>
          </a:p>
        </p:txBody>
      </p:sp>
      <p:sp>
        <p:nvSpPr>
          <p:cNvPr id="61" name="Rectangle 60"/>
          <p:cNvSpPr/>
          <p:nvPr/>
        </p:nvSpPr>
        <p:spPr>
          <a:xfrm>
            <a:off x="1835696" y="2483781"/>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2" name="Rectangle 61"/>
          <p:cNvSpPr/>
          <p:nvPr/>
        </p:nvSpPr>
        <p:spPr>
          <a:xfrm rot="16200000">
            <a:off x="1685658" y="2787620"/>
            <a:ext cx="703436" cy="214619"/>
          </a:xfrm>
          <a:prstGeom prst="rect">
            <a:avLst/>
          </a:prstGeom>
          <a:solidFill>
            <a:schemeClr val="accent2">
              <a:lumMod val="60000"/>
              <a:lumOff val="40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63" name="TextBox 62"/>
          <p:cNvSpPr txBox="1"/>
          <p:nvPr/>
        </p:nvSpPr>
        <p:spPr>
          <a:xfrm>
            <a:off x="1835696" y="915566"/>
            <a:ext cx="1757561"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64" name="Rectangle 63"/>
          <p:cNvSpPr/>
          <p:nvPr/>
        </p:nvSpPr>
        <p:spPr>
          <a:xfrm>
            <a:off x="1835696" y="1115629"/>
            <a:ext cx="1757561" cy="841129"/>
          </a:xfrm>
          <a:prstGeom prst="rect">
            <a:avLst/>
          </a:prstGeom>
          <a:solidFill>
            <a:schemeClr val="accent2"/>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smtClean="0">
                <a:solidFill>
                  <a:schemeClr val="bg1">
                    <a:lumMod val="95000"/>
                  </a:schemeClr>
                </a:solidFill>
                <a:latin typeface="Tahoma" pitchFamily="34" charset="0"/>
                <a:ea typeface="Tahoma" pitchFamily="34" charset="0"/>
                <a:cs typeface="Tahoma" pitchFamily="34" charset="0"/>
              </a:rPr>
              <a:t>Server is Down.</a:t>
            </a:r>
            <a:endParaRPr lang="en-AU" sz="750" dirty="0">
              <a:solidFill>
                <a:schemeClr val="bg1">
                  <a:lumMod val="95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22265"/>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110" name="TextBox 109"/>
          <p:cNvSpPr txBox="1"/>
          <p:nvPr/>
        </p:nvSpPr>
        <p:spPr>
          <a:xfrm>
            <a:off x="6900469"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111" name="Rectangle 110"/>
          <p:cNvSpPr/>
          <p:nvPr/>
        </p:nvSpPr>
        <p:spPr>
          <a:xfrm>
            <a:off x="6900469"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112" name="Rectangle 111"/>
          <p:cNvSpPr/>
          <p:nvPr/>
        </p:nvSpPr>
        <p:spPr>
          <a:xfrm>
            <a:off x="7254298"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113" name="Rectangle 112"/>
          <p:cNvSpPr/>
          <p:nvPr/>
        </p:nvSpPr>
        <p:spPr>
          <a:xfrm>
            <a:off x="7254298"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14" name="Rectangle 113"/>
          <p:cNvSpPr/>
          <p:nvPr/>
        </p:nvSpPr>
        <p:spPr>
          <a:xfrm>
            <a:off x="7254298"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15" name="Rectangle 114"/>
          <p:cNvSpPr/>
          <p:nvPr/>
        </p:nvSpPr>
        <p:spPr>
          <a:xfrm>
            <a:off x="7254298"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16" name="TextBox 115"/>
          <p:cNvSpPr txBox="1"/>
          <p:nvPr/>
        </p:nvSpPr>
        <p:spPr>
          <a:xfrm>
            <a:off x="8301075"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17" name="Rectangle 116"/>
          <p:cNvSpPr/>
          <p:nvPr/>
        </p:nvSpPr>
        <p:spPr>
          <a:xfrm>
            <a:off x="7254298"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18" name="Rectangle 117"/>
          <p:cNvSpPr/>
          <p:nvPr/>
        </p:nvSpPr>
        <p:spPr>
          <a:xfrm>
            <a:off x="7254298"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19" name="Rectangle 118"/>
          <p:cNvSpPr/>
          <p:nvPr/>
        </p:nvSpPr>
        <p:spPr>
          <a:xfrm rot="16200000">
            <a:off x="5901817"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20" name="Rectangle 119"/>
          <p:cNvSpPr/>
          <p:nvPr/>
        </p:nvSpPr>
        <p:spPr>
          <a:xfrm>
            <a:off x="7254298"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21" name="Rectangle 120"/>
          <p:cNvSpPr/>
          <p:nvPr/>
        </p:nvSpPr>
        <p:spPr>
          <a:xfrm>
            <a:off x="7254298"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22" name="TextBox 121"/>
          <p:cNvSpPr txBox="1"/>
          <p:nvPr/>
        </p:nvSpPr>
        <p:spPr>
          <a:xfrm>
            <a:off x="8301075"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3" name="TextBox 122"/>
          <p:cNvSpPr txBox="1"/>
          <p:nvPr/>
        </p:nvSpPr>
        <p:spPr>
          <a:xfrm>
            <a:off x="8301075"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4" name="TextBox 123"/>
          <p:cNvSpPr txBox="1"/>
          <p:nvPr/>
        </p:nvSpPr>
        <p:spPr>
          <a:xfrm>
            <a:off x="8301075"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5" name="TextBox 124"/>
          <p:cNvSpPr txBox="1"/>
          <p:nvPr/>
        </p:nvSpPr>
        <p:spPr>
          <a:xfrm>
            <a:off x="8301075"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6" name="TextBox 125"/>
          <p:cNvSpPr txBox="1"/>
          <p:nvPr/>
        </p:nvSpPr>
        <p:spPr>
          <a:xfrm>
            <a:off x="8301075"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7" name="TextBox 126"/>
          <p:cNvSpPr txBox="1"/>
          <p:nvPr/>
        </p:nvSpPr>
        <p:spPr>
          <a:xfrm>
            <a:off x="8301075"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8" name="TextBox 127"/>
          <p:cNvSpPr txBox="1"/>
          <p:nvPr/>
        </p:nvSpPr>
        <p:spPr>
          <a:xfrm>
            <a:off x="8301075"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0" name="Rectangle 129"/>
          <p:cNvSpPr/>
          <p:nvPr/>
        </p:nvSpPr>
        <p:spPr>
          <a:xfrm>
            <a:off x="7236296" y="3314283"/>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1" name="Rectangle 130"/>
          <p:cNvSpPr/>
          <p:nvPr/>
        </p:nvSpPr>
        <p:spPr>
          <a:xfrm>
            <a:off x="7236296" y="3068566"/>
            <a:ext cx="1559716" cy="245717"/>
          </a:xfrm>
          <a:prstGeom prst="rect">
            <a:avLst/>
          </a:prstGeom>
          <a:solidFill>
            <a:srgbClr val="00B050"/>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a:t>
            </a:r>
            <a:r>
              <a:rPr lang="en-AU" sz="750" dirty="0" smtClean="0">
                <a:solidFill>
                  <a:prstClr val="black"/>
                </a:solidFill>
                <a:latin typeface="Tahoma" pitchFamily="34" charset="0"/>
                <a:ea typeface="Tahoma" pitchFamily="34" charset="0"/>
                <a:cs typeface="Tahoma" pitchFamily="34" charset="0"/>
              </a:rPr>
              <a:t>Active</a:t>
            </a:r>
            <a:r>
              <a:rPr lang="en-AU" sz="750" dirty="0" smtClean="0">
                <a:solidFill>
                  <a:prstClr val="black"/>
                </a:solidFill>
                <a:latin typeface="Tahoma" pitchFamily="34" charset="0"/>
                <a:ea typeface="Tahoma" pitchFamily="34" charset="0"/>
                <a:cs typeface="Tahoma" pitchFamily="34" charset="0"/>
              </a:rPr>
              <a:t>)</a:t>
            </a:r>
            <a:endParaRPr lang="en-AU" sz="750" dirty="0">
              <a:solidFill>
                <a:prstClr val="black"/>
              </a:solidFill>
              <a:latin typeface="Tahoma" pitchFamily="34" charset="0"/>
              <a:ea typeface="Tahoma" pitchFamily="34" charset="0"/>
              <a:cs typeface="Tahoma" pitchFamily="34" charset="0"/>
            </a:endParaRPr>
          </a:p>
        </p:txBody>
      </p:sp>
      <p:sp>
        <p:nvSpPr>
          <p:cNvPr id="132" name="TextBox 131"/>
          <p:cNvSpPr txBox="1"/>
          <p:nvPr/>
        </p:nvSpPr>
        <p:spPr>
          <a:xfrm>
            <a:off x="8283073" y="3317719"/>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3" name="TextBox 132"/>
          <p:cNvSpPr txBox="1"/>
          <p:nvPr/>
        </p:nvSpPr>
        <p:spPr>
          <a:xfrm>
            <a:off x="8283073" y="3072002"/>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5" name="TextBox 54"/>
          <p:cNvSpPr txBox="1"/>
          <p:nvPr/>
        </p:nvSpPr>
        <p:spPr>
          <a:xfrm>
            <a:off x="4524205" y="843558"/>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 </a:t>
            </a:r>
            <a:endParaRPr lang="en-AU" sz="750" b="1" dirty="0">
              <a:solidFill>
                <a:prstClr val="black"/>
              </a:solidFill>
              <a:latin typeface="Tahoma" pitchFamily="34" charset="0"/>
              <a:ea typeface="Tahoma" pitchFamily="34" charset="0"/>
              <a:cs typeface="Tahoma" pitchFamily="34" charset="0"/>
            </a:endParaRPr>
          </a:p>
        </p:txBody>
      </p:sp>
      <p:sp>
        <p:nvSpPr>
          <p:cNvPr id="3" name="TextBox 2"/>
          <p:cNvSpPr txBox="1"/>
          <p:nvPr/>
        </p:nvSpPr>
        <p:spPr>
          <a:xfrm>
            <a:off x="2037376" y="195486"/>
            <a:ext cx="626369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smtClean="0"/>
              <a:t>….We </a:t>
            </a:r>
            <a:r>
              <a:rPr lang="en-IN" dirty="0"/>
              <a:t>can start the Backup Primary Node. </a:t>
            </a: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36" name="Rectangle 35"/>
          <p:cNvSpPr/>
          <p:nvPr/>
        </p:nvSpPr>
        <p:spPr>
          <a:xfrm>
            <a:off x="4524205" y="1043620"/>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37" name="Rectangle 36"/>
          <p:cNvSpPr/>
          <p:nvPr/>
        </p:nvSpPr>
        <p:spPr>
          <a:xfrm>
            <a:off x="4878034" y="110305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38" name="Rectangle 37"/>
          <p:cNvSpPr/>
          <p:nvPr/>
        </p:nvSpPr>
        <p:spPr>
          <a:xfrm>
            <a:off x="4878034" y="3314489"/>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39" name="Rectangle 38"/>
          <p:cNvSpPr/>
          <p:nvPr/>
        </p:nvSpPr>
        <p:spPr>
          <a:xfrm>
            <a:off x="4878034" y="159448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40" name="Rectangle 39"/>
          <p:cNvSpPr/>
          <p:nvPr/>
        </p:nvSpPr>
        <p:spPr>
          <a:xfrm>
            <a:off x="4878034" y="184019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41" name="Rectangle 40"/>
          <p:cNvSpPr/>
          <p:nvPr/>
        </p:nvSpPr>
        <p:spPr>
          <a:xfrm>
            <a:off x="4878034" y="208591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42" name="TextBox 41"/>
          <p:cNvSpPr txBox="1"/>
          <p:nvPr/>
        </p:nvSpPr>
        <p:spPr>
          <a:xfrm>
            <a:off x="5924811" y="110648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43" name="Rectangle 42"/>
          <p:cNvSpPr/>
          <p:nvPr/>
        </p:nvSpPr>
        <p:spPr>
          <a:xfrm>
            <a:off x="4878034" y="233162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44" name="Rectangle 43"/>
          <p:cNvSpPr/>
          <p:nvPr/>
        </p:nvSpPr>
        <p:spPr>
          <a:xfrm>
            <a:off x="4878034" y="2577342"/>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45" name="Rectangle 44"/>
          <p:cNvSpPr/>
          <p:nvPr/>
        </p:nvSpPr>
        <p:spPr>
          <a:xfrm rot="16200000">
            <a:off x="3525553" y="2196072"/>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46" name="Rectangle 45"/>
          <p:cNvSpPr/>
          <p:nvPr/>
        </p:nvSpPr>
        <p:spPr>
          <a:xfrm>
            <a:off x="4878034" y="282305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47" name="Rectangle 46"/>
          <p:cNvSpPr/>
          <p:nvPr/>
        </p:nvSpPr>
        <p:spPr>
          <a:xfrm>
            <a:off x="4884245" y="3068772"/>
            <a:ext cx="1541714" cy="226649"/>
          </a:xfrm>
          <a:prstGeom prst="rect">
            <a:avLst/>
          </a:prstGeom>
          <a:solidFill>
            <a:schemeClr val="accent2"/>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t>
            </a:r>
            <a:r>
              <a:rPr lang="en-AU" sz="750" dirty="0" smtClean="0">
                <a:solidFill>
                  <a:prstClr val="black"/>
                </a:solidFill>
                <a:latin typeface="Tahoma" pitchFamily="34" charset="0"/>
                <a:ea typeface="Tahoma" pitchFamily="34" charset="0"/>
                <a:cs typeface="Tahoma" pitchFamily="34" charset="0"/>
              </a:rPr>
              <a:t>(Standby)</a:t>
            </a:r>
            <a:endParaRPr lang="en-AU" sz="750" dirty="0">
              <a:solidFill>
                <a:prstClr val="black"/>
              </a:solidFill>
              <a:latin typeface="Tahoma" pitchFamily="34" charset="0"/>
              <a:ea typeface="Tahoma" pitchFamily="34" charset="0"/>
              <a:cs typeface="Tahoma" pitchFamily="34" charset="0"/>
            </a:endParaRPr>
          </a:p>
        </p:txBody>
      </p:sp>
      <p:sp>
        <p:nvSpPr>
          <p:cNvPr id="48" name="Rectangle 47"/>
          <p:cNvSpPr/>
          <p:nvPr/>
        </p:nvSpPr>
        <p:spPr>
          <a:xfrm>
            <a:off x="4878034" y="1348767"/>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49" name="TextBox 48"/>
          <p:cNvSpPr txBox="1"/>
          <p:nvPr/>
        </p:nvSpPr>
        <p:spPr>
          <a:xfrm>
            <a:off x="5924811" y="3317925"/>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0" name="TextBox 49"/>
          <p:cNvSpPr txBox="1"/>
          <p:nvPr/>
        </p:nvSpPr>
        <p:spPr>
          <a:xfrm>
            <a:off x="5924811" y="135220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1" name="TextBox 50"/>
          <p:cNvSpPr txBox="1"/>
          <p:nvPr/>
        </p:nvSpPr>
        <p:spPr>
          <a:xfrm>
            <a:off x="5924811" y="159791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2" name="TextBox 51"/>
          <p:cNvSpPr txBox="1"/>
          <p:nvPr/>
        </p:nvSpPr>
        <p:spPr>
          <a:xfrm>
            <a:off x="5924811" y="184363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3" name="TextBox 52"/>
          <p:cNvSpPr txBox="1"/>
          <p:nvPr/>
        </p:nvSpPr>
        <p:spPr>
          <a:xfrm>
            <a:off x="5924811" y="208934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4" name="TextBox 53"/>
          <p:cNvSpPr txBox="1"/>
          <p:nvPr/>
        </p:nvSpPr>
        <p:spPr>
          <a:xfrm>
            <a:off x="5924811" y="233506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7" name="TextBox 56"/>
          <p:cNvSpPr txBox="1"/>
          <p:nvPr/>
        </p:nvSpPr>
        <p:spPr>
          <a:xfrm>
            <a:off x="5924811" y="258077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8" name="TextBox 57"/>
          <p:cNvSpPr txBox="1"/>
          <p:nvPr/>
        </p:nvSpPr>
        <p:spPr>
          <a:xfrm>
            <a:off x="5924811" y="2826493"/>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59" name="TextBox 58"/>
          <p:cNvSpPr txBox="1"/>
          <p:nvPr/>
        </p:nvSpPr>
        <p:spPr>
          <a:xfrm>
            <a:off x="5924811" y="3072208"/>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63" name="TextBox 62"/>
          <p:cNvSpPr txBox="1"/>
          <p:nvPr/>
        </p:nvSpPr>
        <p:spPr>
          <a:xfrm>
            <a:off x="1835696" y="915566"/>
            <a:ext cx="1757561" cy="207749"/>
          </a:xfrm>
          <a:prstGeom prst="rect">
            <a:avLst/>
          </a:prstGeom>
          <a:noFill/>
        </p:spPr>
        <p:txBody>
          <a:bodyPr wrap="square" rtlCol="0">
            <a:spAutoFit/>
          </a:bodyPr>
          <a:lstStyle/>
          <a:p>
            <a:pPr algn="ctr"/>
            <a:r>
              <a:rPr lang="en-AU" sz="750" b="1" dirty="0">
                <a:solidFill>
                  <a:prstClr val="black"/>
                </a:solidFill>
                <a:latin typeface="Tahoma" pitchFamily="34" charset="0"/>
                <a:ea typeface="Tahoma" pitchFamily="34" charset="0"/>
                <a:cs typeface="Tahoma" pitchFamily="34" charset="0"/>
              </a:rPr>
              <a:t>Primary Node</a:t>
            </a:r>
          </a:p>
        </p:txBody>
      </p:sp>
      <p:sp>
        <p:nvSpPr>
          <p:cNvPr id="64" name="Rectangle 63"/>
          <p:cNvSpPr/>
          <p:nvPr/>
        </p:nvSpPr>
        <p:spPr>
          <a:xfrm>
            <a:off x="1835696" y="1115629"/>
            <a:ext cx="1757561" cy="841129"/>
          </a:xfrm>
          <a:prstGeom prst="rect">
            <a:avLst/>
          </a:prstGeom>
          <a:solidFill>
            <a:schemeClr val="accent2"/>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smtClean="0">
                <a:solidFill>
                  <a:schemeClr val="bg1">
                    <a:lumMod val="95000"/>
                  </a:schemeClr>
                </a:solidFill>
                <a:latin typeface="Tahoma" pitchFamily="34" charset="0"/>
                <a:ea typeface="Tahoma" pitchFamily="34" charset="0"/>
                <a:cs typeface="Tahoma" pitchFamily="34" charset="0"/>
              </a:rPr>
              <a:t>Server is Down.</a:t>
            </a:r>
            <a:endParaRPr lang="en-AU" sz="750" dirty="0">
              <a:solidFill>
                <a:schemeClr val="bg1">
                  <a:lumMod val="95000"/>
                </a:schemeClr>
              </a:solidFill>
              <a:latin typeface="Tahoma" pitchFamily="34" charset="0"/>
              <a:ea typeface="Tahoma" pitchFamily="34" charset="0"/>
              <a:cs typeface="Tahoma" pitchFamily="34" charset="0"/>
            </a:endParaRPr>
          </a:p>
        </p:txBody>
      </p:sp>
      <p:sp>
        <p:nvSpPr>
          <p:cNvPr id="65" name="TextBox 64"/>
          <p:cNvSpPr txBox="1"/>
          <p:nvPr/>
        </p:nvSpPr>
        <p:spPr>
          <a:xfrm>
            <a:off x="1835696" y="2394654"/>
            <a:ext cx="1757561"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Backup Primary Node</a:t>
            </a:r>
            <a:endParaRPr lang="en-AU" sz="750" b="1" dirty="0">
              <a:solidFill>
                <a:prstClr val="black"/>
              </a:solidFill>
              <a:latin typeface="Tahoma" pitchFamily="34" charset="0"/>
              <a:ea typeface="Tahoma" pitchFamily="34" charset="0"/>
              <a:cs typeface="Tahoma" pitchFamily="34" charset="0"/>
            </a:endParaRPr>
          </a:p>
        </p:txBody>
      </p:sp>
      <p:sp>
        <p:nvSpPr>
          <p:cNvPr id="66" name="Rectangle 65"/>
          <p:cNvSpPr/>
          <p:nvPr/>
        </p:nvSpPr>
        <p:spPr>
          <a:xfrm>
            <a:off x="1835696" y="2594717"/>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7" name="Rectangle 66"/>
          <p:cNvSpPr/>
          <p:nvPr/>
        </p:nvSpPr>
        <p:spPr>
          <a:xfrm rot="16200000">
            <a:off x="1685658" y="2898556"/>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Tree>
    <p:extLst>
      <p:ext uri="{BB962C8B-B14F-4D97-AF65-F5344CB8AC3E}">
        <p14:creationId xmlns:p14="http://schemas.microsoft.com/office/powerpoint/2010/main" val="1313517725"/>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3" name="TextBox 2"/>
          <p:cNvSpPr txBox="1"/>
          <p:nvPr/>
        </p:nvSpPr>
        <p:spPr>
          <a:xfrm>
            <a:off x="2037376" y="123478"/>
            <a:ext cx="626369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Clients request come to the load balancer IP, then it routes them to the available gateways.</a:t>
            </a: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62" name="TextBox 61"/>
          <p:cNvSpPr txBox="1"/>
          <p:nvPr/>
        </p:nvSpPr>
        <p:spPr>
          <a:xfrm>
            <a:off x="6612437" y="1674576"/>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68" name="Rectangle 67"/>
          <p:cNvSpPr/>
          <p:nvPr/>
        </p:nvSpPr>
        <p:spPr>
          <a:xfrm>
            <a:off x="6612437" y="1874638"/>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9" name="Rectangle 68"/>
          <p:cNvSpPr/>
          <p:nvPr/>
        </p:nvSpPr>
        <p:spPr>
          <a:xfrm>
            <a:off x="6966266" y="193407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70" name="Rectangle 69"/>
          <p:cNvSpPr/>
          <p:nvPr/>
        </p:nvSpPr>
        <p:spPr>
          <a:xfrm>
            <a:off x="6966266" y="242550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71" name="Rectangle 70"/>
          <p:cNvSpPr/>
          <p:nvPr/>
        </p:nvSpPr>
        <p:spPr>
          <a:xfrm>
            <a:off x="6966266" y="267121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72" name="Rectangle 71"/>
          <p:cNvSpPr/>
          <p:nvPr/>
        </p:nvSpPr>
        <p:spPr>
          <a:xfrm>
            <a:off x="6966266" y="291693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73" name="TextBox 72"/>
          <p:cNvSpPr txBox="1"/>
          <p:nvPr/>
        </p:nvSpPr>
        <p:spPr>
          <a:xfrm>
            <a:off x="8013043" y="193750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4" name="Rectangle 73"/>
          <p:cNvSpPr/>
          <p:nvPr/>
        </p:nvSpPr>
        <p:spPr>
          <a:xfrm>
            <a:off x="6966266" y="316264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75" name="Rectangle 74"/>
          <p:cNvSpPr/>
          <p:nvPr/>
        </p:nvSpPr>
        <p:spPr>
          <a:xfrm>
            <a:off x="6966266" y="340836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76" name="Rectangle 75"/>
          <p:cNvSpPr/>
          <p:nvPr/>
        </p:nvSpPr>
        <p:spPr>
          <a:xfrm rot="16200000">
            <a:off x="5613785" y="3027090"/>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77" name="Rectangle 76"/>
          <p:cNvSpPr/>
          <p:nvPr/>
        </p:nvSpPr>
        <p:spPr>
          <a:xfrm>
            <a:off x="6966266" y="365407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78" name="Rectangle 77"/>
          <p:cNvSpPr/>
          <p:nvPr/>
        </p:nvSpPr>
        <p:spPr>
          <a:xfrm>
            <a:off x="6966266" y="217978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79" name="TextBox 78"/>
          <p:cNvSpPr txBox="1"/>
          <p:nvPr/>
        </p:nvSpPr>
        <p:spPr>
          <a:xfrm>
            <a:off x="8013043" y="218322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0" name="TextBox 79"/>
          <p:cNvSpPr txBox="1"/>
          <p:nvPr/>
        </p:nvSpPr>
        <p:spPr>
          <a:xfrm>
            <a:off x="8013043" y="242893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1" name="TextBox 80"/>
          <p:cNvSpPr txBox="1"/>
          <p:nvPr/>
        </p:nvSpPr>
        <p:spPr>
          <a:xfrm>
            <a:off x="8013043" y="267465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2" name="TextBox 81"/>
          <p:cNvSpPr txBox="1"/>
          <p:nvPr/>
        </p:nvSpPr>
        <p:spPr>
          <a:xfrm>
            <a:off x="8013043" y="292036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3" name="TextBox 82"/>
          <p:cNvSpPr txBox="1"/>
          <p:nvPr/>
        </p:nvSpPr>
        <p:spPr>
          <a:xfrm>
            <a:off x="8013043" y="316608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7" name="TextBox 86"/>
          <p:cNvSpPr txBox="1"/>
          <p:nvPr/>
        </p:nvSpPr>
        <p:spPr>
          <a:xfrm>
            <a:off x="8013043" y="341179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8" name="TextBox 87"/>
          <p:cNvSpPr txBox="1"/>
          <p:nvPr/>
        </p:nvSpPr>
        <p:spPr>
          <a:xfrm>
            <a:off x="8013043" y="365751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9" name="Rectangle 88"/>
          <p:cNvSpPr/>
          <p:nvPr/>
        </p:nvSpPr>
        <p:spPr>
          <a:xfrm>
            <a:off x="6948264" y="414530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90" name="Rectangle 89"/>
          <p:cNvSpPr/>
          <p:nvPr/>
        </p:nvSpPr>
        <p:spPr>
          <a:xfrm>
            <a:off x="6948264" y="3899584"/>
            <a:ext cx="1559716" cy="245717"/>
          </a:xfrm>
          <a:prstGeom prst="rect">
            <a:avLst/>
          </a:prstGeom>
          <a:solidFill>
            <a:srgbClr val="00B050"/>
          </a:solidFill>
          <a:ln>
            <a:solidFill>
              <a:srgbClr val="92D05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(Active)</a:t>
            </a:r>
            <a:endParaRPr lang="en-AU" sz="750" dirty="0">
              <a:solidFill>
                <a:prstClr val="black"/>
              </a:solidFill>
              <a:latin typeface="Tahoma" pitchFamily="34" charset="0"/>
              <a:ea typeface="Tahoma" pitchFamily="34" charset="0"/>
              <a:cs typeface="Tahoma" pitchFamily="34" charset="0"/>
            </a:endParaRPr>
          </a:p>
        </p:txBody>
      </p:sp>
      <p:sp>
        <p:nvSpPr>
          <p:cNvPr id="91" name="TextBox 90"/>
          <p:cNvSpPr txBox="1"/>
          <p:nvPr/>
        </p:nvSpPr>
        <p:spPr>
          <a:xfrm>
            <a:off x="7995041" y="414873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92" name="TextBox 91"/>
          <p:cNvSpPr txBox="1"/>
          <p:nvPr/>
        </p:nvSpPr>
        <p:spPr>
          <a:xfrm>
            <a:off x="7995041" y="390302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93" name="TextBox 92"/>
          <p:cNvSpPr txBox="1"/>
          <p:nvPr/>
        </p:nvSpPr>
        <p:spPr>
          <a:xfrm>
            <a:off x="2094359" y="1707654"/>
            <a:ext cx="1757561"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Primary Node</a:t>
            </a:r>
            <a:endParaRPr lang="en-AU" sz="750" b="1" dirty="0">
              <a:solidFill>
                <a:prstClr val="black"/>
              </a:solidFill>
              <a:latin typeface="Tahoma" pitchFamily="34" charset="0"/>
              <a:ea typeface="Tahoma" pitchFamily="34" charset="0"/>
              <a:cs typeface="Tahoma" pitchFamily="34" charset="0"/>
            </a:endParaRPr>
          </a:p>
        </p:txBody>
      </p:sp>
      <p:sp>
        <p:nvSpPr>
          <p:cNvPr id="94" name="Rectangle 93"/>
          <p:cNvSpPr/>
          <p:nvPr/>
        </p:nvSpPr>
        <p:spPr>
          <a:xfrm>
            <a:off x="2094359" y="1907717"/>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95" name="Rectangle 94"/>
          <p:cNvSpPr/>
          <p:nvPr/>
        </p:nvSpPr>
        <p:spPr>
          <a:xfrm rot="16200000">
            <a:off x="1944321" y="2211556"/>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96" name="TextBox 95"/>
          <p:cNvSpPr txBox="1"/>
          <p:nvPr/>
        </p:nvSpPr>
        <p:spPr>
          <a:xfrm>
            <a:off x="4139952" y="1674576"/>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97" name="Rectangle 96"/>
          <p:cNvSpPr/>
          <p:nvPr/>
        </p:nvSpPr>
        <p:spPr>
          <a:xfrm>
            <a:off x="4139952" y="1874638"/>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98" name="Rectangle 97"/>
          <p:cNvSpPr/>
          <p:nvPr/>
        </p:nvSpPr>
        <p:spPr>
          <a:xfrm>
            <a:off x="4493781" y="193407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99" name="Rectangle 98"/>
          <p:cNvSpPr/>
          <p:nvPr/>
        </p:nvSpPr>
        <p:spPr>
          <a:xfrm>
            <a:off x="4493781" y="242550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00" name="Rectangle 99"/>
          <p:cNvSpPr/>
          <p:nvPr/>
        </p:nvSpPr>
        <p:spPr>
          <a:xfrm>
            <a:off x="4493781" y="267121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01" name="Rectangle 100"/>
          <p:cNvSpPr/>
          <p:nvPr/>
        </p:nvSpPr>
        <p:spPr>
          <a:xfrm>
            <a:off x="4493781" y="291693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02" name="TextBox 101"/>
          <p:cNvSpPr txBox="1"/>
          <p:nvPr/>
        </p:nvSpPr>
        <p:spPr>
          <a:xfrm>
            <a:off x="5540558" y="193750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3" name="Rectangle 102"/>
          <p:cNvSpPr/>
          <p:nvPr/>
        </p:nvSpPr>
        <p:spPr>
          <a:xfrm>
            <a:off x="4493781" y="316264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04" name="Rectangle 103"/>
          <p:cNvSpPr/>
          <p:nvPr/>
        </p:nvSpPr>
        <p:spPr>
          <a:xfrm>
            <a:off x="4493781" y="340836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05" name="Rectangle 104"/>
          <p:cNvSpPr/>
          <p:nvPr/>
        </p:nvSpPr>
        <p:spPr>
          <a:xfrm rot="16200000">
            <a:off x="3141300" y="3027090"/>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06" name="Rectangle 105"/>
          <p:cNvSpPr/>
          <p:nvPr/>
        </p:nvSpPr>
        <p:spPr>
          <a:xfrm>
            <a:off x="4493781" y="365407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07" name="Rectangle 106"/>
          <p:cNvSpPr/>
          <p:nvPr/>
        </p:nvSpPr>
        <p:spPr>
          <a:xfrm>
            <a:off x="4493781" y="217978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08" name="TextBox 107"/>
          <p:cNvSpPr txBox="1"/>
          <p:nvPr/>
        </p:nvSpPr>
        <p:spPr>
          <a:xfrm>
            <a:off x="5540558" y="218322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9" name="TextBox 108"/>
          <p:cNvSpPr txBox="1"/>
          <p:nvPr/>
        </p:nvSpPr>
        <p:spPr>
          <a:xfrm>
            <a:off x="5540558" y="242893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9" name="TextBox 128"/>
          <p:cNvSpPr txBox="1"/>
          <p:nvPr/>
        </p:nvSpPr>
        <p:spPr>
          <a:xfrm>
            <a:off x="5540558" y="267465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5540558" y="292036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5" name="TextBox 134"/>
          <p:cNvSpPr txBox="1"/>
          <p:nvPr/>
        </p:nvSpPr>
        <p:spPr>
          <a:xfrm>
            <a:off x="5540558" y="316608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6" name="TextBox 135"/>
          <p:cNvSpPr txBox="1"/>
          <p:nvPr/>
        </p:nvSpPr>
        <p:spPr>
          <a:xfrm>
            <a:off x="5540558" y="341179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7" name="TextBox 136"/>
          <p:cNvSpPr txBox="1"/>
          <p:nvPr/>
        </p:nvSpPr>
        <p:spPr>
          <a:xfrm>
            <a:off x="5540558" y="365751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8" name="Rectangle 137"/>
          <p:cNvSpPr/>
          <p:nvPr/>
        </p:nvSpPr>
        <p:spPr>
          <a:xfrm>
            <a:off x="4475779" y="414530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9" name="Rectangle 138"/>
          <p:cNvSpPr/>
          <p:nvPr/>
        </p:nvSpPr>
        <p:spPr>
          <a:xfrm>
            <a:off x="4475779" y="3899584"/>
            <a:ext cx="1559716" cy="245717"/>
          </a:xfrm>
          <a:prstGeom prst="rect">
            <a:avLst/>
          </a:prstGeom>
          <a:solidFill>
            <a:schemeClr val="accent2"/>
          </a:solidFill>
          <a:ln>
            <a:solidFill>
              <a:srgbClr val="92D05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(Standby)</a:t>
            </a:r>
            <a:endParaRPr lang="en-AU" sz="750" dirty="0">
              <a:solidFill>
                <a:prstClr val="black"/>
              </a:solidFill>
              <a:latin typeface="Tahoma" pitchFamily="34" charset="0"/>
              <a:ea typeface="Tahoma" pitchFamily="34" charset="0"/>
              <a:cs typeface="Tahoma" pitchFamily="34" charset="0"/>
            </a:endParaRPr>
          </a:p>
        </p:txBody>
      </p:sp>
      <p:sp>
        <p:nvSpPr>
          <p:cNvPr id="140" name="TextBox 139"/>
          <p:cNvSpPr txBox="1"/>
          <p:nvPr/>
        </p:nvSpPr>
        <p:spPr>
          <a:xfrm>
            <a:off x="5522556" y="414873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41" name="TextBox 140"/>
          <p:cNvSpPr txBox="1"/>
          <p:nvPr/>
        </p:nvSpPr>
        <p:spPr>
          <a:xfrm>
            <a:off x="5522556" y="390302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42" name="Rectangle 141"/>
          <p:cNvSpPr/>
          <p:nvPr/>
        </p:nvSpPr>
        <p:spPr>
          <a:xfrm>
            <a:off x="4311648" y="933566"/>
            <a:ext cx="1669277" cy="240888"/>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F5/Apache</a:t>
            </a:r>
          </a:p>
        </p:txBody>
      </p:sp>
      <p:sp>
        <p:nvSpPr>
          <p:cNvPr id="143" name="TextBox 142"/>
          <p:cNvSpPr txBox="1"/>
          <p:nvPr/>
        </p:nvSpPr>
        <p:spPr>
          <a:xfrm>
            <a:off x="4648768" y="688606"/>
            <a:ext cx="867545" cy="207749"/>
          </a:xfrm>
          <a:prstGeom prst="rect">
            <a:avLst/>
          </a:prstGeom>
          <a:noFill/>
        </p:spPr>
        <p:txBody>
          <a:bodyPr wrap="none" rtlCol="0">
            <a:spAutoFit/>
          </a:bodyPr>
          <a:lstStyle/>
          <a:p>
            <a:pPr algn="ctr"/>
            <a:r>
              <a:rPr lang="en-AU" sz="750" b="1" dirty="0">
                <a:solidFill>
                  <a:prstClr val="black"/>
                </a:solidFill>
                <a:latin typeface="Tahoma" pitchFamily="34" charset="0"/>
                <a:ea typeface="Tahoma" pitchFamily="34" charset="0"/>
                <a:cs typeface="Tahoma" pitchFamily="34" charset="0"/>
              </a:rPr>
              <a:t>Load Balancer</a:t>
            </a:r>
          </a:p>
        </p:txBody>
      </p:sp>
      <p:sp>
        <p:nvSpPr>
          <p:cNvPr id="144" name="Rectangle 143"/>
          <p:cNvSpPr/>
          <p:nvPr/>
        </p:nvSpPr>
        <p:spPr>
          <a:xfrm>
            <a:off x="4251354" y="873217"/>
            <a:ext cx="1669277" cy="240888"/>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F5/Apache</a:t>
            </a:r>
          </a:p>
        </p:txBody>
      </p:sp>
      <p:cxnSp>
        <p:nvCxnSpPr>
          <p:cNvPr id="145" name="Straight Arrow Connector 119"/>
          <p:cNvCxnSpPr>
            <a:endCxn id="144" idx="2"/>
          </p:cNvCxnSpPr>
          <p:nvPr/>
        </p:nvCxnSpPr>
        <p:spPr>
          <a:xfrm rot="16200000" flipV="1">
            <a:off x="5900374" y="299723"/>
            <a:ext cx="521540" cy="2150303"/>
          </a:xfrm>
          <a:prstGeom prst="bentConnector3">
            <a:avLst>
              <a:gd name="adj1" fmla="val 50000"/>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46" name="Straight Arrow Connector 119"/>
          <p:cNvCxnSpPr>
            <a:endCxn id="144" idx="2"/>
          </p:cNvCxnSpPr>
          <p:nvPr/>
        </p:nvCxnSpPr>
        <p:spPr>
          <a:xfrm rot="16200000" flipV="1">
            <a:off x="4825540" y="1374559"/>
            <a:ext cx="521540" cy="633"/>
          </a:xfrm>
          <a:prstGeom prst="bentConnector3">
            <a:avLst>
              <a:gd name="adj1" fmla="val 50000"/>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47" name="Straight Arrow Connector 119"/>
          <p:cNvCxnSpPr>
            <a:endCxn id="144" idx="2"/>
          </p:cNvCxnSpPr>
          <p:nvPr/>
        </p:nvCxnSpPr>
        <p:spPr>
          <a:xfrm rot="5400000" flipH="1" flipV="1">
            <a:off x="3750705" y="300357"/>
            <a:ext cx="521539" cy="2149037"/>
          </a:xfrm>
          <a:prstGeom prst="bentConnector3">
            <a:avLst>
              <a:gd name="adj1" fmla="val 50000"/>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45981299"/>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3" name="TextBox 2"/>
          <p:cNvSpPr txBox="1"/>
          <p:nvPr/>
        </p:nvSpPr>
        <p:spPr>
          <a:xfrm>
            <a:off x="2037376" y="123478"/>
            <a:ext cx="626369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Gateway will then route to services across the cluster, generally via round robin.</a:t>
            </a: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62" name="TextBox 61"/>
          <p:cNvSpPr txBox="1"/>
          <p:nvPr/>
        </p:nvSpPr>
        <p:spPr>
          <a:xfrm>
            <a:off x="6612437" y="1674576"/>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68" name="Rectangle 67"/>
          <p:cNvSpPr/>
          <p:nvPr/>
        </p:nvSpPr>
        <p:spPr>
          <a:xfrm>
            <a:off x="6612437" y="1874638"/>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69" name="Rectangle 68"/>
          <p:cNvSpPr/>
          <p:nvPr/>
        </p:nvSpPr>
        <p:spPr>
          <a:xfrm>
            <a:off x="6966266" y="193407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70" name="Rectangle 69"/>
          <p:cNvSpPr/>
          <p:nvPr/>
        </p:nvSpPr>
        <p:spPr>
          <a:xfrm>
            <a:off x="6966266" y="242550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71" name="Rectangle 70"/>
          <p:cNvSpPr/>
          <p:nvPr/>
        </p:nvSpPr>
        <p:spPr>
          <a:xfrm>
            <a:off x="6966266" y="267121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72" name="Rectangle 71"/>
          <p:cNvSpPr/>
          <p:nvPr/>
        </p:nvSpPr>
        <p:spPr>
          <a:xfrm>
            <a:off x="6966266" y="291693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73" name="TextBox 72"/>
          <p:cNvSpPr txBox="1"/>
          <p:nvPr/>
        </p:nvSpPr>
        <p:spPr>
          <a:xfrm>
            <a:off x="8013043" y="193750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74" name="Rectangle 73"/>
          <p:cNvSpPr/>
          <p:nvPr/>
        </p:nvSpPr>
        <p:spPr>
          <a:xfrm>
            <a:off x="6966266" y="316264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75" name="Rectangle 74"/>
          <p:cNvSpPr/>
          <p:nvPr/>
        </p:nvSpPr>
        <p:spPr>
          <a:xfrm>
            <a:off x="6966266" y="340836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76" name="Rectangle 75"/>
          <p:cNvSpPr/>
          <p:nvPr/>
        </p:nvSpPr>
        <p:spPr>
          <a:xfrm rot="16200000">
            <a:off x="5613785" y="3027090"/>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77" name="Rectangle 76"/>
          <p:cNvSpPr/>
          <p:nvPr/>
        </p:nvSpPr>
        <p:spPr>
          <a:xfrm>
            <a:off x="6966266" y="365407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78" name="Rectangle 77"/>
          <p:cNvSpPr/>
          <p:nvPr/>
        </p:nvSpPr>
        <p:spPr>
          <a:xfrm>
            <a:off x="6966266" y="217978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79" name="TextBox 78"/>
          <p:cNvSpPr txBox="1"/>
          <p:nvPr/>
        </p:nvSpPr>
        <p:spPr>
          <a:xfrm>
            <a:off x="8013043" y="218322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0" name="TextBox 79"/>
          <p:cNvSpPr txBox="1"/>
          <p:nvPr/>
        </p:nvSpPr>
        <p:spPr>
          <a:xfrm>
            <a:off x="8013043" y="242893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1" name="TextBox 80"/>
          <p:cNvSpPr txBox="1"/>
          <p:nvPr/>
        </p:nvSpPr>
        <p:spPr>
          <a:xfrm>
            <a:off x="8013043" y="267465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2" name="TextBox 81"/>
          <p:cNvSpPr txBox="1"/>
          <p:nvPr/>
        </p:nvSpPr>
        <p:spPr>
          <a:xfrm>
            <a:off x="8013043" y="292036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3" name="TextBox 82"/>
          <p:cNvSpPr txBox="1"/>
          <p:nvPr/>
        </p:nvSpPr>
        <p:spPr>
          <a:xfrm>
            <a:off x="8013043" y="316608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7" name="TextBox 86"/>
          <p:cNvSpPr txBox="1"/>
          <p:nvPr/>
        </p:nvSpPr>
        <p:spPr>
          <a:xfrm>
            <a:off x="8013043" y="341179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8" name="TextBox 87"/>
          <p:cNvSpPr txBox="1"/>
          <p:nvPr/>
        </p:nvSpPr>
        <p:spPr>
          <a:xfrm>
            <a:off x="8013043" y="365751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89" name="Rectangle 88"/>
          <p:cNvSpPr/>
          <p:nvPr/>
        </p:nvSpPr>
        <p:spPr>
          <a:xfrm>
            <a:off x="6948264" y="414530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90" name="Rectangle 89"/>
          <p:cNvSpPr/>
          <p:nvPr/>
        </p:nvSpPr>
        <p:spPr>
          <a:xfrm>
            <a:off x="6948264" y="3899584"/>
            <a:ext cx="1559716" cy="245717"/>
          </a:xfrm>
          <a:prstGeom prst="rect">
            <a:avLst/>
          </a:prstGeom>
          <a:solidFill>
            <a:srgbClr val="00B050"/>
          </a:solidFill>
          <a:ln>
            <a:solidFill>
              <a:srgbClr val="92D05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(Active)</a:t>
            </a:r>
            <a:endParaRPr lang="en-AU" sz="750" dirty="0">
              <a:solidFill>
                <a:prstClr val="black"/>
              </a:solidFill>
              <a:latin typeface="Tahoma" pitchFamily="34" charset="0"/>
              <a:ea typeface="Tahoma" pitchFamily="34" charset="0"/>
              <a:cs typeface="Tahoma" pitchFamily="34" charset="0"/>
            </a:endParaRPr>
          </a:p>
        </p:txBody>
      </p:sp>
      <p:sp>
        <p:nvSpPr>
          <p:cNvPr id="91" name="TextBox 90"/>
          <p:cNvSpPr txBox="1"/>
          <p:nvPr/>
        </p:nvSpPr>
        <p:spPr>
          <a:xfrm>
            <a:off x="7995041" y="414873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92" name="TextBox 91"/>
          <p:cNvSpPr txBox="1"/>
          <p:nvPr/>
        </p:nvSpPr>
        <p:spPr>
          <a:xfrm>
            <a:off x="7995041" y="390302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93" name="TextBox 92"/>
          <p:cNvSpPr txBox="1"/>
          <p:nvPr/>
        </p:nvSpPr>
        <p:spPr>
          <a:xfrm>
            <a:off x="2094359" y="1707654"/>
            <a:ext cx="1757561"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Primary Node</a:t>
            </a:r>
            <a:endParaRPr lang="en-AU" sz="750" b="1" dirty="0">
              <a:solidFill>
                <a:prstClr val="black"/>
              </a:solidFill>
              <a:latin typeface="Tahoma" pitchFamily="34" charset="0"/>
              <a:ea typeface="Tahoma" pitchFamily="34" charset="0"/>
              <a:cs typeface="Tahoma" pitchFamily="34" charset="0"/>
            </a:endParaRPr>
          </a:p>
        </p:txBody>
      </p:sp>
      <p:sp>
        <p:nvSpPr>
          <p:cNvPr id="94" name="Rectangle 93"/>
          <p:cNvSpPr/>
          <p:nvPr/>
        </p:nvSpPr>
        <p:spPr>
          <a:xfrm>
            <a:off x="2094359" y="1907717"/>
            <a:ext cx="1757561" cy="841129"/>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95" name="Rectangle 94"/>
          <p:cNvSpPr/>
          <p:nvPr/>
        </p:nvSpPr>
        <p:spPr>
          <a:xfrm rot="16200000">
            <a:off x="1944321" y="2211556"/>
            <a:ext cx="703436" cy="21461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96" name="TextBox 95"/>
          <p:cNvSpPr txBox="1"/>
          <p:nvPr/>
        </p:nvSpPr>
        <p:spPr>
          <a:xfrm>
            <a:off x="4139952" y="1674576"/>
            <a:ext cx="2064019" cy="207749"/>
          </a:xfrm>
          <a:prstGeom prst="rect">
            <a:avLst/>
          </a:prstGeom>
          <a:noFill/>
        </p:spPr>
        <p:txBody>
          <a:bodyPr wrap="square" rtlCol="0">
            <a:spAutoFit/>
          </a:bodyPr>
          <a:lstStyle/>
          <a:p>
            <a:pPr algn="ctr"/>
            <a:r>
              <a:rPr lang="en-AU" sz="750" b="1" dirty="0" smtClean="0">
                <a:solidFill>
                  <a:prstClr val="black"/>
                </a:solidFill>
                <a:latin typeface="Tahoma" pitchFamily="34" charset="0"/>
                <a:ea typeface="Tahoma" pitchFamily="34" charset="0"/>
                <a:cs typeface="Tahoma" pitchFamily="34" charset="0"/>
              </a:rPr>
              <a:t>Worker Node</a:t>
            </a:r>
            <a:endParaRPr lang="en-AU" sz="750" b="1" dirty="0">
              <a:solidFill>
                <a:prstClr val="black"/>
              </a:solidFill>
              <a:latin typeface="Tahoma" pitchFamily="34" charset="0"/>
              <a:ea typeface="Tahoma" pitchFamily="34" charset="0"/>
              <a:cs typeface="Tahoma" pitchFamily="34" charset="0"/>
            </a:endParaRPr>
          </a:p>
        </p:txBody>
      </p:sp>
      <p:sp>
        <p:nvSpPr>
          <p:cNvPr id="97" name="Rectangle 96"/>
          <p:cNvSpPr/>
          <p:nvPr/>
        </p:nvSpPr>
        <p:spPr>
          <a:xfrm>
            <a:off x="4139952" y="1874638"/>
            <a:ext cx="2064019" cy="2713336"/>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endParaRPr lang="en-AU" sz="750">
              <a:solidFill>
                <a:prstClr val="black"/>
              </a:solidFill>
              <a:latin typeface="Tahoma" pitchFamily="34" charset="0"/>
              <a:ea typeface="Tahoma" pitchFamily="34" charset="0"/>
              <a:cs typeface="Tahoma" pitchFamily="34" charset="0"/>
            </a:endParaRPr>
          </a:p>
        </p:txBody>
      </p:sp>
      <p:sp>
        <p:nvSpPr>
          <p:cNvPr id="98" name="Rectangle 97"/>
          <p:cNvSpPr/>
          <p:nvPr/>
        </p:nvSpPr>
        <p:spPr>
          <a:xfrm>
            <a:off x="4493781" y="193407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Gateway</a:t>
            </a:r>
          </a:p>
        </p:txBody>
      </p:sp>
      <p:sp>
        <p:nvSpPr>
          <p:cNvPr id="99" name="Rectangle 98"/>
          <p:cNvSpPr/>
          <p:nvPr/>
        </p:nvSpPr>
        <p:spPr>
          <a:xfrm>
            <a:off x="4493781" y="242550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a:solidFill>
                  <a:prstClr val="black"/>
                </a:solidFill>
                <a:latin typeface="Tahoma" pitchFamily="34" charset="0"/>
                <a:ea typeface="Tahoma" pitchFamily="34" charset="0"/>
                <a:cs typeface="Tahoma" pitchFamily="34" charset="0"/>
              </a:rPr>
              <a:t>VizQL</a:t>
            </a:r>
            <a:r>
              <a:rPr lang="en-AU" sz="750" dirty="0">
                <a:solidFill>
                  <a:prstClr val="black"/>
                </a:solidFill>
                <a:latin typeface="Tahoma" pitchFamily="34" charset="0"/>
                <a:ea typeface="Tahoma" pitchFamily="34" charset="0"/>
                <a:cs typeface="Tahoma" pitchFamily="34" charset="0"/>
              </a:rPr>
              <a:t> Server</a:t>
            </a:r>
          </a:p>
        </p:txBody>
      </p:sp>
      <p:sp>
        <p:nvSpPr>
          <p:cNvPr id="100" name="Rectangle 99"/>
          <p:cNvSpPr/>
          <p:nvPr/>
        </p:nvSpPr>
        <p:spPr>
          <a:xfrm>
            <a:off x="4493781" y="267121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Cache Server</a:t>
            </a:r>
          </a:p>
        </p:txBody>
      </p:sp>
      <p:sp>
        <p:nvSpPr>
          <p:cNvPr id="101" name="Rectangle 100"/>
          <p:cNvSpPr/>
          <p:nvPr/>
        </p:nvSpPr>
        <p:spPr>
          <a:xfrm>
            <a:off x="4493781" y="291693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Server</a:t>
            </a:r>
          </a:p>
        </p:txBody>
      </p:sp>
      <p:sp>
        <p:nvSpPr>
          <p:cNvPr id="102" name="TextBox 101"/>
          <p:cNvSpPr txBox="1"/>
          <p:nvPr/>
        </p:nvSpPr>
        <p:spPr>
          <a:xfrm>
            <a:off x="5540558" y="193750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3" name="Rectangle 102"/>
          <p:cNvSpPr/>
          <p:nvPr/>
        </p:nvSpPr>
        <p:spPr>
          <a:xfrm>
            <a:off x="4493781" y="316264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Data Engine</a:t>
            </a:r>
          </a:p>
        </p:txBody>
      </p:sp>
      <p:sp>
        <p:nvSpPr>
          <p:cNvPr id="104" name="Rectangle 103"/>
          <p:cNvSpPr/>
          <p:nvPr/>
        </p:nvSpPr>
        <p:spPr>
          <a:xfrm>
            <a:off x="4493781" y="3408360"/>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File Store</a:t>
            </a:r>
          </a:p>
        </p:txBody>
      </p:sp>
      <p:sp>
        <p:nvSpPr>
          <p:cNvPr id="105" name="Rectangle 104"/>
          <p:cNvSpPr/>
          <p:nvPr/>
        </p:nvSpPr>
        <p:spPr>
          <a:xfrm rot="16200000">
            <a:off x="3141300" y="3027090"/>
            <a:ext cx="2438090" cy="252041"/>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Base Install</a:t>
            </a:r>
          </a:p>
        </p:txBody>
      </p:sp>
      <p:sp>
        <p:nvSpPr>
          <p:cNvPr id="106" name="Rectangle 105"/>
          <p:cNvSpPr/>
          <p:nvPr/>
        </p:nvSpPr>
        <p:spPr>
          <a:xfrm>
            <a:off x="4493781" y="365407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Backgrounder</a:t>
            </a:r>
          </a:p>
        </p:txBody>
      </p:sp>
      <p:sp>
        <p:nvSpPr>
          <p:cNvPr id="107" name="Rectangle 106"/>
          <p:cNvSpPr/>
          <p:nvPr/>
        </p:nvSpPr>
        <p:spPr>
          <a:xfrm>
            <a:off x="4493781" y="2179785"/>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err="1" smtClean="0">
                <a:solidFill>
                  <a:prstClr val="black"/>
                </a:solidFill>
                <a:latin typeface="Tahoma" pitchFamily="34" charset="0"/>
                <a:ea typeface="Tahoma" pitchFamily="34" charset="0"/>
                <a:cs typeface="Tahoma" pitchFamily="34" charset="0"/>
              </a:rPr>
              <a:t>Viz</a:t>
            </a:r>
            <a:r>
              <a:rPr lang="en-AU" sz="750" dirty="0" smtClean="0">
                <a:solidFill>
                  <a:prstClr val="black"/>
                </a:solidFill>
                <a:latin typeface="Tahoma" pitchFamily="34" charset="0"/>
                <a:ea typeface="Tahoma" pitchFamily="34" charset="0"/>
                <a:cs typeface="Tahoma" pitchFamily="34" charset="0"/>
              </a:rPr>
              <a:t> Portal</a:t>
            </a:r>
            <a:endParaRPr lang="en-AU" sz="750" dirty="0">
              <a:solidFill>
                <a:prstClr val="black"/>
              </a:solidFill>
              <a:latin typeface="Tahoma" pitchFamily="34" charset="0"/>
              <a:ea typeface="Tahoma" pitchFamily="34" charset="0"/>
              <a:cs typeface="Tahoma" pitchFamily="34" charset="0"/>
            </a:endParaRPr>
          </a:p>
        </p:txBody>
      </p:sp>
      <p:sp>
        <p:nvSpPr>
          <p:cNvPr id="108" name="TextBox 107"/>
          <p:cNvSpPr txBox="1"/>
          <p:nvPr/>
        </p:nvSpPr>
        <p:spPr>
          <a:xfrm>
            <a:off x="5540558" y="218322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09" name="TextBox 108"/>
          <p:cNvSpPr txBox="1"/>
          <p:nvPr/>
        </p:nvSpPr>
        <p:spPr>
          <a:xfrm>
            <a:off x="5540558" y="242893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29" name="TextBox 128"/>
          <p:cNvSpPr txBox="1"/>
          <p:nvPr/>
        </p:nvSpPr>
        <p:spPr>
          <a:xfrm>
            <a:off x="5540558" y="267465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4" name="TextBox 133"/>
          <p:cNvSpPr txBox="1"/>
          <p:nvPr/>
        </p:nvSpPr>
        <p:spPr>
          <a:xfrm>
            <a:off x="5540558" y="292036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5" name="TextBox 134"/>
          <p:cNvSpPr txBox="1"/>
          <p:nvPr/>
        </p:nvSpPr>
        <p:spPr>
          <a:xfrm>
            <a:off x="5540558" y="316608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6" name="TextBox 135"/>
          <p:cNvSpPr txBox="1"/>
          <p:nvPr/>
        </p:nvSpPr>
        <p:spPr>
          <a:xfrm>
            <a:off x="5540558" y="3411796"/>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7" name="TextBox 136"/>
          <p:cNvSpPr txBox="1"/>
          <p:nvPr/>
        </p:nvSpPr>
        <p:spPr>
          <a:xfrm>
            <a:off x="5540558" y="3657511"/>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38" name="Rectangle 137"/>
          <p:cNvSpPr/>
          <p:nvPr/>
        </p:nvSpPr>
        <p:spPr>
          <a:xfrm>
            <a:off x="4475779" y="4145301"/>
            <a:ext cx="1541714" cy="226649"/>
          </a:xfrm>
          <a:prstGeom prst="rect">
            <a:avLst/>
          </a:prstGeom>
          <a:solidFill>
            <a:schemeClr val="bg1">
              <a:lumMod val="7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Search</a:t>
            </a:r>
          </a:p>
        </p:txBody>
      </p:sp>
      <p:sp>
        <p:nvSpPr>
          <p:cNvPr id="139" name="Rectangle 138"/>
          <p:cNvSpPr/>
          <p:nvPr/>
        </p:nvSpPr>
        <p:spPr>
          <a:xfrm>
            <a:off x="4475779" y="3899584"/>
            <a:ext cx="1559716" cy="245717"/>
          </a:xfrm>
          <a:prstGeom prst="rect">
            <a:avLst/>
          </a:prstGeom>
          <a:solidFill>
            <a:schemeClr val="accent2"/>
          </a:solidFill>
          <a:ln>
            <a:solidFill>
              <a:srgbClr val="92D05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defTabSz="342900" fontAlgn="base">
              <a:spcBef>
                <a:spcPct val="0"/>
              </a:spcBef>
              <a:spcAft>
                <a:spcPct val="0"/>
              </a:spcAft>
            </a:pPr>
            <a:r>
              <a:rPr lang="en-AU" sz="750" dirty="0" smtClean="0">
                <a:solidFill>
                  <a:prstClr val="black"/>
                </a:solidFill>
                <a:latin typeface="Tahoma" pitchFamily="34" charset="0"/>
                <a:ea typeface="Tahoma" pitchFamily="34" charset="0"/>
                <a:cs typeface="Tahoma" pitchFamily="34" charset="0"/>
              </a:rPr>
              <a:t>Repository (Standby)</a:t>
            </a:r>
            <a:endParaRPr lang="en-AU" sz="750" dirty="0">
              <a:solidFill>
                <a:prstClr val="black"/>
              </a:solidFill>
              <a:latin typeface="Tahoma" pitchFamily="34" charset="0"/>
              <a:ea typeface="Tahoma" pitchFamily="34" charset="0"/>
              <a:cs typeface="Tahoma" pitchFamily="34" charset="0"/>
            </a:endParaRPr>
          </a:p>
        </p:txBody>
      </p:sp>
      <p:sp>
        <p:nvSpPr>
          <p:cNvPr id="140" name="TextBox 139"/>
          <p:cNvSpPr txBox="1"/>
          <p:nvPr/>
        </p:nvSpPr>
        <p:spPr>
          <a:xfrm>
            <a:off x="5522556" y="4148737"/>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41" name="TextBox 140"/>
          <p:cNvSpPr txBox="1"/>
          <p:nvPr/>
        </p:nvSpPr>
        <p:spPr>
          <a:xfrm>
            <a:off x="5522556" y="3903020"/>
            <a:ext cx="317079" cy="207749"/>
          </a:xfrm>
          <a:prstGeom prst="rect">
            <a:avLst/>
          </a:prstGeom>
          <a:noFill/>
        </p:spPr>
        <p:txBody>
          <a:bodyPr wrap="square" rtlCol="0" anchor="ctr">
            <a:spAutoFit/>
          </a:bodyPr>
          <a:lstStyle/>
          <a:p>
            <a:pPr algn="r"/>
            <a:r>
              <a:rPr lang="en-AU" sz="750" b="1" dirty="0">
                <a:solidFill>
                  <a:prstClr val="black"/>
                </a:solidFill>
                <a:latin typeface="Tahoma" pitchFamily="34" charset="0"/>
                <a:ea typeface="Tahoma" pitchFamily="34" charset="0"/>
                <a:cs typeface="Tahoma" pitchFamily="34" charset="0"/>
              </a:rPr>
              <a:t>*</a:t>
            </a:r>
          </a:p>
        </p:txBody>
      </p:sp>
      <p:sp>
        <p:nvSpPr>
          <p:cNvPr id="142" name="Rectangle 141"/>
          <p:cNvSpPr/>
          <p:nvPr/>
        </p:nvSpPr>
        <p:spPr>
          <a:xfrm>
            <a:off x="4311648" y="933566"/>
            <a:ext cx="1669277" cy="240888"/>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F5/Apache</a:t>
            </a:r>
          </a:p>
        </p:txBody>
      </p:sp>
      <p:sp>
        <p:nvSpPr>
          <p:cNvPr id="143" name="TextBox 142"/>
          <p:cNvSpPr txBox="1"/>
          <p:nvPr/>
        </p:nvSpPr>
        <p:spPr>
          <a:xfrm>
            <a:off x="4648768" y="688606"/>
            <a:ext cx="867545" cy="207749"/>
          </a:xfrm>
          <a:prstGeom prst="rect">
            <a:avLst/>
          </a:prstGeom>
          <a:noFill/>
        </p:spPr>
        <p:txBody>
          <a:bodyPr wrap="none" rtlCol="0">
            <a:spAutoFit/>
          </a:bodyPr>
          <a:lstStyle/>
          <a:p>
            <a:pPr algn="ctr"/>
            <a:r>
              <a:rPr lang="en-AU" sz="750" b="1" dirty="0">
                <a:solidFill>
                  <a:prstClr val="black"/>
                </a:solidFill>
                <a:latin typeface="Tahoma" pitchFamily="34" charset="0"/>
                <a:ea typeface="Tahoma" pitchFamily="34" charset="0"/>
                <a:cs typeface="Tahoma" pitchFamily="34" charset="0"/>
              </a:rPr>
              <a:t>Load Balancer</a:t>
            </a:r>
          </a:p>
        </p:txBody>
      </p:sp>
      <p:sp>
        <p:nvSpPr>
          <p:cNvPr id="144" name="Rectangle 143"/>
          <p:cNvSpPr/>
          <p:nvPr/>
        </p:nvSpPr>
        <p:spPr>
          <a:xfrm>
            <a:off x="4251354" y="873217"/>
            <a:ext cx="1669277" cy="240888"/>
          </a:xfrm>
          <a:prstGeom prst="rect">
            <a:avLst/>
          </a:prstGeom>
          <a:solidFill>
            <a:schemeClr val="bg1">
              <a:lumMod val="85000"/>
            </a:schemeClr>
          </a:solidFill>
          <a:ln>
            <a:solidFill>
              <a:schemeClr val="bg1">
                <a:lumMod val="6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342900" fontAlgn="base">
              <a:spcBef>
                <a:spcPct val="0"/>
              </a:spcBef>
              <a:spcAft>
                <a:spcPct val="0"/>
              </a:spcAft>
            </a:pPr>
            <a:r>
              <a:rPr lang="en-AU" sz="750" dirty="0">
                <a:solidFill>
                  <a:prstClr val="black"/>
                </a:solidFill>
                <a:latin typeface="Tahoma" pitchFamily="34" charset="0"/>
                <a:ea typeface="Tahoma" pitchFamily="34" charset="0"/>
                <a:cs typeface="Tahoma" pitchFamily="34" charset="0"/>
              </a:rPr>
              <a:t>F5/Apache</a:t>
            </a:r>
          </a:p>
        </p:txBody>
      </p:sp>
      <p:cxnSp>
        <p:nvCxnSpPr>
          <p:cNvPr id="145" name="Straight Arrow Connector 119"/>
          <p:cNvCxnSpPr>
            <a:stCxn id="62" idx="0"/>
            <a:endCxn id="144" idx="2"/>
          </p:cNvCxnSpPr>
          <p:nvPr/>
        </p:nvCxnSpPr>
        <p:spPr>
          <a:xfrm rot="16200000" flipV="1">
            <a:off x="6084985" y="115114"/>
            <a:ext cx="560471" cy="2558454"/>
          </a:xfrm>
          <a:prstGeom prst="bentConnector3">
            <a:avLst>
              <a:gd name="adj1" fmla="val 50000"/>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46" name="Straight Arrow Connector 119"/>
          <p:cNvCxnSpPr>
            <a:endCxn id="144" idx="2"/>
          </p:cNvCxnSpPr>
          <p:nvPr/>
        </p:nvCxnSpPr>
        <p:spPr>
          <a:xfrm rot="16200000" flipV="1">
            <a:off x="4825540" y="1374559"/>
            <a:ext cx="521540" cy="633"/>
          </a:xfrm>
          <a:prstGeom prst="bentConnector3">
            <a:avLst>
              <a:gd name="adj1" fmla="val 50000"/>
            </a:avLst>
          </a:prstGeom>
          <a:ln w="19050">
            <a:solidFill>
              <a:schemeClr val="bg1">
                <a:lumMod val="50000"/>
              </a:schemeClr>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347993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5"/>
          <p:cNvSpPr/>
          <p:nvPr/>
        </p:nvSpPr>
        <p:spPr>
          <a:xfrm>
            <a:off x="311699" y="445025"/>
            <a:ext cx="8520602" cy="572701"/>
          </a:xfrm>
          <a:prstGeom prst="rect">
            <a:avLst/>
          </a:prstGeom>
          <a:solidFill>
            <a:srgbClr val="000000">
              <a:alpha val="0"/>
            </a:srgbClr>
          </a:solidFill>
          <a:ln w="12700">
            <a:miter lim="400000"/>
          </a:ln>
        </p:spPr>
        <p:txBody>
          <a:bodyPr lIns="45719" rIns="45719"/>
          <a:lstStyle/>
          <a:p>
            <a:endParaRPr/>
          </a:p>
        </p:txBody>
      </p:sp>
      <p:sp>
        <p:nvSpPr>
          <p:cNvPr id="72" name="TextBox 6"/>
          <p:cNvSpPr txBox="1"/>
          <p:nvPr/>
        </p:nvSpPr>
        <p:spPr>
          <a:xfrm>
            <a:off x="295751" y="506144"/>
            <a:ext cx="431945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a:t>FEATURES OF TABLEAU </a:t>
            </a:r>
            <a:endParaRPr dirty="0"/>
          </a:p>
        </p:txBody>
      </p:sp>
      <p:sp>
        <p:nvSpPr>
          <p:cNvPr id="73" name="TextBox 8"/>
          <p:cNvSpPr txBox="1"/>
          <p:nvPr/>
        </p:nvSpPr>
        <p:spPr>
          <a:xfrm>
            <a:off x="295750" y="1123950"/>
            <a:ext cx="8536552" cy="1477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D9D9D9"/>
                </a:solidFill>
                <a:latin typeface="Cambria"/>
                <a:ea typeface="Cambria"/>
                <a:cs typeface="Cambria"/>
                <a:sym typeface="Cambria"/>
              </a:defRPr>
            </a:lvl1pPr>
          </a:lstStyle>
          <a:p>
            <a:r>
              <a:rPr lang="en-US" dirty="0"/>
              <a:t>1. Rapidly analyze data </a:t>
            </a:r>
          </a:p>
          <a:p>
            <a:r>
              <a:rPr lang="en-US" dirty="0"/>
              <a:t>2. Browse and Explore </a:t>
            </a:r>
          </a:p>
          <a:p>
            <a:r>
              <a:rPr lang="en-US" dirty="0"/>
              <a:t>3. User-friendly Dashboards </a:t>
            </a:r>
          </a:p>
          <a:p>
            <a:r>
              <a:rPr lang="en-US" dirty="0"/>
              <a:t>4. Observe and Calculate </a:t>
            </a:r>
          </a:p>
          <a:p>
            <a:r>
              <a:rPr lang="en-US" dirty="0"/>
              <a:t>5. Share and Interact</a:t>
            </a:r>
            <a:endParaRPr lang="en-IN" dirty="0"/>
          </a:p>
        </p:txBody>
      </p:sp>
      <p:grpSp>
        <p:nvGrpSpPr>
          <p:cNvPr id="76" name="Group 7"/>
          <p:cNvGrpSpPr/>
          <p:nvPr/>
        </p:nvGrpSpPr>
        <p:grpSpPr>
          <a:xfrm>
            <a:off x="6857999" y="4781549"/>
            <a:ext cx="2057033" cy="294642"/>
            <a:chOff x="0" y="0"/>
            <a:chExt cx="2057031" cy="294640"/>
          </a:xfrm>
        </p:grpSpPr>
        <p:sp>
          <p:nvSpPr>
            <p:cNvPr id="74" name="TextBox 9"/>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9D9D9"/>
                  </a:solidFill>
                  <a:latin typeface="Bahnschrift"/>
                  <a:ea typeface="Bahnschrift"/>
                  <a:cs typeface="Bahnschrift"/>
                  <a:sym typeface="Bahnschrift"/>
                </a:defRPr>
              </a:lvl1pPr>
            </a:lstStyle>
            <a:p>
              <a:r>
                <a:t>2018 CRG Solutions Pvt. Ltd</a:t>
              </a:r>
            </a:p>
          </p:txBody>
        </p:sp>
        <p:sp>
          <p:nvSpPr>
            <p:cNvPr id="75" name="TextBox 10"/>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9D9D9"/>
                  </a:solidFill>
                </a:defRPr>
              </a:lvl1pPr>
            </a:lstStyle>
            <a:p>
              <a:r>
                <a:t>©</a:t>
              </a:r>
            </a:p>
          </p:txBody>
        </p:sp>
      </p:grpSp>
    </p:spTree>
    <p:extLst>
      <p:ext uri="{BB962C8B-B14F-4D97-AF65-F5344CB8AC3E}">
        <p14:creationId xmlns:p14="http://schemas.microsoft.com/office/powerpoint/2010/main" val="1496160517"/>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2" name="TextBox 1"/>
          <p:cNvSpPr txBox="1"/>
          <p:nvPr/>
        </p:nvSpPr>
        <p:spPr>
          <a:xfrm>
            <a:off x="2895600" y="666750"/>
            <a:ext cx="2652327"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smtClean="0"/>
              <a:t>INSTALLATION</a:t>
            </a:r>
            <a:endParaRPr dirty="0"/>
          </a:p>
        </p:txBody>
      </p:sp>
      <p:sp>
        <p:nvSpPr>
          <p:cNvPr id="103" name="TextBox 2"/>
          <p:cNvSpPr txBox="1"/>
          <p:nvPr/>
        </p:nvSpPr>
        <p:spPr>
          <a:xfrm>
            <a:off x="2844400" y="1200150"/>
            <a:ext cx="2665151"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600">
                <a:solidFill>
                  <a:srgbClr val="262626"/>
                </a:solidFill>
                <a:latin typeface="Cambria"/>
                <a:ea typeface="Cambria"/>
                <a:cs typeface="Cambria"/>
                <a:sym typeface="Cambria"/>
              </a:defRPr>
            </a:lvl1pPr>
          </a:lstStyle>
          <a:p>
            <a:r>
              <a:rPr lang="en-IN" dirty="0" smtClean="0"/>
              <a:t>Installation and Pre-requisite</a:t>
            </a:r>
            <a:endParaRPr dirty="0"/>
          </a:p>
        </p:txBody>
      </p:sp>
      <p:grpSp>
        <p:nvGrpSpPr>
          <p:cNvPr id="106" name="Group 3"/>
          <p:cNvGrpSpPr/>
          <p:nvPr/>
        </p:nvGrpSpPr>
        <p:grpSpPr>
          <a:xfrm>
            <a:off x="6857999" y="4781549"/>
            <a:ext cx="2057033" cy="294642"/>
            <a:chOff x="0" y="0"/>
            <a:chExt cx="2057031" cy="294640"/>
          </a:xfrm>
        </p:grpSpPr>
        <p:sp>
          <p:nvSpPr>
            <p:cNvPr id="104" name="TextBox 4"/>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9D9D9"/>
                  </a:solidFill>
                  <a:latin typeface="Bahnschrift"/>
                  <a:ea typeface="Bahnschrift"/>
                  <a:cs typeface="Bahnschrift"/>
                  <a:sym typeface="Bahnschrift"/>
                </a:defRPr>
              </a:lvl1pPr>
            </a:lstStyle>
            <a:p>
              <a:r>
                <a:t>2018 CRG Solutions Pvt. Ltd</a:t>
              </a:r>
            </a:p>
          </p:txBody>
        </p:sp>
        <p:sp>
          <p:nvSpPr>
            <p:cNvPr id="105" name="TextBox 5"/>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9D9D9"/>
                  </a:solidFill>
                </a:defRPr>
              </a:lvl1pPr>
            </a:lstStyle>
            <a:p>
              <a:r>
                <a:t>©</a:t>
              </a:r>
            </a:p>
          </p:txBody>
        </p:sp>
      </p:gr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4"/>
          <p:cNvSpPr txBox="1"/>
          <p:nvPr/>
        </p:nvSpPr>
        <p:spPr>
          <a:xfrm>
            <a:off x="609600" y="1352550"/>
            <a:ext cx="789414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800" b="1">
                <a:solidFill>
                  <a:srgbClr val="F15C21"/>
                </a:solidFill>
                <a:latin typeface="Bahnschrift SemiCondensed"/>
                <a:ea typeface="Bahnschrift SemiCondensed"/>
                <a:cs typeface="Bahnschrift SemiCondensed"/>
                <a:sym typeface="Bahnschrift SemiCondensed"/>
              </a:defRPr>
            </a:lvl1pPr>
          </a:lstStyle>
          <a:p>
            <a:r>
              <a:rPr lang="en-IN" dirty="0" smtClean="0"/>
              <a:t>Minimum Hardware Requirement</a:t>
            </a:r>
            <a:endParaRPr dirty="0"/>
          </a:p>
        </p:txBody>
      </p:sp>
      <p:sp>
        <p:nvSpPr>
          <p:cNvPr id="129" name="TextBox 5"/>
          <p:cNvSpPr txBox="1"/>
          <p:nvPr/>
        </p:nvSpPr>
        <p:spPr>
          <a:xfrm>
            <a:off x="609600" y="2038350"/>
            <a:ext cx="75438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a:solidFill>
                  <a:srgbClr val="FFFFFF"/>
                </a:solidFill>
                <a:latin typeface="Bahnschrift SemiCondensed"/>
                <a:ea typeface="Bahnschrift SemiCondensed"/>
                <a:cs typeface="Bahnschrift SemiCondensed"/>
                <a:sym typeface="Bahnschrift SemiCondensed"/>
              </a:defRPr>
            </a:lvl1pPr>
          </a:lstStyle>
          <a:p>
            <a:pPr fontAlgn="t" hangingPunct="1"/>
            <a:endParaRPr lang="en-IN" dirty="0"/>
          </a:p>
        </p:txBody>
      </p:sp>
      <p:grpSp>
        <p:nvGrpSpPr>
          <p:cNvPr id="132" name="Group 8"/>
          <p:cNvGrpSpPr/>
          <p:nvPr/>
        </p:nvGrpSpPr>
        <p:grpSpPr>
          <a:xfrm>
            <a:off x="6857999" y="4781549"/>
            <a:ext cx="2057033" cy="294642"/>
            <a:chOff x="0" y="0"/>
            <a:chExt cx="2057031" cy="294640"/>
          </a:xfrm>
        </p:grpSpPr>
        <p:sp>
          <p:nvSpPr>
            <p:cNvPr id="130" name="TextBox 9"/>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9D9D9"/>
                  </a:solidFill>
                  <a:latin typeface="Bahnschrift"/>
                  <a:ea typeface="Bahnschrift"/>
                  <a:cs typeface="Bahnschrift"/>
                  <a:sym typeface="Bahnschrift"/>
                </a:defRPr>
              </a:lvl1pPr>
            </a:lstStyle>
            <a:p>
              <a:r>
                <a:t>2018 CRG Solutions Pvt. Ltd</a:t>
              </a:r>
            </a:p>
          </p:txBody>
        </p:sp>
        <p:sp>
          <p:nvSpPr>
            <p:cNvPr id="131" name="TextBox 10"/>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9D9D9"/>
                  </a:solidFill>
                </a:defRPr>
              </a:lvl1pPr>
            </a:lstStyle>
            <a:p>
              <a:r>
                <a:t>©</a:t>
              </a:r>
            </a:p>
          </p:txBody>
        </p:sp>
      </p:grpSp>
      <p:graphicFrame>
        <p:nvGraphicFramePr>
          <p:cNvPr id="2" name="Table 1"/>
          <p:cNvGraphicFramePr>
            <a:graphicFrameLocks noGrp="1"/>
          </p:cNvGraphicFramePr>
          <p:nvPr>
            <p:extLst>
              <p:ext uri="{D42A27DB-BD31-4B8C-83A1-F6EECF244321}">
                <p14:modId xmlns:p14="http://schemas.microsoft.com/office/powerpoint/2010/main" val="1963635023"/>
              </p:ext>
            </p:extLst>
          </p:nvPr>
        </p:nvGraphicFramePr>
        <p:xfrm>
          <a:off x="877444" y="2178692"/>
          <a:ext cx="7275960" cy="1432560"/>
        </p:xfrm>
        <a:graphic>
          <a:graphicData uri="http://schemas.openxmlformats.org/drawingml/2006/table">
            <a:tbl>
              <a:tblPr firstRow="1" bandRow="1">
                <a:tableStyleId>{5940675A-B579-460E-94D1-54222C63F5DA}</a:tableStyleId>
              </a:tblPr>
              <a:tblGrid>
                <a:gridCol w="1455192"/>
                <a:gridCol w="1455192"/>
                <a:gridCol w="1455192"/>
                <a:gridCol w="1455192"/>
                <a:gridCol w="1455192"/>
              </a:tblGrid>
              <a:tr h="4158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bg1"/>
                          </a:solidFill>
                        </a:rPr>
                        <a:t>Install</a:t>
                      </a:r>
                      <a:r>
                        <a:rPr lang="en-IN" sz="1400" baseline="0" dirty="0" smtClean="0">
                          <a:solidFill>
                            <a:schemeClr val="bg1"/>
                          </a:solidFill>
                        </a:rPr>
                        <a:t> Type</a:t>
                      </a:r>
                      <a:endParaRPr lang="en-IN" sz="1400" dirty="0" smtClean="0">
                        <a:solidFill>
                          <a:schemeClr val="bg1"/>
                        </a:solidFill>
                      </a:endParaRPr>
                    </a:p>
                    <a:p>
                      <a:endParaRPr lang="en-IN"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1400" dirty="0" smtClean="0">
                          <a:solidFill>
                            <a:schemeClr val="bg1"/>
                          </a:solidFill>
                        </a:rPr>
                        <a:t>Processor</a:t>
                      </a:r>
                      <a:endParaRPr lang="en-IN" sz="14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pPr algn="ctr"/>
                      <a:r>
                        <a:rPr lang="en-IN" sz="1400" dirty="0" smtClean="0">
                          <a:solidFill>
                            <a:schemeClr val="bg1"/>
                          </a:solidFill>
                        </a:rPr>
                        <a:t>CPU</a:t>
                      </a:r>
                      <a:endParaRPr lang="en-IN" sz="14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pPr algn="ctr"/>
                      <a:r>
                        <a:rPr lang="en-IN" sz="1400" dirty="0" smtClean="0">
                          <a:solidFill>
                            <a:schemeClr val="bg1"/>
                          </a:solidFill>
                        </a:rPr>
                        <a:t>RAM</a:t>
                      </a:r>
                      <a:endParaRPr lang="en-IN" sz="14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pPr algn="ctr"/>
                      <a:r>
                        <a:rPr lang="en-IN" sz="1400" dirty="0" smtClean="0">
                          <a:solidFill>
                            <a:schemeClr val="bg1"/>
                          </a:solidFill>
                        </a:rPr>
                        <a:t>Free Disk Space</a:t>
                      </a:r>
                      <a:endParaRPr lang="en-IN"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069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Single</a:t>
                      </a:r>
                      <a:r>
                        <a:rPr lang="en-IN" baseline="0" dirty="0" smtClean="0">
                          <a:solidFill>
                            <a:schemeClr val="bg1"/>
                          </a:solidFill>
                        </a:rPr>
                        <a:t> Node</a:t>
                      </a:r>
                      <a:endParaRPr lang="en-IN" dirty="0" smtClean="0">
                        <a:solidFill>
                          <a:schemeClr val="bg1"/>
                        </a:solidFill>
                      </a:endParaRPr>
                    </a:p>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tcPr>
                </a:tc>
                <a:tc>
                  <a:txBody>
                    <a:bodyPr/>
                    <a:lstStyle/>
                    <a:p>
                      <a:pPr algn="ctr"/>
                      <a:r>
                        <a:rPr lang="en-IN" dirty="0" smtClean="0">
                          <a:solidFill>
                            <a:schemeClr val="bg1"/>
                          </a:solidFill>
                        </a:rPr>
                        <a:t>64 Bit</a:t>
                      </a:r>
                      <a:endParaRPr lang="en-IN"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8 Core, 2.0 GHz</a:t>
                      </a:r>
                      <a:r>
                        <a:rPr lang="en-IN" baseline="0" dirty="0" smtClean="0">
                          <a:solidFill>
                            <a:schemeClr val="bg1"/>
                          </a:solidFill>
                        </a:rPr>
                        <a:t> or Higher </a:t>
                      </a:r>
                      <a:endParaRPr lang="en-IN" dirty="0" smtClean="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32 GB</a:t>
                      </a:r>
                    </a:p>
                    <a:p>
                      <a:pPr algn="ctr"/>
                      <a:endParaRPr lang="en-IN"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50 Gb</a:t>
                      </a:r>
                    </a:p>
                    <a:p>
                      <a:pPr algn="ctr"/>
                      <a:endParaRPr lang="en-IN" dirty="0">
                        <a:solidFill>
                          <a:schemeClr val="bg1"/>
                        </a:solidFill>
                      </a:endParaRPr>
                    </a:p>
                  </a:txBody>
                  <a:tcPr>
                    <a:lnR w="12700" cap="flat" cmpd="sng" algn="ctr">
                      <a:solidFill>
                        <a:schemeClr val="tx1"/>
                      </a:solidFill>
                      <a:prstDash val="solid"/>
                      <a:round/>
                      <a:headEnd type="none" w="med" len="med"/>
                      <a:tailEnd type="none" w="med" len="med"/>
                    </a:lnR>
                  </a:tcPr>
                </a:tc>
              </a:tr>
              <a:tr h="206865">
                <a:tc>
                  <a:txBody>
                    <a:bodyPr/>
                    <a:lstStyle/>
                    <a:p>
                      <a:r>
                        <a:rPr lang="en-IN" dirty="0" smtClean="0">
                          <a:solidFill>
                            <a:schemeClr val="bg1"/>
                          </a:solidFill>
                        </a:rPr>
                        <a:t>Multi Node</a:t>
                      </a:r>
                      <a:endParaRPr lang="en-IN" dirty="0">
                        <a:solidFill>
                          <a:schemeClr val="bg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gridSpan="4">
                  <a:txBody>
                    <a:bodyPr/>
                    <a:lstStyle/>
                    <a:p>
                      <a:pPr algn="l"/>
                      <a:r>
                        <a:rPr lang="en-US" sz="1200" b="0" i="0" kern="1200" dirty="0" smtClean="0">
                          <a:solidFill>
                            <a:schemeClr val="bg1"/>
                          </a:solidFill>
                          <a:effectLst/>
                          <a:latin typeface="+mn-lt"/>
                          <a:ea typeface="+mn-ea"/>
                          <a:cs typeface="+mn-cs"/>
                        </a:rPr>
                        <a:t>Nodes must meet or exceed the minimum hardware recommendations, except nodes running backgrounder, where 4 cores may be acceptable.</a:t>
                      </a:r>
                      <a:endParaRPr lang="en-IN" dirty="0">
                        <a:solidFill>
                          <a:schemeClr val="bg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IN" dirty="0">
                        <a:solidFill>
                          <a:schemeClr val="bg1"/>
                        </a:solidFill>
                      </a:endParaRPr>
                    </a:p>
                  </a:txBody>
                  <a:tcPr/>
                </a:tc>
                <a:tc hMerge="1">
                  <a:txBody>
                    <a:bodyPr/>
                    <a:lstStyle/>
                    <a:p>
                      <a:endParaRPr lang="en-IN" dirty="0">
                        <a:solidFill>
                          <a:schemeClr val="bg1"/>
                        </a:solidFill>
                      </a:endParaRPr>
                    </a:p>
                  </a:txBody>
                  <a:tcPr/>
                </a:tc>
                <a:tc hMerge="1">
                  <a:txBody>
                    <a:bodyPr/>
                    <a:lstStyle/>
                    <a:p>
                      <a:endParaRPr lang="en-IN" dirty="0">
                        <a:solidFill>
                          <a:schemeClr val="bg1"/>
                        </a:solidFill>
                      </a:endParaRPr>
                    </a:p>
                  </a:txBody>
                  <a:tcPr/>
                </a:tc>
              </a:tr>
            </a:tbl>
          </a:graphicData>
        </a:graphic>
      </p:graphicFrame>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4"/>
          <p:cNvSpPr txBox="1"/>
          <p:nvPr/>
        </p:nvSpPr>
        <p:spPr>
          <a:xfrm>
            <a:off x="595179" y="195486"/>
            <a:ext cx="583909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800" b="1">
                <a:solidFill>
                  <a:srgbClr val="F15C21"/>
                </a:solidFill>
                <a:latin typeface="Bahnschrift SemiCondensed"/>
                <a:ea typeface="Bahnschrift SemiCondensed"/>
                <a:cs typeface="Bahnschrift SemiCondensed"/>
                <a:sym typeface="Bahnschrift SemiCondensed"/>
              </a:defRPr>
            </a:lvl1pPr>
          </a:lstStyle>
          <a:p>
            <a:r>
              <a:rPr lang="en-IN" dirty="0"/>
              <a:t>Installation Prerequisite</a:t>
            </a:r>
            <a:endParaRPr dirty="0"/>
          </a:p>
        </p:txBody>
      </p:sp>
      <p:sp>
        <p:nvSpPr>
          <p:cNvPr id="129" name="TextBox 5"/>
          <p:cNvSpPr txBox="1"/>
          <p:nvPr/>
        </p:nvSpPr>
        <p:spPr>
          <a:xfrm>
            <a:off x="609600" y="2038350"/>
            <a:ext cx="75438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a:solidFill>
                  <a:srgbClr val="FFFFFF"/>
                </a:solidFill>
                <a:latin typeface="Bahnschrift SemiCondensed"/>
                <a:ea typeface="Bahnschrift SemiCondensed"/>
                <a:cs typeface="Bahnschrift SemiCondensed"/>
                <a:sym typeface="Bahnschrift SemiCondensed"/>
              </a:defRPr>
            </a:lvl1pPr>
          </a:lstStyle>
          <a:p>
            <a:pPr fontAlgn="t" hangingPunct="1"/>
            <a:endParaRPr lang="en-IN" dirty="0"/>
          </a:p>
        </p:txBody>
      </p:sp>
      <p:grpSp>
        <p:nvGrpSpPr>
          <p:cNvPr id="132" name="Group 8"/>
          <p:cNvGrpSpPr/>
          <p:nvPr/>
        </p:nvGrpSpPr>
        <p:grpSpPr>
          <a:xfrm>
            <a:off x="6857999" y="4781549"/>
            <a:ext cx="2057033" cy="294642"/>
            <a:chOff x="0" y="0"/>
            <a:chExt cx="2057031" cy="294640"/>
          </a:xfrm>
        </p:grpSpPr>
        <p:sp>
          <p:nvSpPr>
            <p:cNvPr id="130" name="TextBox 9"/>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9D9D9"/>
                  </a:solidFill>
                  <a:latin typeface="Bahnschrift"/>
                  <a:ea typeface="Bahnschrift"/>
                  <a:cs typeface="Bahnschrift"/>
                  <a:sym typeface="Bahnschrift"/>
                </a:defRPr>
              </a:lvl1pPr>
            </a:lstStyle>
            <a:p>
              <a:r>
                <a:t>2018 CRG Solutions Pvt. Ltd</a:t>
              </a:r>
            </a:p>
          </p:txBody>
        </p:sp>
        <p:sp>
          <p:nvSpPr>
            <p:cNvPr id="131" name="TextBox 10"/>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9D9D9"/>
                  </a:solidFill>
                </a:defRPr>
              </a:lvl1pPr>
            </a:lstStyle>
            <a:p>
              <a:r>
                <a:t>©</a:t>
              </a:r>
            </a:p>
          </p:txBody>
        </p:sp>
      </p:grpSp>
      <p:sp>
        <p:nvSpPr>
          <p:cNvPr id="3" name="Rectangle 2"/>
          <p:cNvSpPr/>
          <p:nvPr/>
        </p:nvSpPr>
        <p:spPr>
          <a:xfrm>
            <a:off x="609600" y="915566"/>
            <a:ext cx="5824676" cy="3308598"/>
          </a:xfrm>
          <a:prstGeom prst="rect">
            <a:avLst/>
          </a:prstGeom>
        </p:spPr>
        <p:txBody>
          <a:bodyPr wrap="square">
            <a:spAutoFit/>
          </a:bodyPr>
          <a:lstStyle/>
          <a:p>
            <a:pPr marL="285750" indent="-285750">
              <a:buFont typeface="Arial" pitchFamily="34" charset="0"/>
              <a:buChar char="•"/>
            </a:pPr>
            <a:r>
              <a:rPr lang="en-US" sz="1100" b="1" dirty="0">
                <a:solidFill>
                  <a:schemeClr val="bg1"/>
                </a:solidFill>
              </a:rPr>
              <a:t>Supported operating systems</a:t>
            </a:r>
            <a:r>
              <a:rPr lang="en-US" sz="1100" dirty="0">
                <a:solidFill>
                  <a:schemeClr val="bg1"/>
                </a:solidFill>
              </a:rPr>
              <a:t>—Tableau Server is available in a 64-bit version. You can install Tableau Server on Windows Server 2016, Windows Server 2012, Windows Server 2012 R2, Windows Server 2008 R2, Windows 7, Windows 8, Windows 8.1, or Windows 10. You may install Tableau Server on virtual or physical platforms.</a:t>
            </a:r>
          </a:p>
          <a:p>
            <a:pPr marL="285750" indent="-285750">
              <a:buFont typeface="Arial" pitchFamily="34" charset="0"/>
              <a:buChar char="•"/>
            </a:pPr>
            <a:r>
              <a:rPr lang="en-US" sz="1100" b="1" dirty="0">
                <a:solidFill>
                  <a:schemeClr val="bg1"/>
                </a:solidFill>
              </a:rPr>
              <a:t>Supported browsers</a:t>
            </a:r>
            <a:r>
              <a:rPr lang="en-US" sz="1100" dirty="0">
                <a:solidFill>
                  <a:schemeClr val="bg1"/>
                </a:solidFill>
              </a:rPr>
              <a:t>—Tableau Server 10 supports Internet Explorer 11 in native mode, and the latest versions of Chrome, Firefox, and Safari.</a:t>
            </a:r>
          </a:p>
          <a:p>
            <a:pPr marL="285750" indent="-285750">
              <a:buFont typeface="Arial" pitchFamily="34" charset="0"/>
              <a:buChar char="•"/>
            </a:pPr>
            <a:r>
              <a:rPr lang="en-US" sz="1100" b="1" dirty="0">
                <a:solidFill>
                  <a:schemeClr val="bg1"/>
                </a:solidFill>
              </a:rPr>
              <a:t>Administrative account</a:t>
            </a:r>
            <a:r>
              <a:rPr lang="en-US" sz="1100" dirty="0">
                <a:solidFill>
                  <a:schemeClr val="bg1"/>
                </a:solidFill>
              </a:rPr>
              <a:t>—The account under which you install Tableau Server must have permission to install software and services.</a:t>
            </a:r>
          </a:p>
          <a:p>
            <a:pPr marL="285750" indent="-285750">
              <a:buFont typeface="Arial" pitchFamily="34" charset="0"/>
              <a:buChar char="•"/>
            </a:pPr>
            <a:r>
              <a:rPr lang="en-US" sz="1100" b="1" dirty="0">
                <a:solidFill>
                  <a:schemeClr val="bg1"/>
                </a:solidFill>
              </a:rPr>
              <a:t>Static IP addresses</a:t>
            </a:r>
            <a:r>
              <a:rPr lang="en-US" sz="1100" dirty="0">
                <a:solidFill>
                  <a:schemeClr val="bg1"/>
                </a:solidFill>
              </a:rPr>
              <a:t>—Any computer running Tableau Server, whether it's a single server installation or part of a cluster, must have a static IP address.</a:t>
            </a:r>
          </a:p>
          <a:p>
            <a:pPr marL="285750" indent="-285750">
              <a:buFont typeface="Arial" pitchFamily="34" charset="0"/>
              <a:buChar char="•"/>
            </a:pPr>
            <a:r>
              <a:rPr lang="en-US" sz="1100" b="1" dirty="0">
                <a:solidFill>
                  <a:schemeClr val="bg1"/>
                </a:solidFill>
              </a:rPr>
              <a:t>Run As User account</a:t>
            </a:r>
            <a:r>
              <a:rPr lang="en-US" sz="1100" dirty="0">
                <a:solidFill>
                  <a:schemeClr val="bg1"/>
                </a:solidFill>
              </a:rPr>
              <a:t>—A Run As User account for the Tableau Server service to run under is useful if you’re using NT </a:t>
            </a:r>
            <a:r>
              <a:rPr lang="en-US" sz="1100" dirty="0" smtClean="0">
                <a:solidFill>
                  <a:schemeClr val="bg1"/>
                </a:solidFill>
              </a:rPr>
              <a:t>Authentication.</a:t>
            </a:r>
            <a:endParaRPr lang="en-US" sz="1100" dirty="0">
              <a:solidFill>
                <a:schemeClr val="bg1"/>
              </a:solidFill>
            </a:endParaRPr>
          </a:p>
          <a:p>
            <a:pPr marL="285750" indent="-285750">
              <a:buFont typeface="Arial" pitchFamily="34" charset="0"/>
              <a:buChar char="•"/>
            </a:pPr>
            <a:r>
              <a:rPr lang="en-IN" sz="1100" b="1" dirty="0">
                <a:solidFill>
                  <a:schemeClr val="bg1"/>
                </a:solidFill>
              </a:rPr>
              <a:t>IIS and port 80—</a:t>
            </a:r>
            <a:r>
              <a:rPr lang="en-US" sz="1100" dirty="0">
                <a:solidFill>
                  <a:schemeClr val="bg1"/>
                </a:solidFill>
              </a:rPr>
              <a:t>Tableau Server's gateway listens on port 80, which is also used by Internet Information Services (IIS) by default. If are installing Tableau Server on a computer that's also running </a:t>
            </a:r>
            <a:r>
              <a:rPr lang="en-US" sz="1100" dirty="0" smtClean="0">
                <a:solidFill>
                  <a:schemeClr val="bg1"/>
                </a:solidFill>
              </a:rPr>
              <a:t>IIS, then tableau server will run on port 8000.</a:t>
            </a:r>
            <a:endParaRPr lang="en-US" sz="1100" dirty="0">
              <a:solidFill>
                <a:schemeClr val="bg1"/>
              </a:solidFill>
            </a:endParaRPr>
          </a:p>
          <a:p>
            <a:pPr marL="285750" indent="-285750">
              <a:buFont typeface="Arial" pitchFamily="34" charset="0"/>
              <a:buChar char="•"/>
            </a:pPr>
            <a:r>
              <a:rPr lang="en-IN" sz="1100" b="1" dirty="0">
                <a:solidFill>
                  <a:schemeClr val="bg1"/>
                </a:solidFill>
              </a:rPr>
              <a:t>Antivirus software</a:t>
            </a:r>
            <a:r>
              <a:rPr lang="en-IN" sz="1100" dirty="0">
                <a:solidFill>
                  <a:schemeClr val="bg1"/>
                </a:solidFill>
              </a:rPr>
              <a:t>—</a:t>
            </a:r>
            <a:r>
              <a:rPr lang="en-US" sz="1100" dirty="0">
                <a:solidFill>
                  <a:schemeClr val="bg1"/>
                </a:solidFill>
              </a:rPr>
              <a:t>Antivirus software that performs full drive scans can interfere with Tableau Server. In some cases, interference from antivirus software will prohibit Tableau Server from starting up. In addition, full scans of active drives where Tableau Sever is installed may impact performance.</a:t>
            </a:r>
            <a:endParaRPr lang="en-IN" sz="1100" dirty="0">
              <a:solidFill>
                <a:schemeClr val="bg1"/>
              </a:solidFill>
            </a:endParaRPr>
          </a:p>
        </p:txBody>
      </p:sp>
    </p:spTree>
    <p:extLst>
      <p:ext uri="{BB962C8B-B14F-4D97-AF65-F5344CB8AC3E}">
        <p14:creationId xmlns:p14="http://schemas.microsoft.com/office/powerpoint/2010/main" val="1080865286"/>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7" name="TextBox 4"/>
          <p:cNvSpPr txBox="1"/>
          <p:nvPr/>
        </p:nvSpPr>
        <p:spPr>
          <a:xfrm>
            <a:off x="1981200" y="133350"/>
            <a:ext cx="211532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a:t>Installation</a:t>
            </a:r>
            <a:endParaRPr dirty="0"/>
          </a:p>
        </p:txBody>
      </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7" name="Content Placeholder 3"/>
          <p:cNvPicPr>
            <a:picLocks noChangeAspect="1" noChangeArrowheads="1"/>
          </p:cNvPicPr>
          <p:nvPr/>
        </p:nvPicPr>
        <p:blipFill>
          <a:blip r:embed="rId3" cstate="print"/>
          <a:srcRect l="10625" t="23333" r="43750" b="5556"/>
          <a:stretch>
            <a:fillRect/>
          </a:stretch>
        </p:blipFill>
        <p:spPr bwMode="auto">
          <a:xfrm>
            <a:off x="1990783" y="771550"/>
            <a:ext cx="4669449" cy="40937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5342822"/>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7" name="TextBox 4"/>
          <p:cNvSpPr txBox="1"/>
          <p:nvPr/>
        </p:nvSpPr>
        <p:spPr>
          <a:xfrm>
            <a:off x="1981200" y="133350"/>
            <a:ext cx="403732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smtClean="0"/>
              <a:t>Installation Continue…</a:t>
            </a:r>
            <a:endParaRPr dirty="0"/>
          </a:p>
        </p:txBody>
      </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8" name="Content Placeholder 3" descr="02.png"/>
          <p:cNvPicPr>
            <a:picLocks noChangeAspect="1"/>
          </p:cNvPicPr>
          <p:nvPr/>
        </p:nvPicPr>
        <p:blipFill>
          <a:blip r:embed="rId3" cstate="print"/>
          <a:stretch>
            <a:fillRect/>
          </a:stretch>
        </p:blipFill>
        <p:spPr>
          <a:xfrm>
            <a:off x="2026071" y="723483"/>
            <a:ext cx="4850185" cy="3792483"/>
          </a:xfrm>
          <a:prstGeom prst="rect">
            <a:avLst/>
          </a:prstGeom>
        </p:spPr>
      </p:pic>
    </p:spTree>
    <p:extLst>
      <p:ext uri="{BB962C8B-B14F-4D97-AF65-F5344CB8AC3E}">
        <p14:creationId xmlns:p14="http://schemas.microsoft.com/office/powerpoint/2010/main" val="156312096"/>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9" name="Content Placeholder 3" descr="03.png"/>
          <p:cNvPicPr>
            <a:picLocks noChangeAspect="1"/>
          </p:cNvPicPr>
          <p:nvPr/>
        </p:nvPicPr>
        <p:blipFill>
          <a:blip r:embed="rId3" cstate="print"/>
          <a:stretch>
            <a:fillRect/>
          </a:stretch>
        </p:blipFill>
        <p:spPr>
          <a:xfrm>
            <a:off x="2151671" y="699542"/>
            <a:ext cx="4840657" cy="3792483"/>
          </a:xfrm>
          <a:prstGeom prst="rect">
            <a:avLst/>
          </a:prstGeom>
        </p:spPr>
      </p:pic>
    </p:spTree>
    <p:extLst>
      <p:ext uri="{BB962C8B-B14F-4D97-AF65-F5344CB8AC3E}">
        <p14:creationId xmlns:p14="http://schemas.microsoft.com/office/powerpoint/2010/main" val="1224533431"/>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7" name="Content Placeholder 3" descr="04.png"/>
          <p:cNvPicPr>
            <a:picLocks noChangeAspect="1"/>
          </p:cNvPicPr>
          <p:nvPr/>
        </p:nvPicPr>
        <p:blipFill>
          <a:blip r:embed="rId3" cstate="print"/>
          <a:stretch>
            <a:fillRect/>
          </a:stretch>
        </p:blipFill>
        <p:spPr>
          <a:xfrm>
            <a:off x="2146907" y="670533"/>
            <a:ext cx="4850185" cy="3773425"/>
          </a:xfrm>
          <a:prstGeom prst="rect">
            <a:avLst/>
          </a:prstGeom>
        </p:spPr>
      </p:pic>
    </p:spTree>
    <p:extLst>
      <p:ext uri="{BB962C8B-B14F-4D97-AF65-F5344CB8AC3E}">
        <p14:creationId xmlns:p14="http://schemas.microsoft.com/office/powerpoint/2010/main" val="984624946"/>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8" name="Content Placeholder 3" descr="05.png"/>
          <p:cNvPicPr>
            <a:picLocks noChangeAspect="1"/>
          </p:cNvPicPr>
          <p:nvPr/>
        </p:nvPicPr>
        <p:blipFill>
          <a:blip r:embed="rId3" cstate="print"/>
          <a:stretch>
            <a:fillRect/>
          </a:stretch>
        </p:blipFill>
        <p:spPr>
          <a:xfrm>
            <a:off x="2083244" y="771550"/>
            <a:ext cx="4793012" cy="3763896"/>
          </a:xfrm>
          <a:prstGeom prst="rect">
            <a:avLst/>
          </a:prstGeom>
        </p:spPr>
      </p:pic>
      <p:sp>
        <p:nvSpPr>
          <p:cNvPr id="2" name="TextBox 1"/>
          <p:cNvSpPr txBox="1"/>
          <p:nvPr/>
        </p:nvSpPr>
        <p:spPr>
          <a:xfrm>
            <a:off x="1981200" y="123478"/>
            <a:ext cx="46790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rgbClr val="000000"/>
                </a:solidFill>
                <a:effectLst/>
                <a:uFillTx/>
                <a:latin typeface="+mj-lt"/>
                <a:ea typeface="+mj-ea"/>
                <a:cs typeface="+mj-cs"/>
                <a:sym typeface="Calibri"/>
              </a:rPr>
              <a:t>Click</a:t>
            </a:r>
            <a:r>
              <a:rPr kumimoji="0" lang="en-IN" sz="1800" b="0" i="0" u="none" strike="noStrike" cap="none" spc="0" normalizeH="0" dirty="0" smtClean="0">
                <a:ln>
                  <a:noFill/>
                </a:ln>
                <a:solidFill>
                  <a:srgbClr val="000000"/>
                </a:solidFill>
                <a:effectLst/>
                <a:uFillTx/>
                <a:latin typeface="+mj-lt"/>
                <a:ea typeface="+mj-ea"/>
                <a:cs typeface="+mj-cs"/>
                <a:sym typeface="Calibri"/>
              </a:rPr>
              <a:t> on “I accept th</a:t>
            </a:r>
            <a:r>
              <a:rPr lang="en-IN" dirty="0" smtClean="0"/>
              <a:t>e agreement”</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31777095"/>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9" name="Content Placeholder 3" descr="06.png"/>
          <p:cNvPicPr>
            <a:picLocks noChangeAspect="1"/>
          </p:cNvPicPr>
          <p:nvPr/>
        </p:nvPicPr>
        <p:blipFill>
          <a:blip r:embed="rId3" cstate="print"/>
          <a:stretch>
            <a:fillRect/>
          </a:stretch>
        </p:blipFill>
        <p:spPr>
          <a:xfrm>
            <a:off x="2142143" y="699542"/>
            <a:ext cx="4859714" cy="3754368"/>
          </a:xfrm>
          <a:prstGeom prst="rect">
            <a:avLst/>
          </a:prstGeom>
        </p:spPr>
      </p:pic>
    </p:spTree>
    <p:extLst>
      <p:ext uri="{BB962C8B-B14F-4D97-AF65-F5344CB8AC3E}">
        <p14:creationId xmlns:p14="http://schemas.microsoft.com/office/powerpoint/2010/main" val="567721772"/>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7" name="Content Placeholder 3" descr="07.png"/>
          <p:cNvPicPr>
            <a:picLocks noChangeAspect="1"/>
          </p:cNvPicPr>
          <p:nvPr/>
        </p:nvPicPr>
        <p:blipFill>
          <a:blip r:embed="rId3" cstate="print"/>
          <a:stretch>
            <a:fillRect/>
          </a:stretch>
        </p:blipFill>
        <p:spPr>
          <a:xfrm>
            <a:off x="2132614" y="699542"/>
            <a:ext cx="4878772" cy="3782954"/>
          </a:xfrm>
          <a:prstGeom prst="rect">
            <a:avLst/>
          </a:prstGeom>
        </p:spPr>
      </p:pic>
    </p:spTree>
    <p:extLst>
      <p:ext uri="{BB962C8B-B14F-4D97-AF65-F5344CB8AC3E}">
        <p14:creationId xmlns:p14="http://schemas.microsoft.com/office/powerpoint/2010/main" val="405627725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7" name="TextBox 4"/>
          <p:cNvSpPr txBox="1"/>
          <p:nvPr/>
        </p:nvSpPr>
        <p:spPr>
          <a:xfrm>
            <a:off x="1981200" y="133350"/>
            <a:ext cx="519469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a:t>Tableau Server Architecture.</a:t>
            </a:r>
            <a:endParaRPr dirty="0"/>
          </a:p>
        </p:txBody>
      </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771550"/>
            <a:ext cx="4572000" cy="3448050"/>
          </a:xfrm>
          <a:prstGeom prst="rect">
            <a:avLst/>
          </a:prstGeom>
        </p:spPr>
      </p:pic>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8" name="Content Placeholder 5" descr="08.png"/>
          <p:cNvPicPr>
            <a:picLocks noChangeAspect="1"/>
          </p:cNvPicPr>
          <p:nvPr/>
        </p:nvPicPr>
        <p:blipFill>
          <a:blip r:embed="rId3" cstate="print"/>
          <a:stretch>
            <a:fillRect/>
          </a:stretch>
        </p:blipFill>
        <p:spPr>
          <a:xfrm>
            <a:off x="2142143" y="627534"/>
            <a:ext cx="4859714" cy="3802012"/>
          </a:xfrm>
          <a:prstGeom prst="rect">
            <a:avLst/>
          </a:prstGeom>
        </p:spPr>
      </p:pic>
    </p:spTree>
    <p:extLst>
      <p:ext uri="{BB962C8B-B14F-4D97-AF65-F5344CB8AC3E}">
        <p14:creationId xmlns:p14="http://schemas.microsoft.com/office/powerpoint/2010/main" val="91277938"/>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8" name="Content Placeholder 3" descr="09.png"/>
          <p:cNvPicPr>
            <a:picLocks noChangeAspect="1"/>
          </p:cNvPicPr>
          <p:nvPr/>
        </p:nvPicPr>
        <p:blipFill>
          <a:blip r:embed="rId3" cstate="print"/>
          <a:stretch>
            <a:fillRect/>
          </a:stretch>
        </p:blipFill>
        <p:spPr>
          <a:xfrm>
            <a:off x="2141500" y="627534"/>
            <a:ext cx="4878772" cy="3802012"/>
          </a:xfrm>
          <a:prstGeom prst="rect">
            <a:avLst/>
          </a:prstGeom>
        </p:spPr>
      </p:pic>
    </p:spTree>
    <p:extLst>
      <p:ext uri="{BB962C8B-B14F-4D97-AF65-F5344CB8AC3E}">
        <p14:creationId xmlns:p14="http://schemas.microsoft.com/office/powerpoint/2010/main" val="3627987376"/>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7" name="Content Placeholder 3" descr="09.png"/>
          <p:cNvPicPr>
            <a:picLocks noChangeAspect="1"/>
          </p:cNvPicPr>
          <p:nvPr/>
        </p:nvPicPr>
        <p:blipFill>
          <a:blip r:embed="rId3" cstate="print"/>
          <a:stretch>
            <a:fillRect/>
          </a:stretch>
        </p:blipFill>
        <p:spPr>
          <a:xfrm>
            <a:off x="2213508" y="699542"/>
            <a:ext cx="4878772" cy="3802012"/>
          </a:xfrm>
          <a:prstGeom prst="rect">
            <a:avLst/>
          </a:prstGeom>
        </p:spPr>
      </p:pic>
    </p:spTree>
    <p:extLst>
      <p:ext uri="{BB962C8B-B14F-4D97-AF65-F5344CB8AC3E}">
        <p14:creationId xmlns:p14="http://schemas.microsoft.com/office/powerpoint/2010/main" val="2293737439"/>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8" name="Content Placeholder 3" descr="10.png"/>
          <p:cNvPicPr>
            <a:picLocks noChangeAspect="1"/>
          </p:cNvPicPr>
          <p:nvPr/>
        </p:nvPicPr>
        <p:blipFill>
          <a:blip r:embed="rId3" cstate="print"/>
          <a:stretch>
            <a:fillRect/>
          </a:stretch>
        </p:blipFill>
        <p:spPr>
          <a:xfrm>
            <a:off x="2179615" y="627534"/>
            <a:ext cx="4840657" cy="3792483"/>
          </a:xfrm>
          <a:prstGeom prst="rect">
            <a:avLst/>
          </a:prstGeom>
        </p:spPr>
      </p:pic>
    </p:spTree>
    <p:extLst>
      <p:ext uri="{BB962C8B-B14F-4D97-AF65-F5344CB8AC3E}">
        <p14:creationId xmlns:p14="http://schemas.microsoft.com/office/powerpoint/2010/main" val="2621813411"/>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7" name="Content Placeholder 3" descr="11.png"/>
          <p:cNvPicPr>
            <a:picLocks noChangeAspect="1"/>
          </p:cNvPicPr>
          <p:nvPr/>
        </p:nvPicPr>
        <p:blipFill>
          <a:blip r:embed="rId3" cstate="print"/>
          <a:stretch>
            <a:fillRect/>
          </a:stretch>
        </p:blipFill>
        <p:spPr>
          <a:xfrm>
            <a:off x="2151030" y="627534"/>
            <a:ext cx="4728470" cy="3960440"/>
          </a:xfrm>
          <a:prstGeom prst="rect">
            <a:avLst/>
          </a:prstGeom>
        </p:spPr>
      </p:pic>
    </p:spTree>
    <p:extLst>
      <p:ext uri="{BB962C8B-B14F-4D97-AF65-F5344CB8AC3E}">
        <p14:creationId xmlns:p14="http://schemas.microsoft.com/office/powerpoint/2010/main" val="3418123322"/>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8" y="915566"/>
            <a:ext cx="447048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23728" y="195486"/>
            <a:ext cx="663927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Activate the Product if you have product license, otherwise can be use as a trial version also (14 days trial version).</a:t>
            </a: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858881898"/>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8" name="Content Placeholder 3" descr="13.png"/>
          <p:cNvPicPr>
            <a:picLocks noChangeAspect="1"/>
          </p:cNvPicPr>
          <p:nvPr/>
        </p:nvPicPr>
        <p:blipFill>
          <a:blip r:embed="rId3" cstate="print"/>
          <a:stretch>
            <a:fillRect/>
          </a:stretch>
        </p:blipFill>
        <p:spPr>
          <a:xfrm>
            <a:off x="2123728" y="771550"/>
            <a:ext cx="4392488" cy="3651894"/>
          </a:xfrm>
          <a:prstGeom prst="rect">
            <a:avLst/>
          </a:prstGeom>
        </p:spPr>
      </p:pic>
    </p:spTree>
    <p:extLst>
      <p:ext uri="{BB962C8B-B14F-4D97-AF65-F5344CB8AC3E}">
        <p14:creationId xmlns:p14="http://schemas.microsoft.com/office/powerpoint/2010/main" val="475119392"/>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2123728" y="195486"/>
            <a:ext cx="663927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smtClean="0"/>
              <a:t>If </a:t>
            </a:r>
            <a:r>
              <a:rPr lang="en-IN" dirty="0"/>
              <a:t>you are using trial version fill the information within the 24 </a:t>
            </a:r>
            <a:r>
              <a:rPr lang="en-IN" dirty="0" err="1"/>
              <a:t>Hrs</a:t>
            </a:r>
            <a:r>
              <a:rPr lang="en-IN" dirty="0"/>
              <a:t>, otherwise server will not work.</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915567"/>
            <a:ext cx="4566154"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536866"/>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2123728" y="195486"/>
            <a:ext cx="66392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Registration Completed.</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pic>
        <p:nvPicPr>
          <p:cNvPr id="9" name="Content Placeholder 3" descr="15.png"/>
          <p:cNvPicPr>
            <a:picLocks noChangeAspect="1"/>
          </p:cNvPicPr>
          <p:nvPr/>
        </p:nvPicPr>
        <p:blipFill>
          <a:blip r:embed="rId3" cstate="print"/>
          <a:stretch>
            <a:fillRect/>
          </a:stretch>
        </p:blipFill>
        <p:spPr>
          <a:xfrm>
            <a:off x="2151671" y="771550"/>
            <a:ext cx="4652577" cy="3645129"/>
          </a:xfrm>
          <a:prstGeom prst="rect">
            <a:avLst/>
          </a:prstGeom>
        </p:spPr>
      </p:pic>
    </p:spTree>
    <p:extLst>
      <p:ext uri="{BB962C8B-B14F-4D97-AF65-F5344CB8AC3E}">
        <p14:creationId xmlns:p14="http://schemas.microsoft.com/office/powerpoint/2010/main" val="3577998076"/>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2123728" y="195486"/>
            <a:ext cx="663927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After Completion of installation, it will ask for Creating the Administrator user for Tableau Server.</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8" name="Content Placeholder 2"/>
          <p:cNvSpPr txBox="1">
            <a:spLocks/>
          </p:cNvSpPr>
          <p:nvPr/>
        </p:nvSpPr>
        <p:spPr>
          <a:xfrm>
            <a:off x="1907704" y="3260347"/>
            <a:ext cx="8229600" cy="1630046"/>
          </a:xfrm>
          <a:prstGeom prst="rect">
            <a:avLst/>
          </a:prstGeom>
        </p:spPr>
        <p:txBody>
          <a:bodyPr>
            <a:normAutofit/>
          </a:bodyPr>
          <a:lst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a:lstStyle>
          <a:p>
            <a:pPr marL="0" indent="0">
              <a:buFont typeface="Arial"/>
              <a:buNone/>
            </a:pPr>
            <a:r>
              <a:rPr lang="en-IN" sz="2000" dirty="0" smtClean="0"/>
              <a:t>User:- (This is user should be a part of Active Directory)</a:t>
            </a:r>
            <a:br>
              <a:rPr lang="en-IN" sz="2000" dirty="0" smtClean="0"/>
            </a:br>
            <a:r>
              <a:rPr lang="en-IN" sz="2000" dirty="0" smtClean="0"/>
              <a:t>Password:- *******</a:t>
            </a:r>
            <a:endParaRPr lang="en-IN" sz="2000" dirty="0"/>
          </a:p>
        </p:txBody>
      </p:sp>
      <p:pic>
        <p:nvPicPr>
          <p:cNvPr id="10" name="Picture 9"/>
          <p:cNvPicPr/>
          <p:nvPr/>
        </p:nvPicPr>
        <p:blipFill>
          <a:blip r:embed="rId3"/>
          <a:stretch>
            <a:fillRect/>
          </a:stretch>
        </p:blipFill>
        <p:spPr>
          <a:xfrm>
            <a:off x="2330514" y="1111725"/>
            <a:ext cx="5326380" cy="2134235"/>
          </a:xfrm>
          <a:prstGeom prst="rect">
            <a:avLst/>
          </a:prstGeom>
        </p:spPr>
      </p:pic>
    </p:spTree>
    <p:extLst>
      <p:ext uri="{BB962C8B-B14F-4D97-AF65-F5344CB8AC3E}">
        <p14:creationId xmlns:p14="http://schemas.microsoft.com/office/powerpoint/2010/main" val="18969288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8" name="Group 1"/>
          <p:cNvGrpSpPr/>
          <p:nvPr/>
        </p:nvGrpSpPr>
        <p:grpSpPr>
          <a:xfrm>
            <a:off x="6857999" y="54172"/>
            <a:ext cx="2057033" cy="294642"/>
            <a:chOff x="0" y="0"/>
            <a:chExt cx="2057031" cy="294640"/>
          </a:xfrm>
        </p:grpSpPr>
        <p:sp>
          <p:nvSpPr>
            <p:cNvPr id="96"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CE6F2"/>
                  </a:solidFill>
                  <a:latin typeface="Bahnschrift"/>
                  <a:ea typeface="Bahnschrift"/>
                  <a:cs typeface="Bahnschrift"/>
                  <a:sym typeface="Bahnschrift"/>
                </a:defRPr>
              </a:lvl1pPr>
            </a:lstStyle>
            <a:p>
              <a:r>
                <a:t>2018 CRG Solutions Pvt. Ltd</a:t>
              </a:r>
            </a:p>
          </p:txBody>
        </p:sp>
        <p:sp>
          <p:nvSpPr>
            <p:cNvPr id="97"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CE6F2"/>
                  </a:solidFill>
                </a:defRPr>
              </a:lvl1pPr>
            </a:lstStyle>
            <a:p>
              <a:r>
                <a:t>©</a:t>
              </a:r>
            </a:p>
          </p:txBody>
        </p:sp>
      </p:grpSp>
      <p:sp>
        <p:nvSpPr>
          <p:cNvPr id="99" name="TextBox 4"/>
          <p:cNvSpPr txBox="1"/>
          <p:nvPr/>
        </p:nvSpPr>
        <p:spPr>
          <a:xfrm>
            <a:off x="2895600" y="3257550"/>
            <a:ext cx="434670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smtClean="0"/>
              <a:t>Key Server Components</a:t>
            </a:r>
            <a:endParaRPr dirty="0"/>
          </a:p>
        </p:txBody>
      </p:sp>
      <p:sp>
        <p:nvSpPr>
          <p:cNvPr id="100" name="TextBox 5"/>
          <p:cNvSpPr txBox="1"/>
          <p:nvPr/>
        </p:nvSpPr>
        <p:spPr>
          <a:xfrm>
            <a:off x="2844400" y="3790950"/>
            <a:ext cx="3383784"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600">
                <a:solidFill>
                  <a:srgbClr val="262626"/>
                </a:solidFill>
                <a:latin typeface="Cambria"/>
                <a:ea typeface="Cambria"/>
                <a:cs typeface="Cambria"/>
                <a:sym typeface="Cambria"/>
              </a:defRPr>
            </a:lvl1pPr>
          </a:lstStyle>
          <a:p>
            <a:endParaRPr dirty="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2123728" y="195486"/>
            <a:ext cx="66392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Tableau Server Configuration utility.</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843558"/>
            <a:ext cx="4536504" cy="3820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26958"/>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graphicFrame>
        <p:nvGraphicFramePr>
          <p:cNvPr id="3" name="Object 2"/>
          <p:cNvGraphicFramePr>
            <a:graphicFrameLocks/>
          </p:cNvGraphicFramePr>
          <p:nvPr>
            <p:extLst>
              <p:ext uri="{D42A27DB-BD31-4B8C-83A1-F6EECF244321}">
                <p14:modId xmlns:p14="http://schemas.microsoft.com/office/powerpoint/2010/main" val="3392677178"/>
              </p:ext>
            </p:extLst>
          </p:nvPr>
        </p:nvGraphicFramePr>
        <p:xfrm>
          <a:off x="2183507" y="771550"/>
          <a:ext cx="4789938" cy="3744416"/>
        </p:xfrm>
        <a:graphic>
          <a:graphicData uri="http://schemas.openxmlformats.org/presentationml/2006/ole">
            <mc:AlternateContent xmlns:mc="http://schemas.openxmlformats.org/markup-compatibility/2006">
              <mc:Choice xmlns:v="urn:schemas-microsoft-com:vml" Requires="v">
                <p:oleObj spid="_x0000_s1057" name="Picture" r:id="rId4" imgW="0" imgH="0" progId="StaticMetafile">
                  <p:embed/>
                </p:oleObj>
              </mc:Choice>
              <mc:Fallback>
                <p:oleObj name="Picture" r:id="rId4" imgW="0" imgH="0" progId="StaticMetafil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507" y="771550"/>
                        <a:ext cx="4789938" cy="3744416"/>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20830253"/>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2123728" y="195486"/>
            <a:ext cx="663927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smtClean="0"/>
              <a:t>No</a:t>
            </a:r>
            <a:r>
              <a:rPr lang="en-IN" dirty="0"/>
              <a:t>. </a:t>
            </a:r>
            <a:r>
              <a:rPr lang="en-IN" dirty="0" smtClean="0"/>
              <a:t>of </a:t>
            </a:r>
            <a:r>
              <a:rPr lang="en-IN" dirty="0"/>
              <a:t>process per server, here we mentioned the which services should run on which servers</a:t>
            </a:r>
            <a:r>
              <a:rPr lang="en-IN" dirty="0" smtClean="0"/>
              <a:t>.</a:t>
            </a:r>
            <a:endParaRPr lang="en-IN" dirty="0"/>
          </a:p>
        </p:txBody>
      </p:sp>
      <p:graphicFrame>
        <p:nvGraphicFramePr>
          <p:cNvPr id="3" name="Object 2"/>
          <p:cNvGraphicFramePr>
            <a:graphicFrameLocks/>
          </p:cNvGraphicFramePr>
          <p:nvPr>
            <p:extLst>
              <p:ext uri="{D42A27DB-BD31-4B8C-83A1-F6EECF244321}">
                <p14:modId xmlns:p14="http://schemas.microsoft.com/office/powerpoint/2010/main" val="3015453059"/>
              </p:ext>
            </p:extLst>
          </p:nvPr>
        </p:nvGraphicFramePr>
        <p:xfrm>
          <a:off x="2256234" y="915566"/>
          <a:ext cx="4476006" cy="3590181"/>
        </p:xfrm>
        <a:graphic>
          <a:graphicData uri="http://schemas.openxmlformats.org/presentationml/2006/ole">
            <mc:AlternateContent xmlns:mc="http://schemas.openxmlformats.org/markup-compatibility/2006">
              <mc:Choice xmlns:v="urn:schemas-microsoft-com:vml" Requires="v">
                <p:oleObj spid="_x0000_s2079" name="Picture" r:id="rId4" imgW="0" imgH="0" progId="StaticMetafile">
                  <p:embed/>
                </p:oleObj>
              </mc:Choice>
              <mc:Fallback>
                <p:oleObj name="Picture" r:id="rId4" imgW="0" imgH="0" progId="StaticMetafil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234" y="915566"/>
                        <a:ext cx="4476006" cy="3590181"/>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439652277"/>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2" name="TextBox 1"/>
          <p:cNvSpPr txBox="1"/>
          <p:nvPr/>
        </p:nvSpPr>
        <p:spPr>
          <a:xfrm>
            <a:off x="2123728" y="195486"/>
            <a:ext cx="66392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SMTP Setup Tab</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998115"/>
            <a:ext cx="4310507" cy="3661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24597"/>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graphicFrame>
        <p:nvGraphicFramePr>
          <p:cNvPr id="3" name="Object 2"/>
          <p:cNvGraphicFramePr>
            <a:graphicFrameLocks/>
          </p:cNvGraphicFramePr>
          <p:nvPr>
            <p:extLst>
              <p:ext uri="{D42A27DB-BD31-4B8C-83A1-F6EECF244321}">
                <p14:modId xmlns:p14="http://schemas.microsoft.com/office/powerpoint/2010/main" val="992950613"/>
              </p:ext>
            </p:extLst>
          </p:nvPr>
        </p:nvGraphicFramePr>
        <p:xfrm>
          <a:off x="2255515" y="939104"/>
          <a:ext cx="4404717" cy="3576862"/>
        </p:xfrm>
        <a:graphic>
          <a:graphicData uri="http://schemas.openxmlformats.org/presentationml/2006/ole">
            <mc:AlternateContent xmlns:mc="http://schemas.openxmlformats.org/markup-compatibility/2006">
              <mc:Choice xmlns:v="urn:schemas-microsoft-com:vml" Requires="v">
                <p:oleObj spid="_x0000_s3098" name="Picture" r:id="rId4" imgW="0" imgH="0" progId="StaticMetafile">
                  <p:embed/>
                </p:oleObj>
              </mc:Choice>
              <mc:Fallback>
                <p:oleObj name="Picture" r:id="rId4" imgW="0" imgH="0" progId="StaticMetafil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5515" y="939104"/>
                        <a:ext cx="4404717" cy="3576862"/>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979779488"/>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graphicFrame>
        <p:nvGraphicFramePr>
          <p:cNvPr id="4" name="Object 3"/>
          <p:cNvGraphicFramePr>
            <a:graphicFrameLocks/>
          </p:cNvGraphicFramePr>
          <p:nvPr>
            <p:extLst>
              <p:ext uri="{D42A27DB-BD31-4B8C-83A1-F6EECF244321}">
                <p14:modId xmlns:p14="http://schemas.microsoft.com/office/powerpoint/2010/main" val="309042033"/>
              </p:ext>
            </p:extLst>
          </p:nvPr>
        </p:nvGraphicFramePr>
        <p:xfrm>
          <a:off x="2255639" y="987574"/>
          <a:ext cx="4908649" cy="3521522"/>
        </p:xfrm>
        <a:graphic>
          <a:graphicData uri="http://schemas.openxmlformats.org/presentationml/2006/ole">
            <mc:AlternateContent xmlns:mc="http://schemas.openxmlformats.org/markup-compatibility/2006">
              <mc:Choice xmlns:v="urn:schemas-microsoft-com:vml" Requires="v">
                <p:oleObj spid="_x0000_s4123" name="Picture" r:id="rId4" imgW="0" imgH="0" progId="StaticMetafile">
                  <p:embed/>
                </p:oleObj>
              </mc:Choice>
              <mc:Fallback>
                <p:oleObj name="Picture" r:id="rId4" imgW="0" imgH="0" progId="StaticMetafil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5639" y="987574"/>
                        <a:ext cx="4908649" cy="3521522"/>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220461624"/>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graphicFrame>
        <p:nvGraphicFramePr>
          <p:cNvPr id="3" name="Object 2"/>
          <p:cNvGraphicFramePr>
            <a:graphicFrameLocks/>
          </p:cNvGraphicFramePr>
          <p:nvPr>
            <p:extLst>
              <p:ext uri="{D42A27DB-BD31-4B8C-83A1-F6EECF244321}">
                <p14:modId xmlns:p14="http://schemas.microsoft.com/office/powerpoint/2010/main" val="1547109606"/>
              </p:ext>
            </p:extLst>
          </p:nvPr>
        </p:nvGraphicFramePr>
        <p:xfrm>
          <a:off x="2255515" y="711335"/>
          <a:ext cx="4332709" cy="3588607"/>
        </p:xfrm>
        <a:graphic>
          <a:graphicData uri="http://schemas.openxmlformats.org/presentationml/2006/ole">
            <mc:AlternateContent xmlns:mc="http://schemas.openxmlformats.org/markup-compatibility/2006">
              <mc:Choice xmlns:v="urn:schemas-microsoft-com:vml" Requires="v">
                <p:oleObj spid="_x0000_s5143" name="Picture" r:id="rId4" imgW="0" imgH="0" progId="StaticMetafile">
                  <p:embed/>
                </p:oleObj>
              </mc:Choice>
              <mc:Fallback>
                <p:oleObj name="Picture" r:id="rId4" imgW="0" imgH="0" progId="StaticMetafil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5515" y="711335"/>
                        <a:ext cx="4332709" cy="3588607"/>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233328529"/>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graphicFrame>
        <p:nvGraphicFramePr>
          <p:cNvPr id="3" name="Object 2"/>
          <p:cNvGraphicFramePr>
            <a:graphicFrameLocks/>
          </p:cNvGraphicFramePr>
          <p:nvPr>
            <p:extLst>
              <p:ext uri="{D42A27DB-BD31-4B8C-83A1-F6EECF244321}">
                <p14:modId xmlns:p14="http://schemas.microsoft.com/office/powerpoint/2010/main" val="2834110428"/>
              </p:ext>
            </p:extLst>
          </p:nvPr>
        </p:nvGraphicFramePr>
        <p:xfrm>
          <a:off x="2267744" y="843558"/>
          <a:ext cx="4331568" cy="3577907"/>
        </p:xfrm>
        <a:graphic>
          <a:graphicData uri="http://schemas.openxmlformats.org/presentationml/2006/ole">
            <mc:AlternateContent xmlns:mc="http://schemas.openxmlformats.org/markup-compatibility/2006">
              <mc:Choice xmlns:v="urn:schemas-microsoft-com:vml" Requires="v">
                <p:oleObj spid="_x0000_s6167" name="Picture" r:id="rId4" imgW="0" imgH="0" progId="StaticMetafile">
                  <p:embed/>
                </p:oleObj>
              </mc:Choice>
              <mc:Fallback>
                <p:oleObj name="Picture" r:id="rId4" imgW="0" imgH="0" progId="StaticMetafil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843558"/>
                        <a:ext cx="4331568" cy="3577907"/>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832531206"/>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166" y="696753"/>
            <a:ext cx="4518074" cy="381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942899"/>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3" name="Rectangle 2"/>
          <p:cNvSpPr/>
          <p:nvPr/>
        </p:nvSpPr>
        <p:spPr>
          <a:xfrm>
            <a:off x="2167744" y="627534"/>
            <a:ext cx="6408712" cy="1569660"/>
          </a:xfrm>
          <a:prstGeom prst="rect">
            <a:avLst/>
          </a:prstGeom>
        </p:spPr>
        <p:txBody>
          <a:bodyPr wrap="square">
            <a:spAutoFit/>
          </a:bodyPr>
          <a:lstStyle/>
          <a:p>
            <a:r>
              <a:rPr lang="en-IN" sz="1600" dirty="0"/>
              <a:t>Ready the Tableau Worker, by installing Tableau worker setup on that.</a:t>
            </a:r>
          </a:p>
          <a:p>
            <a:r>
              <a:rPr lang="en-IN" sz="1600" dirty="0"/>
              <a:t>Stop the Tableau Server.</a:t>
            </a:r>
          </a:p>
          <a:p>
            <a:r>
              <a:rPr lang="en-IN" sz="1600" dirty="0"/>
              <a:t>Open the Tableau Server Configuration utility.</a:t>
            </a:r>
          </a:p>
          <a:p>
            <a:r>
              <a:rPr lang="en-IN" sz="1600" dirty="0"/>
              <a:t>To add nodes, there are 2 ways</a:t>
            </a:r>
          </a:p>
          <a:p>
            <a:r>
              <a:rPr lang="en-IN" sz="1600" dirty="0"/>
              <a:t>	1. Click on Discover tab</a:t>
            </a:r>
          </a:p>
          <a:p>
            <a:r>
              <a:rPr lang="en-IN" sz="1600" dirty="0"/>
              <a:t>	2. Click on Add tab and enter the IP address of the </a:t>
            </a:r>
            <a:r>
              <a:rPr lang="en-IN" sz="1600" dirty="0" smtClean="0"/>
              <a:t>worker </a:t>
            </a:r>
            <a:r>
              <a:rPr lang="en-IN" sz="1600" dirty="0"/>
              <a:t>node</a:t>
            </a:r>
          </a:p>
        </p:txBody>
      </p:sp>
      <p:sp>
        <p:nvSpPr>
          <p:cNvPr id="4" name="Rectangle 3"/>
          <p:cNvSpPr/>
          <p:nvPr/>
        </p:nvSpPr>
        <p:spPr>
          <a:xfrm>
            <a:off x="2188332" y="258202"/>
            <a:ext cx="3703258" cy="523220"/>
          </a:xfrm>
          <a:prstGeom prst="rect">
            <a:avLst/>
          </a:prstGeom>
        </p:spPr>
        <p:txBody>
          <a:bodyPr wrap="none">
            <a:spAutoFit/>
          </a:bodyPr>
          <a:lstStyle/>
          <a:p>
            <a:r>
              <a:rPr lang="en-IN" sz="2800" dirty="0">
                <a:solidFill>
                  <a:srgbClr val="FF0000"/>
                </a:solidFill>
              </a:rPr>
              <a:t>Making Tableau </a:t>
            </a:r>
            <a:r>
              <a:rPr lang="en-IN" sz="2800" dirty="0">
                <a:solidFill>
                  <a:srgbClr val="FF0000"/>
                </a:solidFill>
              </a:rPr>
              <a:t>Cluster</a:t>
            </a:r>
            <a:r>
              <a:rPr lang="en-IN" sz="2800" dirty="0">
                <a:solidFill>
                  <a:srgbClr val="FF0000"/>
                </a:solidFill>
              </a:rPr>
              <a:t>.</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357" y="2165585"/>
            <a:ext cx="3776891" cy="267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0724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5999397"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rPr lang="en-IN" dirty="0" smtClean="0"/>
              <a:t>Different Key </a:t>
            </a:r>
            <a:r>
              <a:rPr lang="en-IN" dirty="0"/>
              <a:t>Server Components</a:t>
            </a:r>
            <a:endParaRPr dirty="0"/>
          </a:p>
        </p:txBody>
      </p:sp>
      <p:sp>
        <p:nvSpPr>
          <p:cNvPr id="94" name="TextBox 11"/>
          <p:cNvSpPr txBox="1"/>
          <p:nvPr/>
        </p:nvSpPr>
        <p:spPr>
          <a:xfrm>
            <a:off x="286616" y="751155"/>
            <a:ext cx="6781801" cy="3167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pPr marL="285750" indent="-285750">
              <a:buFont typeface="Arial" pitchFamily="34" charset="0"/>
              <a:buChar char="•"/>
            </a:pPr>
            <a:r>
              <a:rPr lang="en-IN" dirty="0">
                <a:solidFill>
                  <a:schemeClr val="tx2">
                    <a:lumMod val="50000"/>
                  </a:schemeClr>
                </a:solidFill>
                <a:ea typeface="Tahoma" pitchFamily="34" charset="0"/>
                <a:cs typeface="Tahoma" pitchFamily="34" charset="0"/>
              </a:rPr>
              <a:t>Gateway</a:t>
            </a:r>
          </a:p>
          <a:p>
            <a:pPr marL="285750" indent="-285750">
              <a:buFont typeface="Arial" pitchFamily="34" charset="0"/>
              <a:buChar char="•"/>
            </a:pPr>
            <a:r>
              <a:rPr lang="en-IN" dirty="0" err="1">
                <a:solidFill>
                  <a:schemeClr val="tx2">
                    <a:lumMod val="50000"/>
                  </a:schemeClr>
                </a:solidFill>
                <a:ea typeface="Tahoma" pitchFamily="34" charset="0"/>
                <a:cs typeface="Tahoma" pitchFamily="34" charset="0"/>
              </a:rPr>
              <a:t>Viz</a:t>
            </a:r>
            <a:r>
              <a:rPr lang="en-IN" dirty="0">
                <a:solidFill>
                  <a:schemeClr val="tx2">
                    <a:lumMod val="50000"/>
                  </a:schemeClr>
                </a:solidFill>
                <a:ea typeface="Tahoma" pitchFamily="34" charset="0"/>
                <a:cs typeface="Tahoma" pitchFamily="34" charset="0"/>
              </a:rPr>
              <a:t> Portal</a:t>
            </a:r>
          </a:p>
          <a:p>
            <a:pPr marL="285750" indent="-285750">
              <a:buFont typeface="Arial" pitchFamily="34" charset="0"/>
              <a:buChar char="•"/>
            </a:pPr>
            <a:r>
              <a:rPr lang="en-IN" dirty="0" err="1">
                <a:solidFill>
                  <a:schemeClr val="tx2">
                    <a:lumMod val="50000"/>
                  </a:schemeClr>
                </a:solidFill>
                <a:ea typeface="Tahoma" pitchFamily="34" charset="0"/>
                <a:cs typeface="Tahoma" pitchFamily="34" charset="0"/>
              </a:rPr>
              <a:t>VizQL</a:t>
            </a:r>
            <a:r>
              <a:rPr lang="en-IN" dirty="0">
                <a:solidFill>
                  <a:schemeClr val="tx2">
                    <a:lumMod val="50000"/>
                  </a:schemeClr>
                </a:solidFill>
                <a:ea typeface="Tahoma" pitchFamily="34" charset="0"/>
                <a:cs typeface="Tahoma" pitchFamily="34" charset="0"/>
              </a:rPr>
              <a:t> Server (Application Server)</a:t>
            </a:r>
          </a:p>
          <a:p>
            <a:pPr marL="285750" indent="-285750">
              <a:buFont typeface="Arial" pitchFamily="34" charset="0"/>
              <a:buChar char="•"/>
            </a:pPr>
            <a:r>
              <a:rPr lang="en-US" dirty="0">
                <a:solidFill>
                  <a:schemeClr val="tx2">
                    <a:lumMod val="50000"/>
                  </a:schemeClr>
                </a:solidFill>
                <a:ea typeface="Tahoma" pitchFamily="34" charset="0"/>
                <a:cs typeface="Tahoma" pitchFamily="34" charset="0"/>
              </a:rPr>
              <a:t>Data Server</a:t>
            </a:r>
          </a:p>
          <a:p>
            <a:pPr marL="285750" indent="-285750">
              <a:buFont typeface="Arial" pitchFamily="34" charset="0"/>
              <a:buChar char="•"/>
            </a:pPr>
            <a:r>
              <a:rPr lang="en-US" dirty="0">
                <a:solidFill>
                  <a:schemeClr val="tx2">
                    <a:lumMod val="50000"/>
                  </a:schemeClr>
                </a:solidFill>
                <a:ea typeface="Tahoma" pitchFamily="34" charset="0"/>
                <a:cs typeface="Tahoma" pitchFamily="34" charset="0"/>
              </a:rPr>
              <a:t>Cache Server</a:t>
            </a:r>
          </a:p>
          <a:p>
            <a:pPr marL="285750" indent="-285750">
              <a:buFont typeface="Arial" pitchFamily="34" charset="0"/>
              <a:buChar char="•"/>
            </a:pPr>
            <a:r>
              <a:rPr lang="en-US" dirty="0">
                <a:solidFill>
                  <a:schemeClr val="tx2">
                    <a:lumMod val="50000"/>
                  </a:schemeClr>
                </a:solidFill>
                <a:ea typeface="Tahoma" pitchFamily="34" charset="0"/>
                <a:cs typeface="Tahoma" pitchFamily="34" charset="0"/>
              </a:rPr>
              <a:t>Repository</a:t>
            </a:r>
          </a:p>
          <a:p>
            <a:pPr marL="285750" indent="-285750">
              <a:buFont typeface="Arial" pitchFamily="34" charset="0"/>
              <a:buChar char="•"/>
            </a:pPr>
            <a:r>
              <a:rPr lang="en-US" dirty="0">
                <a:solidFill>
                  <a:schemeClr val="tx2">
                    <a:lumMod val="50000"/>
                  </a:schemeClr>
                </a:solidFill>
                <a:ea typeface="Tahoma" pitchFamily="34" charset="0"/>
                <a:cs typeface="Tahoma" pitchFamily="34" charset="0"/>
              </a:rPr>
              <a:t>Data Engine(HYPER)</a:t>
            </a:r>
          </a:p>
          <a:p>
            <a:pPr marL="285750" indent="-285750">
              <a:buFont typeface="Arial" pitchFamily="34" charset="0"/>
              <a:buChar char="•"/>
            </a:pPr>
            <a:r>
              <a:rPr lang="en-US" dirty="0">
                <a:solidFill>
                  <a:schemeClr val="tx2">
                    <a:lumMod val="50000"/>
                  </a:schemeClr>
                </a:solidFill>
                <a:ea typeface="Tahoma" pitchFamily="34" charset="0"/>
                <a:cs typeface="Tahoma" pitchFamily="34" charset="0"/>
              </a:rPr>
              <a:t>File Store</a:t>
            </a:r>
          </a:p>
          <a:p>
            <a:pPr marL="285750" indent="-285750">
              <a:buFont typeface="Arial" pitchFamily="34" charset="0"/>
              <a:buChar char="•"/>
            </a:pPr>
            <a:r>
              <a:rPr lang="en-US" dirty="0">
                <a:solidFill>
                  <a:schemeClr val="tx2">
                    <a:lumMod val="50000"/>
                  </a:schemeClr>
                </a:solidFill>
                <a:ea typeface="Tahoma" pitchFamily="34" charset="0"/>
                <a:cs typeface="Tahoma" pitchFamily="34" charset="0"/>
              </a:rPr>
              <a:t>Coordination Service</a:t>
            </a:r>
          </a:p>
          <a:p>
            <a:pPr marL="285750" indent="-285750">
              <a:buFont typeface="Arial" pitchFamily="34" charset="0"/>
              <a:buChar char="•"/>
            </a:pPr>
            <a:r>
              <a:rPr lang="en-US" dirty="0">
                <a:solidFill>
                  <a:schemeClr val="tx2">
                    <a:lumMod val="50000"/>
                  </a:schemeClr>
                </a:solidFill>
                <a:ea typeface="Tahoma" pitchFamily="34" charset="0"/>
                <a:cs typeface="Tahoma" pitchFamily="34" charset="0"/>
              </a:rPr>
              <a:t>Cluster Controller</a:t>
            </a:r>
          </a:p>
          <a:p>
            <a:endParaRPr dirty="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3" name="Rectangle 2"/>
          <p:cNvSpPr/>
          <p:nvPr/>
        </p:nvSpPr>
        <p:spPr>
          <a:xfrm>
            <a:off x="2144971" y="293059"/>
            <a:ext cx="6408712" cy="338554"/>
          </a:xfrm>
          <a:prstGeom prst="rect">
            <a:avLst/>
          </a:prstGeom>
        </p:spPr>
        <p:txBody>
          <a:bodyPr wrap="square">
            <a:spAutoFit/>
          </a:bodyPr>
          <a:lstStyle/>
          <a:p>
            <a:r>
              <a:rPr lang="en-IN" sz="1600" dirty="0"/>
              <a:t>Enter the No. of services which needs to be running on the worker node.</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581" y="771550"/>
            <a:ext cx="42576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55748" y="4016524"/>
            <a:ext cx="5916652" cy="307777"/>
          </a:xfrm>
          <a:prstGeom prst="rect">
            <a:avLst/>
          </a:prstGeom>
        </p:spPr>
        <p:txBody>
          <a:bodyPr wrap="square">
            <a:spAutoFit/>
          </a:bodyPr>
          <a:lstStyle/>
          <a:p>
            <a:r>
              <a:rPr lang="en-IN" sz="1400" dirty="0"/>
              <a:t>Here for example we are adding 2 worker nodes.</a:t>
            </a:r>
            <a:endParaRPr lang="en-IN" sz="1400" dirty="0"/>
          </a:p>
        </p:txBody>
      </p:sp>
    </p:spTree>
    <p:extLst>
      <p:ext uri="{BB962C8B-B14F-4D97-AF65-F5344CB8AC3E}">
        <p14:creationId xmlns:p14="http://schemas.microsoft.com/office/powerpoint/2010/main" val="2503940934"/>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3" name="Rectangle 2"/>
          <p:cNvSpPr/>
          <p:nvPr/>
        </p:nvSpPr>
        <p:spPr>
          <a:xfrm>
            <a:off x="2144971" y="293059"/>
            <a:ext cx="6408712" cy="338554"/>
          </a:xfrm>
          <a:prstGeom prst="rect">
            <a:avLst/>
          </a:prstGeom>
        </p:spPr>
        <p:txBody>
          <a:bodyPr wrap="square">
            <a:spAutoFit/>
          </a:bodyPr>
          <a:lstStyle/>
          <a:p>
            <a:r>
              <a:rPr lang="en-IN" sz="1600" dirty="0"/>
              <a:t>Enter the No. of services which needs to be running on the worker node.</a:t>
            </a:r>
          </a:p>
        </p:txBody>
      </p:sp>
      <p:sp>
        <p:nvSpPr>
          <p:cNvPr id="2" name="Rectangle 1"/>
          <p:cNvSpPr/>
          <p:nvPr/>
        </p:nvSpPr>
        <p:spPr>
          <a:xfrm>
            <a:off x="2255748" y="4016524"/>
            <a:ext cx="5916652" cy="523220"/>
          </a:xfrm>
          <a:prstGeom prst="rect">
            <a:avLst/>
          </a:prstGeom>
        </p:spPr>
        <p:txBody>
          <a:bodyPr wrap="square">
            <a:spAutoFit/>
          </a:bodyPr>
          <a:lstStyle/>
          <a:p>
            <a:r>
              <a:rPr lang="en-IN" sz="1400" dirty="0"/>
              <a:t>Here for example we have made one worker as dedicated backgrounder node.</a:t>
            </a:r>
          </a:p>
          <a:p>
            <a:r>
              <a:rPr lang="en-IN" sz="1400" dirty="0"/>
              <a:t>Click on OK button.</a:t>
            </a:r>
            <a:endParaRPr lang="en-IN" sz="14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38" y="699542"/>
            <a:ext cx="4539807" cy="3265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962848"/>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3" name="Rectangle 2"/>
          <p:cNvSpPr/>
          <p:nvPr/>
        </p:nvSpPr>
        <p:spPr>
          <a:xfrm>
            <a:off x="2144971" y="146677"/>
            <a:ext cx="6408712" cy="369332"/>
          </a:xfrm>
          <a:prstGeom prst="rect">
            <a:avLst/>
          </a:prstGeom>
        </p:spPr>
        <p:txBody>
          <a:bodyPr wrap="square">
            <a:spAutoFit/>
          </a:bodyPr>
          <a:lstStyle/>
          <a:p>
            <a:r>
              <a:rPr lang="en-IN" dirty="0"/>
              <a:t>Saving the new configuration.</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336" y="1043568"/>
            <a:ext cx="4535664" cy="3256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67744" y="566489"/>
            <a:ext cx="4155305" cy="338554"/>
          </a:xfrm>
          <a:prstGeom prst="rect">
            <a:avLst/>
          </a:prstGeom>
        </p:spPr>
        <p:txBody>
          <a:bodyPr wrap="none">
            <a:spAutoFit/>
          </a:bodyPr>
          <a:lstStyle/>
          <a:p>
            <a:pPr marL="285750" indent="-285750">
              <a:buFont typeface="Arial" pitchFamily="34" charset="0"/>
              <a:buChar char="•"/>
            </a:pPr>
            <a:r>
              <a:rPr lang="en-IN" sz="1600" dirty="0"/>
              <a:t>Enter the Password for “Server run As User”</a:t>
            </a:r>
          </a:p>
        </p:txBody>
      </p:sp>
    </p:spTree>
    <p:extLst>
      <p:ext uri="{BB962C8B-B14F-4D97-AF65-F5344CB8AC3E}">
        <p14:creationId xmlns:p14="http://schemas.microsoft.com/office/powerpoint/2010/main" val="1205732729"/>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3" name="Rectangle 2"/>
          <p:cNvSpPr/>
          <p:nvPr/>
        </p:nvSpPr>
        <p:spPr>
          <a:xfrm>
            <a:off x="2144971" y="146677"/>
            <a:ext cx="6408712" cy="369332"/>
          </a:xfrm>
          <a:prstGeom prst="rect">
            <a:avLst/>
          </a:prstGeom>
        </p:spPr>
        <p:txBody>
          <a:bodyPr wrap="square">
            <a:spAutoFit/>
          </a:bodyPr>
          <a:lstStyle/>
          <a:p>
            <a:r>
              <a:rPr lang="en-IN" dirty="0"/>
              <a:t>Saving the new configuration.</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843558"/>
            <a:ext cx="4985969" cy="357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602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3" name="Rectangle 2"/>
          <p:cNvSpPr/>
          <p:nvPr/>
        </p:nvSpPr>
        <p:spPr>
          <a:xfrm>
            <a:off x="2144971" y="146677"/>
            <a:ext cx="6408712" cy="369332"/>
          </a:xfrm>
          <a:prstGeom prst="rect">
            <a:avLst/>
          </a:prstGeom>
        </p:spPr>
        <p:txBody>
          <a:bodyPr wrap="square">
            <a:spAutoFit/>
          </a:bodyPr>
          <a:lstStyle/>
          <a:p>
            <a:r>
              <a:rPr lang="en-IN" dirty="0"/>
              <a:t>Saving the new configuration.</a:t>
            </a:r>
          </a:p>
        </p:txBody>
      </p:sp>
      <p:grpSp>
        <p:nvGrpSpPr>
          <p:cNvPr id="4" name="Group 3"/>
          <p:cNvGrpSpPr/>
          <p:nvPr/>
        </p:nvGrpSpPr>
        <p:grpSpPr>
          <a:xfrm>
            <a:off x="2195736" y="936296"/>
            <a:ext cx="4985969" cy="3579670"/>
            <a:chOff x="2195736" y="936296"/>
            <a:chExt cx="4985969" cy="357967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36296"/>
              <a:ext cx="4985969" cy="357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563638"/>
              <a:ext cx="18954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2218172" y="516009"/>
            <a:ext cx="1963999" cy="307777"/>
          </a:xfrm>
          <a:prstGeom prst="rect">
            <a:avLst/>
          </a:prstGeom>
        </p:spPr>
        <p:txBody>
          <a:bodyPr wrap="none">
            <a:spAutoFit/>
          </a:bodyPr>
          <a:lstStyle/>
          <a:p>
            <a:r>
              <a:rPr lang="en-IN" sz="1400" dirty="0"/>
              <a:t>Rebuilding search index.</a:t>
            </a:r>
            <a:endParaRPr lang="en-IN" sz="1400" dirty="0"/>
          </a:p>
        </p:txBody>
      </p:sp>
    </p:spTree>
    <p:extLst>
      <p:ext uri="{BB962C8B-B14F-4D97-AF65-F5344CB8AC3E}">
        <p14:creationId xmlns:p14="http://schemas.microsoft.com/office/powerpoint/2010/main" val="219110130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6" name="Group 1"/>
          <p:cNvGrpSpPr/>
          <p:nvPr/>
        </p:nvGrpSpPr>
        <p:grpSpPr>
          <a:xfrm>
            <a:off x="6857999" y="4781549"/>
            <a:ext cx="2057033" cy="294642"/>
            <a:chOff x="0" y="0"/>
            <a:chExt cx="2057031" cy="294640"/>
          </a:xfrm>
        </p:grpSpPr>
        <p:sp>
          <p:nvSpPr>
            <p:cNvPr id="84" name="TextBox 2"/>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85" name="TextBox 3"/>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88" name="TextBox 33"/>
          <p:cNvSpPr txBox="1"/>
          <p:nvPr/>
        </p:nvSpPr>
        <p:spPr>
          <a:xfrm>
            <a:off x="1981200" y="751155"/>
            <a:ext cx="678180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endParaRPr dirty="0"/>
          </a:p>
        </p:txBody>
      </p:sp>
      <p:sp>
        <p:nvSpPr>
          <p:cNvPr id="3" name="Rectangle 2"/>
          <p:cNvSpPr/>
          <p:nvPr/>
        </p:nvSpPr>
        <p:spPr>
          <a:xfrm>
            <a:off x="2144971" y="146677"/>
            <a:ext cx="6408712" cy="369332"/>
          </a:xfrm>
          <a:prstGeom prst="rect">
            <a:avLst/>
          </a:prstGeom>
        </p:spPr>
        <p:txBody>
          <a:bodyPr wrap="square">
            <a:spAutoFit/>
          </a:bodyPr>
          <a:lstStyle/>
          <a:p>
            <a:r>
              <a:rPr lang="en-IN" dirty="0"/>
              <a:t>Setting changed and save..</a:t>
            </a:r>
          </a:p>
        </p:txBody>
      </p:sp>
      <p:sp>
        <p:nvSpPr>
          <p:cNvPr id="2" name="Rectangle 1"/>
          <p:cNvSpPr/>
          <p:nvPr/>
        </p:nvSpPr>
        <p:spPr>
          <a:xfrm>
            <a:off x="2218172" y="516009"/>
            <a:ext cx="1963999" cy="307777"/>
          </a:xfrm>
          <a:prstGeom prst="rect">
            <a:avLst/>
          </a:prstGeom>
        </p:spPr>
        <p:txBody>
          <a:bodyPr wrap="none">
            <a:spAutoFit/>
          </a:bodyPr>
          <a:lstStyle/>
          <a:p>
            <a:r>
              <a:rPr lang="en-IN" sz="1400" dirty="0"/>
              <a:t>Rebuilding search index.</a:t>
            </a:r>
            <a:endParaRPr lang="en-IN" sz="1400" dirty="0"/>
          </a:p>
        </p:txBody>
      </p:sp>
      <p:grpSp>
        <p:nvGrpSpPr>
          <p:cNvPr id="4" name="Group 3"/>
          <p:cNvGrpSpPr/>
          <p:nvPr/>
        </p:nvGrpSpPr>
        <p:grpSpPr>
          <a:xfrm>
            <a:off x="2178319" y="843558"/>
            <a:ext cx="4337897" cy="3114388"/>
            <a:chOff x="2178319" y="843558"/>
            <a:chExt cx="4337897" cy="3114388"/>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319" y="843558"/>
              <a:ext cx="4337897" cy="31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347614"/>
              <a:ext cx="27241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Rectangle 4"/>
          <p:cNvSpPr/>
          <p:nvPr/>
        </p:nvSpPr>
        <p:spPr>
          <a:xfrm>
            <a:off x="2185736" y="3940484"/>
            <a:ext cx="5338592" cy="738664"/>
          </a:xfrm>
          <a:prstGeom prst="rect">
            <a:avLst/>
          </a:prstGeom>
        </p:spPr>
        <p:txBody>
          <a:bodyPr wrap="square">
            <a:spAutoFit/>
          </a:bodyPr>
          <a:lstStyle/>
          <a:p>
            <a:r>
              <a:rPr lang="en-IN" sz="1400" dirty="0"/>
              <a:t>Start the tableau server and check the status of the server.</a:t>
            </a:r>
          </a:p>
          <a:p>
            <a:endParaRPr lang="en-IN" sz="1400" dirty="0"/>
          </a:p>
          <a:p>
            <a:r>
              <a:rPr lang="en-IN" sz="1400" dirty="0"/>
              <a:t>Done with Tableau Server Clustering.</a:t>
            </a:r>
            <a:endParaRPr lang="en-IN" sz="1400" dirty="0"/>
          </a:p>
        </p:txBody>
      </p:sp>
    </p:spTree>
    <p:extLst>
      <p:ext uri="{BB962C8B-B14F-4D97-AF65-F5344CB8AC3E}">
        <p14:creationId xmlns:p14="http://schemas.microsoft.com/office/powerpoint/2010/main" val="981757033"/>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351" name="Group 33"/>
          <p:cNvGrpSpPr/>
          <p:nvPr/>
        </p:nvGrpSpPr>
        <p:grpSpPr>
          <a:xfrm>
            <a:off x="3380947" y="4781549"/>
            <a:ext cx="2057032" cy="294642"/>
            <a:chOff x="0" y="0"/>
            <a:chExt cx="2057031" cy="294640"/>
          </a:xfrm>
        </p:grpSpPr>
        <p:sp>
          <p:nvSpPr>
            <p:cNvPr id="349" name="TextBox 34"/>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D9D9D9"/>
                  </a:solidFill>
                  <a:latin typeface="Bahnschrift"/>
                  <a:ea typeface="Bahnschrift"/>
                  <a:cs typeface="Bahnschrift"/>
                  <a:sym typeface="Bahnschrift"/>
                </a:defRPr>
              </a:lvl1pPr>
            </a:lstStyle>
            <a:p>
              <a:r>
                <a:t>2018 CRG Solutions Pvt. Ltd</a:t>
              </a:r>
            </a:p>
          </p:txBody>
        </p:sp>
        <p:sp>
          <p:nvSpPr>
            <p:cNvPr id="350" name="TextBox 35"/>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D9D9D9"/>
                  </a:solidFill>
                </a:defRPr>
              </a:lvl1pPr>
            </a:lstStyle>
            <a:p>
              <a:r>
                <a:t>©</a:t>
              </a:r>
            </a:p>
          </p:txBody>
        </p:sp>
      </p:grpSp>
      <p:sp>
        <p:nvSpPr>
          <p:cNvPr id="352" name="object 19"/>
          <p:cNvSpPr/>
          <p:nvPr/>
        </p:nvSpPr>
        <p:spPr>
          <a:xfrm>
            <a:off x="1345115" y="3204983"/>
            <a:ext cx="270901" cy="1"/>
          </a:xfrm>
          <a:prstGeom prst="line">
            <a:avLst/>
          </a:prstGeom>
          <a:ln>
            <a:solidFill>
              <a:srgbClr val="F15C21"/>
            </a:solidFill>
          </a:ln>
        </p:spPr>
        <p:txBody>
          <a:bodyPr lIns="45719" rIns="45719"/>
          <a:lstStyle/>
          <a:p>
            <a:endParaRPr/>
          </a:p>
        </p:txBody>
      </p:sp>
      <p:sp>
        <p:nvSpPr>
          <p:cNvPr id="353" name="object 20"/>
          <p:cNvSpPr/>
          <p:nvPr/>
        </p:nvSpPr>
        <p:spPr>
          <a:xfrm>
            <a:off x="1345115" y="3204983"/>
            <a:ext cx="270901" cy="1"/>
          </a:xfrm>
          <a:prstGeom prst="line">
            <a:avLst/>
          </a:prstGeom>
          <a:ln>
            <a:solidFill>
              <a:srgbClr val="F15C21"/>
            </a:solidFill>
          </a:ln>
        </p:spPr>
        <p:txBody>
          <a:bodyPr lIns="45719" rIns="45719"/>
          <a:lstStyle/>
          <a:p>
            <a:endParaRPr/>
          </a:p>
        </p:txBody>
      </p:sp>
      <p:sp>
        <p:nvSpPr>
          <p:cNvPr id="354" name="object 9"/>
          <p:cNvSpPr txBox="1"/>
          <p:nvPr/>
        </p:nvSpPr>
        <p:spPr>
          <a:xfrm>
            <a:off x="375756" y="3205396"/>
            <a:ext cx="2209621" cy="67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157585" indent="158155" algn="ctr">
              <a:lnSpc>
                <a:spcPts val="1800"/>
              </a:lnSpc>
              <a:defRPr sz="1200">
                <a:solidFill>
                  <a:srgbClr val="CACACA"/>
                </a:solidFill>
                <a:latin typeface="Cambria"/>
                <a:ea typeface="Cambria"/>
                <a:cs typeface="Cambria"/>
                <a:sym typeface="Cambria"/>
              </a:defRPr>
            </a:lvl1pPr>
          </a:lstStyle>
          <a:p>
            <a:r>
              <a:t>002, Eco House, Visweshwar Nagar, Goregaon East, Mumbai 400062</a:t>
            </a:r>
          </a:p>
        </p:txBody>
      </p:sp>
      <p:sp>
        <p:nvSpPr>
          <p:cNvPr id="355" name="TextBox 30"/>
          <p:cNvSpPr txBox="1"/>
          <p:nvPr/>
        </p:nvSpPr>
        <p:spPr>
          <a:xfrm>
            <a:off x="953017" y="2785379"/>
            <a:ext cx="942416" cy="348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solidFill>
                  <a:srgbClr val="FFFFFF"/>
                </a:solidFill>
                <a:latin typeface="Cambria"/>
                <a:ea typeface="Cambria"/>
                <a:cs typeface="Cambria"/>
                <a:sym typeface="Cambria"/>
              </a:defRPr>
            </a:lvl1pPr>
          </a:lstStyle>
          <a:p>
            <a:r>
              <a:t>Mumbai</a:t>
            </a:r>
          </a:p>
        </p:txBody>
      </p:sp>
      <p:sp>
        <p:nvSpPr>
          <p:cNvPr id="356" name="object 22"/>
          <p:cNvSpPr/>
          <p:nvPr/>
        </p:nvSpPr>
        <p:spPr>
          <a:xfrm>
            <a:off x="4350308" y="3181035"/>
            <a:ext cx="270901" cy="1"/>
          </a:xfrm>
          <a:prstGeom prst="line">
            <a:avLst/>
          </a:prstGeom>
          <a:ln>
            <a:solidFill>
              <a:srgbClr val="F15C21"/>
            </a:solidFill>
          </a:ln>
        </p:spPr>
        <p:txBody>
          <a:bodyPr lIns="45719" rIns="45719"/>
          <a:lstStyle/>
          <a:p>
            <a:endParaRPr/>
          </a:p>
        </p:txBody>
      </p:sp>
      <p:sp>
        <p:nvSpPr>
          <p:cNvPr id="357" name="object 23"/>
          <p:cNvSpPr/>
          <p:nvPr/>
        </p:nvSpPr>
        <p:spPr>
          <a:xfrm>
            <a:off x="4350308" y="3181035"/>
            <a:ext cx="270901" cy="1"/>
          </a:xfrm>
          <a:prstGeom prst="line">
            <a:avLst/>
          </a:prstGeom>
          <a:ln>
            <a:solidFill>
              <a:srgbClr val="F15C21"/>
            </a:solidFill>
          </a:ln>
        </p:spPr>
        <p:txBody>
          <a:bodyPr lIns="45719" rIns="45719"/>
          <a:lstStyle/>
          <a:p>
            <a:endParaRPr/>
          </a:p>
        </p:txBody>
      </p:sp>
      <p:sp>
        <p:nvSpPr>
          <p:cNvPr id="358" name="TextBox 36"/>
          <p:cNvSpPr txBox="1"/>
          <p:nvPr/>
        </p:nvSpPr>
        <p:spPr>
          <a:xfrm>
            <a:off x="3941538" y="2724150"/>
            <a:ext cx="980590" cy="348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solidFill>
                  <a:srgbClr val="FFFFFF"/>
                </a:solidFill>
                <a:latin typeface="Cambria"/>
                <a:ea typeface="Cambria"/>
                <a:cs typeface="Cambria"/>
                <a:sym typeface="Cambria"/>
              </a:defRPr>
            </a:lvl1pPr>
          </a:lstStyle>
          <a:p>
            <a:r>
              <a:t>Gurgaon</a:t>
            </a:r>
          </a:p>
        </p:txBody>
      </p:sp>
      <p:sp>
        <p:nvSpPr>
          <p:cNvPr id="359" name="object 9"/>
          <p:cNvSpPr txBox="1"/>
          <p:nvPr/>
        </p:nvSpPr>
        <p:spPr>
          <a:xfrm>
            <a:off x="3380947" y="3190044"/>
            <a:ext cx="2209622" cy="4444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157585" indent="158155" algn="ctr">
              <a:lnSpc>
                <a:spcPts val="1800"/>
              </a:lnSpc>
              <a:defRPr sz="1200">
                <a:solidFill>
                  <a:srgbClr val="CACACA"/>
                </a:solidFill>
                <a:latin typeface="Cambria"/>
                <a:ea typeface="Cambria"/>
                <a:cs typeface="Cambria"/>
                <a:sym typeface="Cambria"/>
              </a:defRPr>
            </a:lvl1pPr>
          </a:lstStyle>
          <a:p>
            <a:r>
              <a:t>122, Vipul Business Park, Sector 48, Gurgaon 122002</a:t>
            </a:r>
          </a:p>
        </p:txBody>
      </p:sp>
      <p:sp>
        <p:nvSpPr>
          <p:cNvPr id="360" name="object 25"/>
          <p:cNvSpPr/>
          <p:nvPr/>
        </p:nvSpPr>
        <p:spPr>
          <a:xfrm>
            <a:off x="7355499" y="3166209"/>
            <a:ext cx="270901" cy="1"/>
          </a:xfrm>
          <a:prstGeom prst="line">
            <a:avLst/>
          </a:prstGeom>
          <a:ln>
            <a:solidFill>
              <a:srgbClr val="F15C21"/>
            </a:solidFill>
          </a:ln>
        </p:spPr>
        <p:txBody>
          <a:bodyPr lIns="45719" rIns="45719"/>
          <a:lstStyle/>
          <a:p>
            <a:endParaRPr/>
          </a:p>
        </p:txBody>
      </p:sp>
      <p:sp>
        <p:nvSpPr>
          <p:cNvPr id="361" name="object 26"/>
          <p:cNvSpPr/>
          <p:nvPr/>
        </p:nvSpPr>
        <p:spPr>
          <a:xfrm>
            <a:off x="7355499" y="3166209"/>
            <a:ext cx="270901" cy="1"/>
          </a:xfrm>
          <a:prstGeom prst="line">
            <a:avLst/>
          </a:prstGeom>
          <a:ln>
            <a:solidFill>
              <a:srgbClr val="F15C21"/>
            </a:solidFill>
          </a:ln>
        </p:spPr>
        <p:txBody>
          <a:bodyPr lIns="45719" rIns="45719"/>
          <a:lstStyle/>
          <a:p>
            <a:endParaRPr/>
          </a:p>
        </p:txBody>
      </p:sp>
      <p:sp>
        <p:nvSpPr>
          <p:cNvPr id="362" name="TextBox 37"/>
          <p:cNvSpPr txBox="1"/>
          <p:nvPr/>
        </p:nvSpPr>
        <p:spPr>
          <a:xfrm>
            <a:off x="6845741" y="2722441"/>
            <a:ext cx="1133064"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solidFill>
                  <a:srgbClr val="FFFFFF"/>
                </a:solidFill>
                <a:latin typeface="Cambria"/>
                <a:ea typeface="Cambria"/>
                <a:cs typeface="Cambria"/>
                <a:sym typeface="Cambria"/>
              </a:defRPr>
            </a:lvl1pPr>
          </a:lstStyle>
          <a:p>
            <a:r>
              <a:t>Bengaluru</a:t>
            </a:r>
          </a:p>
        </p:txBody>
      </p:sp>
      <p:sp>
        <p:nvSpPr>
          <p:cNvPr id="363" name="object 9"/>
          <p:cNvSpPr txBox="1"/>
          <p:nvPr/>
        </p:nvSpPr>
        <p:spPr>
          <a:xfrm>
            <a:off x="6248400" y="3197570"/>
            <a:ext cx="2514600" cy="9460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157585" indent="158155" algn="ctr">
              <a:defRPr sz="1200">
                <a:solidFill>
                  <a:srgbClr val="CACACA"/>
                </a:solidFill>
                <a:latin typeface="Cambria"/>
                <a:ea typeface="Cambria"/>
                <a:cs typeface="Cambria"/>
                <a:sym typeface="Cambria"/>
              </a:defRPr>
            </a:lvl1pPr>
          </a:lstStyle>
          <a:p>
            <a:r>
              <a:t>Site No – 7  First Floor, Sri Sai complex, Near Ring Road, Ramamurthy Nagar Main Road, Banasawadi, Bengaluru, Karnataka 560043</a:t>
            </a:r>
          </a:p>
        </p:txBody>
      </p:sp>
      <p:grpSp>
        <p:nvGrpSpPr>
          <p:cNvPr id="366" name="Group 43"/>
          <p:cNvGrpSpPr/>
          <p:nvPr/>
        </p:nvGrpSpPr>
        <p:grpSpPr>
          <a:xfrm>
            <a:off x="697375" y="3937186"/>
            <a:ext cx="1309850" cy="287088"/>
            <a:chOff x="0" y="0"/>
            <a:chExt cx="1309848" cy="287086"/>
          </a:xfrm>
        </p:grpSpPr>
        <p:sp>
          <p:nvSpPr>
            <p:cNvPr id="364" name="Freeform 25"/>
            <p:cNvSpPr/>
            <p:nvPr/>
          </p:nvSpPr>
          <p:spPr>
            <a:xfrm>
              <a:off x="-1" y="28575"/>
              <a:ext cx="184738" cy="228601"/>
            </a:xfrm>
            <a:custGeom>
              <a:avLst/>
              <a:gdLst/>
              <a:ahLst/>
              <a:cxnLst>
                <a:cxn ang="0">
                  <a:pos x="wd2" y="hd2"/>
                </a:cxn>
                <a:cxn ang="5400000">
                  <a:pos x="wd2" y="hd2"/>
                </a:cxn>
                <a:cxn ang="10800000">
                  <a:pos x="wd2" y="hd2"/>
                </a:cxn>
                <a:cxn ang="16200000">
                  <a:pos x="wd2" y="hd2"/>
                </a:cxn>
              </a:cxnLst>
              <a:rect l="0" t="0" r="r" b="b"/>
              <a:pathLst>
                <a:path w="20200" h="21092" extrusionOk="0">
                  <a:moveTo>
                    <a:pt x="4296" y="2"/>
                  </a:moveTo>
                  <a:cubicBezTo>
                    <a:pt x="6204" y="-132"/>
                    <a:pt x="9189" y="6000"/>
                    <a:pt x="6871" y="6457"/>
                  </a:cubicBezTo>
                  <a:lnTo>
                    <a:pt x="4442" y="7029"/>
                  </a:lnTo>
                  <a:cubicBezTo>
                    <a:pt x="6138" y="12669"/>
                    <a:pt x="8912" y="14164"/>
                    <a:pt x="12283" y="16539"/>
                  </a:cubicBezTo>
                  <a:cubicBezTo>
                    <a:pt x="12944" y="15206"/>
                    <a:pt x="13446" y="14058"/>
                    <a:pt x="14678" y="14172"/>
                  </a:cubicBezTo>
                  <a:cubicBezTo>
                    <a:pt x="16478" y="14147"/>
                    <a:pt x="21115" y="17032"/>
                    <a:pt x="20041" y="18400"/>
                  </a:cubicBezTo>
                  <a:cubicBezTo>
                    <a:pt x="17933" y="21143"/>
                    <a:pt x="14784" y="21468"/>
                    <a:pt x="12938" y="20788"/>
                  </a:cubicBezTo>
                  <a:cubicBezTo>
                    <a:pt x="7045" y="18402"/>
                    <a:pt x="-485" y="12089"/>
                    <a:pt x="25" y="4144"/>
                  </a:cubicBezTo>
                  <a:cubicBezTo>
                    <a:pt x="469" y="1621"/>
                    <a:pt x="1722" y="254"/>
                    <a:pt x="4296" y="2"/>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5" name="TextBox 42"/>
            <p:cNvSpPr txBox="1"/>
            <p:nvPr/>
          </p:nvSpPr>
          <p:spPr>
            <a:xfrm>
              <a:off x="175198" y="0"/>
              <a:ext cx="1134651" cy="287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FFFFFF"/>
                  </a:solidFill>
                  <a:latin typeface="Cambria"/>
                  <a:ea typeface="Cambria"/>
                  <a:cs typeface="Cambria"/>
                  <a:sym typeface="Cambria"/>
                </a:defRPr>
              </a:lvl1pPr>
            </a:lstStyle>
            <a:p>
              <a:r>
                <a:t>022-29271134</a:t>
              </a:r>
            </a:p>
          </p:txBody>
        </p:sp>
      </p:grpSp>
      <p:grpSp>
        <p:nvGrpSpPr>
          <p:cNvPr id="369" name="Group 44"/>
          <p:cNvGrpSpPr/>
          <p:nvPr/>
        </p:nvGrpSpPr>
        <p:grpSpPr>
          <a:xfrm>
            <a:off x="3729545" y="3766944"/>
            <a:ext cx="1316448" cy="287088"/>
            <a:chOff x="0" y="0"/>
            <a:chExt cx="1316446" cy="287086"/>
          </a:xfrm>
        </p:grpSpPr>
        <p:sp>
          <p:nvSpPr>
            <p:cNvPr id="367" name="Freeform 25"/>
            <p:cNvSpPr/>
            <p:nvPr/>
          </p:nvSpPr>
          <p:spPr>
            <a:xfrm>
              <a:off x="-1" y="28575"/>
              <a:ext cx="184738" cy="228601"/>
            </a:xfrm>
            <a:custGeom>
              <a:avLst/>
              <a:gdLst/>
              <a:ahLst/>
              <a:cxnLst>
                <a:cxn ang="0">
                  <a:pos x="wd2" y="hd2"/>
                </a:cxn>
                <a:cxn ang="5400000">
                  <a:pos x="wd2" y="hd2"/>
                </a:cxn>
                <a:cxn ang="10800000">
                  <a:pos x="wd2" y="hd2"/>
                </a:cxn>
                <a:cxn ang="16200000">
                  <a:pos x="wd2" y="hd2"/>
                </a:cxn>
              </a:cxnLst>
              <a:rect l="0" t="0" r="r" b="b"/>
              <a:pathLst>
                <a:path w="20200" h="21092" extrusionOk="0">
                  <a:moveTo>
                    <a:pt x="4296" y="2"/>
                  </a:moveTo>
                  <a:cubicBezTo>
                    <a:pt x="6204" y="-132"/>
                    <a:pt x="9189" y="6000"/>
                    <a:pt x="6871" y="6457"/>
                  </a:cubicBezTo>
                  <a:lnTo>
                    <a:pt x="4442" y="7029"/>
                  </a:lnTo>
                  <a:cubicBezTo>
                    <a:pt x="6138" y="12669"/>
                    <a:pt x="8912" y="14164"/>
                    <a:pt x="12283" y="16539"/>
                  </a:cubicBezTo>
                  <a:cubicBezTo>
                    <a:pt x="12944" y="15206"/>
                    <a:pt x="13446" y="14058"/>
                    <a:pt x="14678" y="14172"/>
                  </a:cubicBezTo>
                  <a:cubicBezTo>
                    <a:pt x="16478" y="14147"/>
                    <a:pt x="21115" y="17032"/>
                    <a:pt x="20041" y="18400"/>
                  </a:cubicBezTo>
                  <a:cubicBezTo>
                    <a:pt x="17933" y="21143"/>
                    <a:pt x="14784" y="21468"/>
                    <a:pt x="12938" y="20788"/>
                  </a:cubicBezTo>
                  <a:cubicBezTo>
                    <a:pt x="7045" y="18402"/>
                    <a:pt x="-485" y="12089"/>
                    <a:pt x="25" y="4144"/>
                  </a:cubicBezTo>
                  <a:cubicBezTo>
                    <a:pt x="469" y="1621"/>
                    <a:pt x="1722" y="254"/>
                    <a:pt x="4296" y="2"/>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8" name="TextBox 46"/>
            <p:cNvSpPr txBox="1"/>
            <p:nvPr/>
          </p:nvSpPr>
          <p:spPr>
            <a:xfrm>
              <a:off x="175198" y="0"/>
              <a:ext cx="1141249" cy="287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FFFFFF"/>
                  </a:solidFill>
                  <a:latin typeface="Cambria"/>
                  <a:ea typeface="Cambria"/>
                  <a:cs typeface="Cambria"/>
                  <a:sym typeface="Cambria"/>
                </a:defRPr>
              </a:lvl1pPr>
            </a:lstStyle>
            <a:p>
              <a:r>
                <a:t>0124-4039421</a:t>
              </a:r>
            </a:p>
          </p:txBody>
        </p:sp>
      </p:grpSp>
      <p:grpSp>
        <p:nvGrpSpPr>
          <p:cNvPr id="372" name="Group 47"/>
          <p:cNvGrpSpPr/>
          <p:nvPr/>
        </p:nvGrpSpPr>
        <p:grpSpPr>
          <a:xfrm>
            <a:off x="6639683" y="4178205"/>
            <a:ext cx="1535312" cy="287088"/>
            <a:chOff x="0" y="0"/>
            <a:chExt cx="1535311" cy="287086"/>
          </a:xfrm>
        </p:grpSpPr>
        <p:sp>
          <p:nvSpPr>
            <p:cNvPr id="370" name="Freeform 25"/>
            <p:cNvSpPr/>
            <p:nvPr/>
          </p:nvSpPr>
          <p:spPr>
            <a:xfrm>
              <a:off x="-1" y="28575"/>
              <a:ext cx="184738" cy="228601"/>
            </a:xfrm>
            <a:custGeom>
              <a:avLst/>
              <a:gdLst/>
              <a:ahLst/>
              <a:cxnLst>
                <a:cxn ang="0">
                  <a:pos x="wd2" y="hd2"/>
                </a:cxn>
                <a:cxn ang="5400000">
                  <a:pos x="wd2" y="hd2"/>
                </a:cxn>
                <a:cxn ang="10800000">
                  <a:pos x="wd2" y="hd2"/>
                </a:cxn>
                <a:cxn ang="16200000">
                  <a:pos x="wd2" y="hd2"/>
                </a:cxn>
              </a:cxnLst>
              <a:rect l="0" t="0" r="r" b="b"/>
              <a:pathLst>
                <a:path w="20200" h="21092" extrusionOk="0">
                  <a:moveTo>
                    <a:pt x="4296" y="2"/>
                  </a:moveTo>
                  <a:cubicBezTo>
                    <a:pt x="6204" y="-132"/>
                    <a:pt x="9189" y="6000"/>
                    <a:pt x="6871" y="6457"/>
                  </a:cubicBezTo>
                  <a:lnTo>
                    <a:pt x="4442" y="7029"/>
                  </a:lnTo>
                  <a:cubicBezTo>
                    <a:pt x="6138" y="12669"/>
                    <a:pt x="8912" y="14164"/>
                    <a:pt x="12283" y="16539"/>
                  </a:cubicBezTo>
                  <a:cubicBezTo>
                    <a:pt x="12944" y="15206"/>
                    <a:pt x="13446" y="14058"/>
                    <a:pt x="14678" y="14172"/>
                  </a:cubicBezTo>
                  <a:cubicBezTo>
                    <a:pt x="16478" y="14147"/>
                    <a:pt x="21115" y="17032"/>
                    <a:pt x="20041" y="18400"/>
                  </a:cubicBezTo>
                  <a:cubicBezTo>
                    <a:pt x="17933" y="21143"/>
                    <a:pt x="14784" y="21468"/>
                    <a:pt x="12938" y="20788"/>
                  </a:cubicBezTo>
                  <a:cubicBezTo>
                    <a:pt x="7045" y="18402"/>
                    <a:pt x="-485" y="12089"/>
                    <a:pt x="25" y="4144"/>
                  </a:cubicBezTo>
                  <a:cubicBezTo>
                    <a:pt x="469" y="1621"/>
                    <a:pt x="1722" y="254"/>
                    <a:pt x="4296" y="2"/>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1" name="TextBox 49"/>
            <p:cNvSpPr txBox="1"/>
            <p:nvPr/>
          </p:nvSpPr>
          <p:spPr>
            <a:xfrm>
              <a:off x="175198" y="0"/>
              <a:ext cx="1360114" cy="287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FFFFFF"/>
                  </a:solidFill>
                  <a:latin typeface="Cambria"/>
                  <a:ea typeface="Cambria"/>
                  <a:cs typeface="Cambria"/>
                  <a:sym typeface="Cambria"/>
                </a:defRPr>
              </a:lvl1pPr>
            </a:lstStyle>
            <a:p>
              <a:r>
                <a:t>+91 94485 37401</a:t>
              </a:r>
            </a:p>
          </p:txBody>
        </p:sp>
      </p:grpSp>
      <p:sp>
        <p:nvSpPr>
          <p:cNvPr id="373" name="TextBox 5"/>
          <p:cNvSpPr txBox="1"/>
          <p:nvPr/>
        </p:nvSpPr>
        <p:spPr>
          <a:xfrm>
            <a:off x="3497026" y="309065"/>
            <a:ext cx="2492609"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r>
              <a:t>Contact Us </a:t>
            </a:r>
          </a:p>
        </p:txBody>
      </p:sp>
      <p:pic>
        <p:nvPicPr>
          <p:cNvPr id="374" name="Picture 50" descr="Picture 50"/>
          <p:cNvPicPr>
            <a:picLocks noChangeAspect="1"/>
          </p:cNvPicPr>
          <p:nvPr/>
        </p:nvPicPr>
        <p:blipFill>
          <a:blip r:embed="rId3">
            <a:extLst/>
          </a:blip>
          <a:stretch>
            <a:fillRect/>
          </a:stretch>
        </p:blipFill>
        <p:spPr>
          <a:xfrm>
            <a:off x="3784703" y="1866001"/>
            <a:ext cx="1574594" cy="49512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92" name="Group 7"/>
          <p:cNvGrpSpPr/>
          <p:nvPr/>
        </p:nvGrpSpPr>
        <p:grpSpPr>
          <a:xfrm>
            <a:off x="152399" y="4781549"/>
            <a:ext cx="2057033" cy="294642"/>
            <a:chOff x="0" y="0"/>
            <a:chExt cx="2057031" cy="294640"/>
          </a:xfrm>
        </p:grpSpPr>
        <p:sp>
          <p:nvSpPr>
            <p:cNvPr id="90" name="TextBox 8"/>
            <p:cNvSpPr txBox="1"/>
            <p:nvPr/>
          </p:nvSpPr>
          <p:spPr>
            <a:xfrm>
              <a:off x="166872" y="23083"/>
              <a:ext cx="1890160"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100">
                  <a:solidFill>
                    <a:srgbClr val="404040"/>
                  </a:solidFill>
                  <a:latin typeface="Bahnschrift"/>
                  <a:ea typeface="Bahnschrift"/>
                  <a:cs typeface="Bahnschrift"/>
                  <a:sym typeface="Bahnschrift"/>
                </a:defRPr>
              </a:lvl1pPr>
            </a:lstStyle>
            <a:p>
              <a:r>
                <a:t>2018 CRG Solutions Pvt. Ltd</a:t>
              </a:r>
            </a:p>
          </p:txBody>
        </p:sp>
        <p:sp>
          <p:nvSpPr>
            <p:cNvPr id="91" name="TextBox 9"/>
            <p:cNvSpPr txBox="1"/>
            <p:nvPr/>
          </p:nvSpPr>
          <p:spPr>
            <a:xfrm>
              <a:off x="0" y="0"/>
              <a:ext cx="230892" cy="294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404040"/>
                  </a:solidFill>
                </a:defRPr>
              </a:lvl1pPr>
            </a:lstStyle>
            <a:p>
              <a:r>
                <a:t>©</a:t>
              </a:r>
            </a:p>
          </p:txBody>
        </p:sp>
      </p:grpSp>
      <p:sp>
        <p:nvSpPr>
          <p:cNvPr id="93" name="TextBox 10"/>
          <p:cNvSpPr txBox="1"/>
          <p:nvPr/>
        </p:nvSpPr>
        <p:spPr>
          <a:xfrm>
            <a:off x="286616" y="133350"/>
            <a:ext cx="1924564"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600">
                <a:solidFill>
                  <a:srgbClr val="F15C21"/>
                </a:solidFill>
                <a:latin typeface="Bahnschrift SemiCondensed"/>
                <a:ea typeface="Bahnschrift SemiCondensed"/>
                <a:cs typeface="Bahnschrift SemiCondensed"/>
                <a:sym typeface="Bahnschrift SemiCondensed"/>
              </a:defRPr>
            </a:lvl1pPr>
          </a:lstStyle>
          <a:p>
            <a:pPr marL="285750" indent="-285750">
              <a:buFont typeface="Arial" pitchFamily="34" charset="0"/>
              <a:buChar char="•"/>
            </a:pPr>
            <a:r>
              <a:rPr lang="en-IN" dirty="0">
                <a:solidFill>
                  <a:schemeClr val="tx2">
                    <a:lumMod val="50000"/>
                  </a:schemeClr>
                </a:solidFill>
                <a:ea typeface="Tahoma" pitchFamily="34" charset="0"/>
                <a:cs typeface="Tahoma" pitchFamily="34" charset="0"/>
              </a:rPr>
              <a:t>Gateway</a:t>
            </a:r>
            <a:endParaRPr lang="en-IN" dirty="0">
              <a:solidFill>
                <a:schemeClr val="tx2">
                  <a:lumMod val="50000"/>
                </a:schemeClr>
              </a:solidFill>
              <a:ea typeface="Tahoma" pitchFamily="34" charset="0"/>
              <a:cs typeface="Tahoma" pitchFamily="34" charset="0"/>
            </a:endParaRPr>
          </a:p>
        </p:txBody>
      </p:sp>
      <p:sp>
        <p:nvSpPr>
          <p:cNvPr id="94" name="TextBox 11"/>
          <p:cNvSpPr txBox="1"/>
          <p:nvPr/>
        </p:nvSpPr>
        <p:spPr>
          <a:xfrm>
            <a:off x="286616" y="751155"/>
            <a:ext cx="6781801" cy="21975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a:solidFill>
                  <a:srgbClr val="404040"/>
                </a:solidFill>
                <a:latin typeface="Cambria"/>
                <a:ea typeface="Cambria"/>
                <a:cs typeface="Cambria"/>
                <a:sym typeface="Cambria"/>
              </a:defRPr>
            </a:lvl1pPr>
          </a:lstStyle>
          <a:p>
            <a:pPr marL="285750" indent="-285750"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ea typeface="Tahoma" pitchFamily="34" charset="0"/>
                <a:cs typeface="Tahoma" pitchFamily="34" charset="0"/>
              </a:rPr>
              <a:t>Receives incoming client requests and directs them to the appropriate service for action</a:t>
            </a:r>
          </a:p>
          <a:p>
            <a:pPr marL="285750" indent="-285750"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ea typeface="Tahoma" pitchFamily="34" charset="0"/>
                <a:cs typeface="Tahoma" pitchFamily="34" charset="0"/>
              </a:rPr>
              <a:t>Acts as a load balancer, routing traffic round-robin to service instances</a:t>
            </a:r>
          </a:p>
          <a:p>
            <a:pPr marL="285750" indent="-285750"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ea typeface="Tahoma" pitchFamily="34" charset="0"/>
                <a:cs typeface="Tahoma" pitchFamily="34" charset="0"/>
              </a:rPr>
              <a:t>Returns HTML responses to client</a:t>
            </a:r>
          </a:p>
          <a:p>
            <a:pPr marL="285750" indent="-285750" defTabSz="457200" fontAlgn="base">
              <a:lnSpc>
                <a:spcPct val="110000"/>
              </a:lnSpc>
              <a:buClr>
                <a:schemeClr val="accent4"/>
              </a:buClr>
              <a:buFont typeface="Gill Sans MT" panose="020B0502020104020203" pitchFamily="34" charset="0"/>
              <a:buChar char="+"/>
            </a:pPr>
            <a:r>
              <a:rPr lang="en-AU" dirty="0">
                <a:solidFill>
                  <a:schemeClr val="tx2">
                    <a:lumMod val="50000"/>
                  </a:schemeClr>
                </a:solidFill>
                <a:ea typeface="Tahoma" pitchFamily="34" charset="0"/>
                <a:cs typeface="Tahoma" pitchFamily="34" charset="0"/>
              </a:rPr>
              <a:t>Single-process; multi-threaded</a:t>
            </a:r>
          </a:p>
          <a:p>
            <a:endParaRPr dirty="0"/>
          </a:p>
        </p:txBody>
      </p:sp>
    </p:spTree>
    <p:extLst>
      <p:ext uri="{BB962C8B-B14F-4D97-AF65-F5344CB8AC3E}">
        <p14:creationId xmlns:p14="http://schemas.microsoft.com/office/powerpoint/2010/main" val="252536910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364</TotalTime>
  <Words>3898</Words>
  <Application>Microsoft Office PowerPoint</Application>
  <PresentationFormat>On-screen Show (16:9)</PresentationFormat>
  <Paragraphs>1274</Paragraphs>
  <Slides>86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86</vt:i4>
      </vt:variant>
    </vt:vector>
  </HeadingPairs>
  <TitlesOfParts>
    <vt:vector size="89" baseType="lpstr">
      <vt:lpstr>Office Theme</vt:lpstr>
      <vt:lpstr>Picture (Metafile)</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CRG_Kushal</dc:creator>
  <cp:lastModifiedBy>CRG_Kushal</cp:lastModifiedBy>
  <cp:revision>105</cp:revision>
  <dcterms:modified xsi:type="dcterms:W3CDTF">2018-07-10T13:05:06Z</dcterms:modified>
</cp:coreProperties>
</file>