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Medium" charset="1" panose="00000600000000000000"/>
      <p:regular r:id="rId16"/>
    </p:embeddedFont>
    <p:embeddedFont>
      <p:font typeface="Poppins Bold" charset="1" panose="00000800000000000000"/>
      <p:regular r:id="rId17"/>
    </p:embeddedFont>
    <p:embeddedFont>
      <p:font typeface="Poppins"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8.jpeg" Type="http://schemas.openxmlformats.org/officeDocument/2006/relationships/image"/><Relationship Id="rId8" Target="../media/image19.jpeg" Type="http://schemas.openxmlformats.org/officeDocument/2006/relationships/image"/><Relationship Id="rId9" Target="../media/image2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1813756" y="-34258"/>
            <a:ext cx="6474244" cy="10321258"/>
          </a:xfrm>
          <a:custGeom>
            <a:avLst/>
            <a:gdLst/>
            <a:ahLst/>
            <a:cxnLst/>
            <a:rect r="r" b="b" t="t" l="l"/>
            <a:pathLst>
              <a:path h="10321258" w="6474244">
                <a:moveTo>
                  <a:pt x="0" y="0"/>
                </a:moveTo>
                <a:lnTo>
                  <a:pt x="6474244" y="0"/>
                </a:lnTo>
                <a:lnTo>
                  <a:pt x="6474244" y="10321258"/>
                </a:lnTo>
                <a:lnTo>
                  <a:pt x="0" y="10321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057974" y="1441327"/>
            <a:ext cx="563768" cy="56376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34258"/>
            <a:ext cx="945283" cy="7097955"/>
            <a:chOff x="0" y="0"/>
            <a:chExt cx="248964" cy="1869420"/>
          </a:xfrm>
        </p:grpSpPr>
        <p:sp>
          <p:nvSpPr>
            <p:cNvPr name="Freeform 8" id="8"/>
            <p:cNvSpPr/>
            <p:nvPr/>
          </p:nvSpPr>
          <p:spPr>
            <a:xfrm flipH="false" flipV="false" rot="0">
              <a:off x="0" y="0"/>
              <a:ext cx="248964" cy="1869420"/>
            </a:xfrm>
            <a:custGeom>
              <a:avLst/>
              <a:gdLst/>
              <a:ahLst/>
              <a:cxnLst/>
              <a:rect r="r" b="b" t="t" l="l"/>
              <a:pathLst>
                <a:path h="1869420" w="248964">
                  <a:moveTo>
                    <a:pt x="0" y="0"/>
                  </a:moveTo>
                  <a:lnTo>
                    <a:pt x="248964" y="0"/>
                  </a:lnTo>
                  <a:lnTo>
                    <a:pt x="248964" y="1869420"/>
                  </a:lnTo>
                  <a:lnTo>
                    <a:pt x="0" y="1869420"/>
                  </a:lnTo>
                  <a:close/>
                </a:path>
              </a:pathLst>
            </a:custGeom>
            <a:solidFill>
              <a:srgbClr val="1B9461"/>
            </a:solidFill>
          </p:spPr>
        </p:sp>
        <p:sp>
          <p:nvSpPr>
            <p:cNvPr name="TextBox 9" id="9"/>
            <p:cNvSpPr txBox="true"/>
            <p:nvPr/>
          </p:nvSpPr>
          <p:spPr>
            <a:xfrm>
              <a:off x="0" y="-57150"/>
              <a:ext cx="248964" cy="192657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7063697"/>
            <a:ext cx="945283" cy="3189045"/>
            <a:chOff x="0" y="0"/>
            <a:chExt cx="248964" cy="839913"/>
          </a:xfrm>
        </p:grpSpPr>
        <p:sp>
          <p:nvSpPr>
            <p:cNvPr name="Freeform 11" id="11"/>
            <p:cNvSpPr/>
            <p:nvPr/>
          </p:nvSpPr>
          <p:spPr>
            <a:xfrm flipH="false" flipV="false" rot="0">
              <a:off x="0" y="0"/>
              <a:ext cx="248964" cy="839913"/>
            </a:xfrm>
            <a:custGeom>
              <a:avLst/>
              <a:gdLst/>
              <a:ahLst/>
              <a:cxnLst/>
              <a:rect r="r" b="b" t="t" l="l"/>
              <a:pathLst>
                <a:path h="839913" w="248964">
                  <a:moveTo>
                    <a:pt x="0" y="0"/>
                  </a:moveTo>
                  <a:lnTo>
                    <a:pt x="248964" y="0"/>
                  </a:lnTo>
                  <a:lnTo>
                    <a:pt x="248964" y="839913"/>
                  </a:lnTo>
                  <a:lnTo>
                    <a:pt x="0" y="839913"/>
                  </a:lnTo>
                  <a:close/>
                </a:path>
              </a:pathLst>
            </a:custGeom>
            <a:solidFill>
              <a:srgbClr val="222222"/>
            </a:solidFill>
          </p:spPr>
        </p:sp>
        <p:sp>
          <p:nvSpPr>
            <p:cNvPr name="TextBox 12" id="12"/>
            <p:cNvSpPr txBox="true"/>
            <p:nvPr/>
          </p:nvSpPr>
          <p:spPr>
            <a:xfrm>
              <a:off x="0" y="-57150"/>
              <a:ext cx="248964" cy="897063"/>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5334998" y="8478132"/>
            <a:ext cx="919202" cy="745910"/>
          </a:xfrm>
          <a:custGeom>
            <a:avLst/>
            <a:gdLst/>
            <a:ahLst/>
            <a:cxnLst/>
            <a:rect r="r" b="b" t="t" l="l"/>
            <a:pathLst>
              <a:path h="745910" w="919202">
                <a:moveTo>
                  <a:pt x="0" y="0"/>
                </a:moveTo>
                <a:lnTo>
                  <a:pt x="919201" y="0"/>
                </a:lnTo>
                <a:lnTo>
                  <a:pt x="919201" y="745910"/>
                </a:lnTo>
                <a:lnTo>
                  <a:pt x="0" y="745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4841785" y="310797"/>
            <a:ext cx="2824828" cy="2824828"/>
          </a:xfrm>
          <a:custGeom>
            <a:avLst/>
            <a:gdLst/>
            <a:ahLst/>
            <a:cxnLst/>
            <a:rect r="r" b="b" t="t" l="l"/>
            <a:pathLst>
              <a:path h="2824828" w="2824828">
                <a:moveTo>
                  <a:pt x="0" y="0"/>
                </a:moveTo>
                <a:lnTo>
                  <a:pt x="2824828" y="0"/>
                </a:lnTo>
                <a:lnTo>
                  <a:pt x="2824828" y="2824828"/>
                </a:lnTo>
                <a:lnTo>
                  <a:pt x="0" y="2824828"/>
                </a:lnTo>
                <a:lnTo>
                  <a:pt x="0" y="0"/>
                </a:lnTo>
                <a:close/>
              </a:path>
            </a:pathLst>
          </a:custGeom>
          <a:blipFill>
            <a:blip r:embed="rId7"/>
            <a:stretch>
              <a:fillRect l="0" t="0" r="0" b="0"/>
            </a:stretch>
          </a:blipFill>
        </p:spPr>
      </p:sp>
      <p:sp>
        <p:nvSpPr>
          <p:cNvPr name="TextBox 15" id="15"/>
          <p:cNvSpPr txBox="true"/>
          <p:nvPr/>
        </p:nvSpPr>
        <p:spPr>
          <a:xfrm rot="0">
            <a:off x="2028900" y="2648725"/>
            <a:ext cx="12532326" cy="2453682"/>
          </a:xfrm>
          <a:prstGeom prst="rect">
            <a:avLst/>
          </a:prstGeom>
        </p:spPr>
        <p:txBody>
          <a:bodyPr anchor="t" rtlCol="false" tIns="0" lIns="0" bIns="0" rIns="0">
            <a:spAutoFit/>
          </a:bodyPr>
          <a:lstStyle/>
          <a:p>
            <a:pPr algn="l">
              <a:lnSpc>
                <a:spcPts val="9657"/>
              </a:lnSpc>
              <a:spcBef>
                <a:spcPct val="0"/>
              </a:spcBef>
            </a:pPr>
            <a:r>
              <a:rPr lang="en-US" b="true" sz="6898" spc="448">
                <a:solidFill>
                  <a:srgbClr val="222222"/>
                </a:solidFill>
                <a:latin typeface="Poppins Medium"/>
                <a:ea typeface="Poppins Medium"/>
                <a:cs typeface="Poppins Medium"/>
                <a:sym typeface="Poppins Medium"/>
              </a:rPr>
              <a:t>Detecting Political Bias in Media using </a:t>
            </a:r>
          </a:p>
        </p:txBody>
      </p:sp>
      <p:sp>
        <p:nvSpPr>
          <p:cNvPr name="TextBox 16" id="16"/>
          <p:cNvSpPr txBox="true"/>
          <p:nvPr/>
        </p:nvSpPr>
        <p:spPr>
          <a:xfrm rot="0">
            <a:off x="2057974" y="5129356"/>
            <a:ext cx="11070203" cy="1234482"/>
          </a:xfrm>
          <a:prstGeom prst="rect">
            <a:avLst/>
          </a:prstGeom>
        </p:spPr>
        <p:txBody>
          <a:bodyPr anchor="t" rtlCol="false" tIns="0" lIns="0" bIns="0" rIns="0">
            <a:spAutoFit/>
          </a:bodyPr>
          <a:lstStyle/>
          <a:p>
            <a:pPr algn="l">
              <a:lnSpc>
                <a:spcPts val="9657"/>
              </a:lnSpc>
              <a:spcBef>
                <a:spcPct val="0"/>
              </a:spcBef>
            </a:pPr>
            <a:r>
              <a:rPr lang="en-US" sz="6898" b="true">
                <a:solidFill>
                  <a:srgbClr val="1B9461"/>
                </a:solidFill>
                <a:latin typeface="Poppins Bold"/>
                <a:ea typeface="Poppins Bold"/>
                <a:cs typeface="Poppins Bold"/>
                <a:sym typeface="Poppins Bold"/>
              </a:rPr>
              <a:t>Predictive Modeling</a:t>
            </a:r>
          </a:p>
        </p:txBody>
      </p:sp>
      <p:sp>
        <p:nvSpPr>
          <p:cNvPr name="TextBox 17" id="17"/>
          <p:cNvSpPr txBox="true"/>
          <p:nvPr/>
        </p:nvSpPr>
        <p:spPr>
          <a:xfrm rot="0">
            <a:off x="3009001" y="1241883"/>
            <a:ext cx="8986939" cy="807793"/>
          </a:xfrm>
          <a:prstGeom prst="rect">
            <a:avLst/>
          </a:prstGeom>
        </p:spPr>
        <p:txBody>
          <a:bodyPr anchor="t" rtlCol="false" tIns="0" lIns="0" bIns="0" rIns="0">
            <a:spAutoFit/>
          </a:bodyPr>
          <a:lstStyle/>
          <a:p>
            <a:pPr algn="l">
              <a:lnSpc>
                <a:spcPts val="6263"/>
              </a:lnSpc>
              <a:spcBef>
                <a:spcPct val="0"/>
              </a:spcBef>
            </a:pPr>
            <a:r>
              <a:rPr lang="en-US" sz="4474" spc="290">
                <a:solidFill>
                  <a:srgbClr val="222222"/>
                </a:solidFill>
                <a:latin typeface="Poppins"/>
                <a:ea typeface="Poppins"/>
                <a:cs typeface="Poppins"/>
                <a:sym typeface="Poppins"/>
              </a:rPr>
              <a:t>Senior Project Presentation</a:t>
            </a:r>
          </a:p>
        </p:txBody>
      </p:sp>
      <p:sp>
        <p:nvSpPr>
          <p:cNvPr name="TextBox 18" id="18"/>
          <p:cNvSpPr txBox="true"/>
          <p:nvPr/>
        </p:nvSpPr>
        <p:spPr>
          <a:xfrm rot="0">
            <a:off x="2057974" y="8401932"/>
            <a:ext cx="10908169" cy="1018935"/>
          </a:xfrm>
          <a:prstGeom prst="rect">
            <a:avLst/>
          </a:prstGeom>
        </p:spPr>
        <p:txBody>
          <a:bodyPr anchor="t" rtlCol="false" tIns="0" lIns="0" bIns="0" rIns="0">
            <a:spAutoFit/>
          </a:bodyPr>
          <a:lstStyle/>
          <a:p>
            <a:pPr algn="l">
              <a:lnSpc>
                <a:spcPts val="4037"/>
              </a:lnSpc>
              <a:spcBef>
                <a:spcPct val="0"/>
              </a:spcBef>
            </a:pPr>
            <a:r>
              <a:rPr lang="en-US" sz="2884" spc="187">
                <a:solidFill>
                  <a:srgbClr val="222222"/>
                </a:solidFill>
                <a:latin typeface="Poppins"/>
                <a:ea typeface="Poppins"/>
                <a:cs typeface="Poppins"/>
                <a:sym typeface="Poppins"/>
              </a:rPr>
              <a:t>Presented by: Sachin Narain Srivastava, Aditi Mishra, Kaushiki Sharma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481007" y="1073135"/>
            <a:ext cx="1514312" cy="1301362"/>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6" id="6"/>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75683">
            <a:off x="-3331216" y="7818697"/>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10800000">
            <a:off x="226005" y="7883216"/>
            <a:ext cx="1514312" cy="1301362"/>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743585" y="2725087"/>
            <a:ext cx="8800830" cy="4836826"/>
            <a:chOff x="0" y="0"/>
            <a:chExt cx="2317914" cy="1273897"/>
          </a:xfrm>
        </p:grpSpPr>
        <p:sp>
          <p:nvSpPr>
            <p:cNvPr name="Freeform 12" id="12"/>
            <p:cNvSpPr/>
            <p:nvPr/>
          </p:nvSpPr>
          <p:spPr>
            <a:xfrm flipH="false" flipV="false" rot="0">
              <a:off x="0" y="0"/>
              <a:ext cx="2317914" cy="1273897"/>
            </a:xfrm>
            <a:custGeom>
              <a:avLst/>
              <a:gdLst/>
              <a:ahLst/>
              <a:cxnLst/>
              <a:rect r="r" b="b" t="t" l="l"/>
              <a:pathLst>
                <a:path h="1273897" w="2317914">
                  <a:moveTo>
                    <a:pt x="0" y="0"/>
                  </a:moveTo>
                  <a:lnTo>
                    <a:pt x="2317914" y="0"/>
                  </a:lnTo>
                  <a:lnTo>
                    <a:pt x="2317914" y="1273897"/>
                  </a:lnTo>
                  <a:lnTo>
                    <a:pt x="0" y="1273897"/>
                  </a:lnTo>
                  <a:close/>
                </a:path>
              </a:pathLst>
            </a:custGeom>
            <a:solidFill>
              <a:srgbClr val="000000">
                <a:alpha val="0"/>
              </a:srgbClr>
            </a:solidFill>
            <a:ln w="38100" cap="sq">
              <a:solidFill>
                <a:srgbClr val="FFFFFF"/>
              </a:solidFill>
              <a:prstDash val="solid"/>
              <a:miter/>
            </a:ln>
          </p:spPr>
        </p:sp>
        <p:sp>
          <p:nvSpPr>
            <p:cNvPr name="TextBox 13" id="13"/>
            <p:cNvSpPr txBox="true"/>
            <p:nvPr/>
          </p:nvSpPr>
          <p:spPr>
            <a:xfrm>
              <a:off x="0" y="-57150"/>
              <a:ext cx="2317914" cy="133104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160480" y="2596174"/>
            <a:ext cx="9967041" cy="2839738"/>
          </a:xfrm>
          <a:prstGeom prst="rect">
            <a:avLst/>
          </a:prstGeom>
        </p:spPr>
        <p:txBody>
          <a:bodyPr anchor="t" rtlCol="false" tIns="0" lIns="0" bIns="0" rIns="0">
            <a:spAutoFit/>
          </a:bodyPr>
          <a:lstStyle/>
          <a:p>
            <a:pPr algn="ctr">
              <a:lnSpc>
                <a:spcPts val="21974"/>
              </a:lnSpc>
              <a:spcBef>
                <a:spcPct val="0"/>
              </a:spcBef>
            </a:pPr>
            <a:r>
              <a:rPr lang="en-US" b="true" sz="15696" spc="1020">
                <a:solidFill>
                  <a:srgbClr val="FFFFFF"/>
                </a:solidFill>
                <a:latin typeface="Poppins Medium"/>
                <a:ea typeface="Poppins Medium"/>
                <a:cs typeface="Poppins Medium"/>
                <a:sym typeface="Poppins Medium"/>
              </a:rPr>
              <a:t>Thank</a:t>
            </a:r>
          </a:p>
        </p:txBody>
      </p:sp>
      <p:sp>
        <p:nvSpPr>
          <p:cNvPr name="TextBox 15" id="15"/>
          <p:cNvSpPr txBox="true"/>
          <p:nvPr/>
        </p:nvSpPr>
        <p:spPr>
          <a:xfrm rot="0">
            <a:off x="3608898" y="4393888"/>
            <a:ext cx="11070203" cy="2839738"/>
          </a:xfrm>
          <a:prstGeom prst="rect">
            <a:avLst/>
          </a:prstGeom>
        </p:spPr>
        <p:txBody>
          <a:bodyPr anchor="t" rtlCol="false" tIns="0" lIns="0" bIns="0" rIns="0">
            <a:spAutoFit/>
          </a:bodyPr>
          <a:lstStyle/>
          <a:p>
            <a:pPr algn="ctr">
              <a:lnSpc>
                <a:spcPts val="21974"/>
              </a:lnSpc>
              <a:spcBef>
                <a:spcPct val="0"/>
              </a:spcBef>
            </a:pPr>
            <a:r>
              <a:rPr lang="en-US" b="true" sz="15696">
                <a:solidFill>
                  <a:srgbClr val="FFFFFF"/>
                </a:solidFill>
                <a:latin typeface="Poppins Bold"/>
                <a:ea typeface="Poppins Bold"/>
                <a:cs typeface="Poppins Bold"/>
                <a:sym typeface="Poppin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279570"/>
            <a:ext cx="11950297" cy="4546369"/>
          </a:xfrm>
          <a:prstGeom prst="rect">
            <a:avLst/>
          </a:prstGeom>
        </p:spPr>
        <p:txBody>
          <a:bodyPr anchor="t" rtlCol="false" tIns="0" lIns="0" bIns="0" rIns="0">
            <a:spAutoFit/>
          </a:bodyPr>
          <a:lstStyle/>
          <a:p>
            <a:pPr algn="l">
              <a:lnSpc>
                <a:spcPts val="4037"/>
              </a:lnSpc>
            </a:pPr>
            <a:r>
              <a:rPr lang="en-US" sz="2884" spc="187" b="true">
                <a:solidFill>
                  <a:srgbClr val="222222"/>
                </a:solidFill>
                <a:latin typeface="Poppins Bold"/>
                <a:ea typeface="Poppins Bold"/>
                <a:cs typeface="Poppins Bold"/>
                <a:sym typeface="Poppins Bold"/>
              </a:rPr>
              <a:t>Overview</a:t>
            </a:r>
            <a:r>
              <a:rPr lang="en-US" sz="2884" spc="187">
                <a:solidFill>
                  <a:srgbClr val="222222"/>
                </a:solidFill>
                <a:latin typeface="Poppins"/>
                <a:ea typeface="Poppins"/>
                <a:cs typeface="Poppins"/>
                <a:sym typeface="Poppins"/>
              </a:rPr>
              <a:t>: This project aims to identify political bias in media articles by analyzing sentiment associated with political entities. Leveraging machine learning techniques, the model assigns bias labels to news content, potentially helping users understand political leanings within media sources.</a:t>
            </a:r>
          </a:p>
          <a:p>
            <a:pPr algn="l">
              <a:lnSpc>
                <a:spcPts val="4037"/>
              </a:lnSpc>
            </a:pPr>
          </a:p>
          <a:p>
            <a:pPr algn="l">
              <a:lnSpc>
                <a:spcPts val="4037"/>
              </a:lnSpc>
              <a:spcBef>
                <a:spcPct val="0"/>
              </a:spcBef>
            </a:pPr>
            <a:r>
              <a:rPr lang="en-US" b="true" sz="2884" spc="187">
                <a:solidFill>
                  <a:srgbClr val="222222"/>
                </a:solidFill>
                <a:latin typeface="Poppins Bold"/>
                <a:ea typeface="Poppins Bold"/>
                <a:cs typeface="Poppins Bold"/>
                <a:sym typeface="Poppins Bold"/>
              </a:rPr>
              <a:t>Keywords</a:t>
            </a:r>
            <a:r>
              <a:rPr lang="en-US" sz="2884" spc="187">
                <a:solidFill>
                  <a:srgbClr val="222222"/>
                </a:solidFill>
                <a:latin typeface="Poppins"/>
                <a:ea typeface="Poppins"/>
                <a:cs typeface="Poppins"/>
                <a:sym typeface="Poppins"/>
              </a:rPr>
              <a:t>: Bias Detection, Sentiment Analysis, Predictive Modeling, Political Bias, Machine Learning.</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8289925"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Project Abstract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028700" cy="1771441"/>
            <a:chOff x="0" y="0"/>
            <a:chExt cx="270933" cy="466552"/>
          </a:xfrm>
        </p:grpSpPr>
        <p:sp>
          <p:nvSpPr>
            <p:cNvPr name="Freeform 3" id="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4" id="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8088569"/>
            <a:ext cx="1028700" cy="1169731"/>
            <a:chOff x="0" y="0"/>
            <a:chExt cx="270933" cy="308077"/>
          </a:xfrm>
        </p:grpSpPr>
        <p:sp>
          <p:nvSpPr>
            <p:cNvPr name="Freeform 6" id="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F3F4F5">
                <a:alpha val="17647"/>
              </a:srgbClr>
            </a:solidFill>
            <a:ln cap="sq">
              <a:noFill/>
              <a:prstDash val="solid"/>
              <a:miter/>
            </a:ln>
          </p:spPr>
        </p:sp>
        <p:sp>
          <p:nvSpPr>
            <p:cNvPr name="TextBox 7" id="7"/>
            <p:cNvSpPr txBox="true"/>
            <p:nvPr/>
          </p:nvSpPr>
          <p:spPr>
            <a:xfrm>
              <a:off x="0" y="-57150"/>
              <a:ext cx="270933" cy="36522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23107" y="3062188"/>
            <a:ext cx="11950297" cy="5051194"/>
          </a:xfrm>
          <a:prstGeom prst="rect">
            <a:avLst/>
          </a:prstGeom>
        </p:spPr>
        <p:txBody>
          <a:bodyPr anchor="t" rtlCol="false" tIns="0" lIns="0" bIns="0" rIns="0">
            <a:spAutoFit/>
          </a:bodyPr>
          <a:lstStyle/>
          <a:p>
            <a:pPr algn="l">
              <a:lnSpc>
                <a:spcPts val="4037"/>
              </a:lnSpc>
            </a:pPr>
            <a:r>
              <a:rPr lang="en-US" sz="2884" spc="187" b="true">
                <a:solidFill>
                  <a:srgbClr val="FFFFFF"/>
                </a:solidFill>
                <a:latin typeface="Poppins Bold"/>
                <a:ea typeface="Poppins Bold"/>
                <a:cs typeface="Poppins Bold"/>
                <a:sym typeface="Poppins Bold"/>
              </a:rPr>
              <a:t>Goal: </a:t>
            </a:r>
          </a:p>
          <a:p>
            <a:pPr algn="l">
              <a:lnSpc>
                <a:spcPts val="4037"/>
              </a:lnSpc>
            </a:pPr>
            <a:r>
              <a:rPr lang="en-US" sz="2884" spc="187">
                <a:solidFill>
                  <a:srgbClr val="FFFFFF"/>
                </a:solidFill>
                <a:latin typeface="Poppins"/>
                <a:ea typeface="Poppins"/>
                <a:cs typeface="Poppins"/>
                <a:sym typeface="Poppins"/>
              </a:rPr>
              <a:t>To build a predictive model that can classify news articles based on political bias—Right, Left, or Neutral.</a:t>
            </a:r>
          </a:p>
          <a:p>
            <a:pPr algn="l">
              <a:lnSpc>
                <a:spcPts val="4037"/>
              </a:lnSpc>
            </a:pPr>
          </a:p>
          <a:p>
            <a:pPr algn="l">
              <a:lnSpc>
                <a:spcPts val="4037"/>
              </a:lnSpc>
            </a:pPr>
            <a:r>
              <a:rPr lang="en-US" sz="2884" spc="187" b="true">
                <a:solidFill>
                  <a:srgbClr val="FFFFFF"/>
                </a:solidFill>
                <a:latin typeface="Poppins Bold"/>
                <a:ea typeface="Poppins Bold"/>
                <a:cs typeface="Poppins Bold"/>
                <a:sym typeface="Poppins Bold"/>
              </a:rPr>
              <a:t>Objectives:</a:t>
            </a:r>
          </a:p>
          <a:p>
            <a:pPr algn="l">
              <a:lnSpc>
                <a:spcPts val="4037"/>
              </a:lnSpc>
            </a:pPr>
            <a:r>
              <a:rPr lang="en-US" sz="2884" spc="187">
                <a:solidFill>
                  <a:srgbClr val="FFFFFF"/>
                </a:solidFill>
                <a:latin typeface="Poppins"/>
                <a:ea typeface="Poppins"/>
                <a:cs typeface="Poppins"/>
                <a:sym typeface="Poppins"/>
              </a:rPr>
              <a:t>Collect and preprocess relevant news article data.</a:t>
            </a:r>
          </a:p>
          <a:p>
            <a:pPr algn="l">
              <a:lnSpc>
                <a:spcPts val="4037"/>
              </a:lnSpc>
            </a:pPr>
            <a:r>
              <a:rPr lang="en-US" sz="2884" spc="187">
                <a:solidFill>
                  <a:srgbClr val="FFFFFF"/>
                </a:solidFill>
                <a:latin typeface="Poppins"/>
                <a:ea typeface="Poppins"/>
                <a:cs typeface="Poppins"/>
                <a:sym typeface="Poppins"/>
              </a:rPr>
              <a:t>Implement a machine learning pipeline to analyze sentiment and assign bias.</a:t>
            </a:r>
          </a:p>
          <a:p>
            <a:pPr algn="l">
              <a:lnSpc>
                <a:spcPts val="4037"/>
              </a:lnSpc>
              <a:spcBef>
                <a:spcPct val="0"/>
              </a:spcBef>
            </a:pPr>
            <a:r>
              <a:rPr lang="en-US" sz="2884" spc="187">
                <a:solidFill>
                  <a:srgbClr val="FFFFFF"/>
                </a:solidFill>
                <a:latin typeface="Poppins"/>
                <a:ea typeface="Poppins"/>
                <a:cs typeface="Poppins"/>
                <a:sym typeface="Poppins"/>
              </a:rPr>
              <a:t>Evaluate model accuracy and optimize for improved predictions.</a:t>
            </a:r>
          </a:p>
        </p:txBody>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FFFFFF"/>
            </a:solidFill>
            <a:prstDash val="solid"/>
            <a:headEnd type="none" len="sm" w="sm"/>
            <a:tailEnd type="none" len="sm" w="sm"/>
          </a:ln>
        </p:spPr>
      </p:sp>
      <p:sp>
        <p:nvSpPr>
          <p:cNvPr name="AutoShape 14" id="14"/>
          <p:cNvSpPr/>
          <p:nvPr/>
        </p:nvSpPr>
        <p:spPr>
          <a:xfrm flipH="true">
            <a:off x="17240250" y="4606903"/>
            <a:ext cx="0" cy="3710908"/>
          </a:xfrm>
          <a:prstGeom prst="line">
            <a:avLst/>
          </a:prstGeom>
          <a:ln cap="flat" w="38100">
            <a:solidFill>
              <a:srgbClr val="FFFFFF"/>
            </a:solidFill>
            <a:prstDash val="solid"/>
            <a:headEnd type="none" len="sm" w="sm"/>
            <a:tailEnd type="none" len="sm" w="sm"/>
          </a:ln>
        </p:spPr>
      </p:sp>
      <p:sp>
        <p:nvSpPr>
          <p:cNvPr name="AutoShape 15" id="15"/>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16" id="16"/>
          <p:cNvSpPr txBox="true"/>
          <p:nvPr/>
        </p:nvSpPr>
        <p:spPr>
          <a:xfrm rot="0">
            <a:off x="1723107" y="900442"/>
            <a:ext cx="12669939"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FFFFFF"/>
                </a:solidFill>
                <a:latin typeface="Poppins Bold"/>
                <a:ea typeface="Poppins Bold"/>
                <a:cs typeface="Poppins Bold"/>
                <a:sym typeface="Poppins Bold"/>
              </a:rPr>
              <a:t>Project Goals and Objectives</a:t>
            </a:r>
          </a:p>
        </p:txBody>
      </p:sp>
      <p:sp>
        <p:nvSpPr>
          <p:cNvPr name="Freeform 17" id="17"/>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6481007" y="1073135"/>
            <a:ext cx="1514312" cy="1301362"/>
            <a:chOff x="0" y="0"/>
            <a:chExt cx="812800" cy="698500"/>
          </a:xfrm>
        </p:grpSpPr>
        <p:sp>
          <p:nvSpPr>
            <p:cNvPr name="Freeform 19" id="1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20" id="20"/>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222222"/>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2522790"/>
            <a:ext cx="8603142" cy="6773610"/>
            <a:chOff x="0" y="0"/>
            <a:chExt cx="2265848" cy="1783996"/>
          </a:xfrm>
        </p:grpSpPr>
        <p:sp>
          <p:nvSpPr>
            <p:cNvPr name="Freeform 7" id="7"/>
            <p:cNvSpPr/>
            <p:nvPr/>
          </p:nvSpPr>
          <p:spPr>
            <a:xfrm flipH="false" flipV="false" rot="0">
              <a:off x="0" y="0"/>
              <a:ext cx="2265848" cy="1783996"/>
            </a:xfrm>
            <a:custGeom>
              <a:avLst/>
              <a:gdLst/>
              <a:ahLst/>
              <a:cxnLst/>
              <a:rect r="r" b="b" t="t" l="l"/>
              <a:pathLst>
                <a:path h="1783996" w="2265848">
                  <a:moveTo>
                    <a:pt x="0" y="0"/>
                  </a:moveTo>
                  <a:lnTo>
                    <a:pt x="2265848" y="0"/>
                  </a:lnTo>
                  <a:lnTo>
                    <a:pt x="2265848" y="1783996"/>
                  </a:lnTo>
                  <a:lnTo>
                    <a:pt x="0" y="1783996"/>
                  </a:lnTo>
                  <a:close/>
                </a:path>
              </a:pathLst>
            </a:custGeom>
            <a:solidFill>
              <a:srgbClr val="1B9461"/>
            </a:solidFill>
            <a:ln cap="sq">
              <a:noFill/>
              <a:prstDash val="solid"/>
              <a:miter/>
            </a:ln>
          </p:spPr>
        </p:sp>
        <p:sp>
          <p:nvSpPr>
            <p:cNvPr name="TextBox 8" id="8"/>
            <p:cNvSpPr txBox="true"/>
            <p:nvPr/>
          </p:nvSpPr>
          <p:spPr>
            <a:xfrm>
              <a:off x="0" y="-57150"/>
              <a:ext cx="2265848" cy="184114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90625" y="3247564"/>
            <a:ext cx="903979" cy="903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545841" y="3190414"/>
            <a:ext cx="5040612" cy="1598929"/>
          </a:xfrm>
          <a:prstGeom prst="rect">
            <a:avLst/>
          </a:prstGeom>
        </p:spPr>
        <p:txBody>
          <a:bodyPr anchor="t" rtlCol="false" tIns="0" lIns="0" bIns="0" rIns="0">
            <a:spAutoFit/>
          </a:bodyPr>
          <a:lstStyle/>
          <a:p>
            <a:pPr algn="just">
              <a:lnSpc>
                <a:spcPts val="3220"/>
              </a:lnSpc>
              <a:spcBef>
                <a:spcPct val="0"/>
              </a:spcBef>
            </a:pPr>
            <a:r>
              <a:rPr lang="en-US" sz="2300" spc="149">
                <a:solidFill>
                  <a:srgbClr val="FFFFFF"/>
                </a:solidFill>
                <a:latin typeface="Poppins"/>
                <a:ea typeface="Poppins"/>
                <a:cs typeface="Poppins"/>
                <a:sym typeface="Poppins"/>
              </a:rPr>
              <a:t>Data Collection: Using a dataset containing URLs, political sentiment scores, and additional metadata.</a:t>
            </a:r>
          </a:p>
        </p:txBody>
      </p:sp>
      <p:sp>
        <p:nvSpPr>
          <p:cNvPr name="TextBox 13" id="13"/>
          <p:cNvSpPr txBox="true"/>
          <p:nvPr/>
        </p:nvSpPr>
        <p:spPr>
          <a:xfrm rot="0">
            <a:off x="1247257" y="3373153"/>
            <a:ext cx="790715" cy="633749"/>
          </a:xfrm>
          <a:prstGeom prst="rect">
            <a:avLst/>
          </a:prstGeom>
        </p:spPr>
        <p:txBody>
          <a:bodyPr anchor="t" rtlCol="false" tIns="0" lIns="0" bIns="0" rIns="0">
            <a:spAutoFit/>
          </a:bodyPr>
          <a:lstStyle/>
          <a:p>
            <a:pPr algn="ctr">
              <a:lnSpc>
                <a:spcPts val="4963"/>
              </a:lnSpc>
              <a:spcBef>
                <a:spcPct val="0"/>
              </a:spcBef>
            </a:pPr>
            <a:r>
              <a:rPr lang="en-US" b="true" sz="3545">
                <a:solidFill>
                  <a:srgbClr val="1B9461"/>
                </a:solidFill>
                <a:latin typeface="Poppins Bold"/>
                <a:ea typeface="Poppins Bold"/>
                <a:cs typeface="Poppins Bold"/>
                <a:sym typeface="Poppins Bold"/>
              </a:rPr>
              <a:t>1</a:t>
            </a:r>
          </a:p>
        </p:txBody>
      </p:sp>
      <p:grpSp>
        <p:nvGrpSpPr>
          <p:cNvPr name="Group 14" id="14"/>
          <p:cNvGrpSpPr/>
          <p:nvPr/>
        </p:nvGrpSpPr>
        <p:grpSpPr>
          <a:xfrm rot="0">
            <a:off x="1190625" y="6325444"/>
            <a:ext cx="903979" cy="90397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247257" y="6451034"/>
            <a:ext cx="790715" cy="633749"/>
          </a:xfrm>
          <a:prstGeom prst="rect">
            <a:avLst/>
          </a:prstGeom>
        </p:spPr>
        <p:txBody>
          <a:bodyPr anchor="t" rtlCol="false" tIns="0" lIns="0" bIns="0" rIns="0">
            <a:spAutoFit/>
          </a:bodyPr>
          <a:lstStyle/>
          <a:p>
            <a:pPr algn="ctr">
              <a:lnSpc>
                <a:spcPts val="4963"/>
              </a:lnSpc>
              <a:spcBef>
                <a:spcPct val="0"/>
              </a:spcBef>
            </a:pPr>
            <a:r>
              <a:rPr lang="en-US" b="true" sz="3545">
                <a:solidFill>
                  <a:srgbClr val="1B9461"/>
                </a:solidFill>
                <a:latin typeface="Poppins Bold"/>
                <a:ea typeface="Poppins Bold"/>
                <a:cs typeface="Poppins Bold"/>
                <a:sym typeface="Poppins Bold"/>
              </a:rPr>
              <a:t>2</a:t>
            </a:r>
          </a:p>
        </p:txBody>
      </p:sp>
      <p:grpSp>
        <p:nvGrpSpPr>
          <p:cNvPr name="Group 18" id="18"/>
          <p:cNvGrpSpPr/>
          <p:nvPr/>
        </p:nvGrpSpPr>
        <p:grpSpPr>
          <a:xfrm rot="0">
            <a:off x="9579169" y="3247564"/>
            <a:ext cx="903979" cy="90397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9635801" y="3373153"/>
            <a:ext cx="790715" cy="633749"/>
          </a:xfrm>
          <a:prstGeom prst="rect">
            <a:avLst/>
          </a:prstGeom>
        </p:spPr>
        <p:txBody>
          <a:bodyPr anchor="t" rtlCol="false" tIns="0" lIns="0" bIns="0" rIns="0">
            <a:spAutoFit/>
          </a:bodyPr>
          <a:lstStyle/>
          <a:p>
            <a:pPr algn="ctr">
              <a:lnSpc>
                <a:spcPts val="4963"/>
              </a:lnSpc>
              <a:spcBef>
                <a:spcPct val="0"/>
              </a:spcBef>
            </a:pPr>
            <a:r>
              <a:rPr lang="en-US" b="true" sz="3545">
                <a:solidFill>
                  <a:srgbClr val="FFFFFF"/>
                </a:solidFill>
                <a:latin typeface="Poppins Bold"/>
                <a:ea typeface="Poppins Bold"/>
                <a:cs typeface="Poppins Bold"/>
                <a:sym typeface="Poppins Bold"/>
              </a:rPr>
              <a:t>3</a:t>
            </a:r>
          </a:p>
        </p:txBody>
      </p:sp>
      <p:sp>
        <p:nvSpPr>
          <p:cNvPr name="TextBox 22" id="22"/>
          <p:cNvSpPr txBox="true"/>
          <p:nvPr/>
        </p:nvSpPr>
        <p:spPr>
          <a:xfrm rot="0">
            <a:off x="9635801" y="6451034"/>
            <a:ext cx="790715" cy="633749"/>
          </a:xfrm>
          <a:prstGeom prst="rect">
            <a:avLst/>
          </a:prstGeom>
        </p:spPr>
        <p:txBody>
          <a:bodyPr anchor="t" rtlCol="false" tIns="0" lIns="0" bIns="0" rIns="0">
            <a:spAutoFit/>
          </a:bodyPr>
          <a:lstStyle/>
          <a:p>
            <a:pPr algn="ctr">
              <a:lnSpc>
                <a:spcPts val="4963"/>
              </a:lnSpc>
              <a:spcBef>
                <a:spcPct val="0"/>
              </a:spcBef>
            </a:pPr>
            <a:r>
              <a:rPr lang="en-US" b="true" sz="3545">
                <a:solidFill>
                  <a:srgbClr val="FFFFFF"/>
                </a:solidFill>
                <a:latin typeface="Poppins Bold"/>
                <a:ea typeface="Poppins Bold"/>
                <a:cs typeface="Poppins Bold"/>
                <a:sym typeface="Poppins Bold"/>
              </a:rPr>
              <a:t>4</a:t>
            </a:r>
          </a:p>
        </p:txBody>
      </p:sp>
      <p:sp>
        <p:nvSpPr>
          <p:cNvPr name="TextBox 23" id="23"/>
          <p:cNvSpPr txBox="true"/>
          <p:nvPr/>
        </p:nvSpPr>
        <p:spPr>
          <a:xfrm rot="0">
            <a:off x="2545841" y="6086266"/>
            <a:ext cx="5040612" cy="2799079"/>
          </a:xfrm>
          <a:prstGeom prst="rect">
            <a:avLst/>
          </a:prstGeom>
        </p:spPr>
        <p:txBody>
          <a:bodyPr anchor="t" rtlCol="false" tIns="0" lIns="0" bIns="0" rIns="0">
            <a:spAutoFit/>
          </a:bodyPr>
          <a:lstStyle/>
          <a:p>
            <a:pPr algn="just">
              <a:lnSpc>
                <a:spcPts val="3220"/>
              </a:lnSpc>
            </a:pPr>
            <a:r>
              <a:rPr lang="en-US" sz="2300" spc="149">
                <a:solidFill>
                  <a:srgbClr val="FFFFFF"/>
                </a:solidFill>
                <a:latin typeface="Poppins"/>
                <a:ea typeface="Poppins"/>
                <a:cs typeface="Poppins"/>
                <a:sym typeface="Poppins"/>
              </a:rPr>
              <a:t>Data Preprocessing:</a:t>
            </a:r>
          </a:p>
          <a:p>
            <a:pPr algn="just">
              <a:lnSpc>
                <a:spcPts val="3220"/>
              </a:lnSpc>
            </a:pPr>
            <a:r>
              <a:rPr lang="en-US" sz="2300" spc="149">
                <a:solidFill>
                  <a:srgbClr val="FFFFFF"/>
                </a:solidFill>
                <a:latin typeface="Poppins"/>
                <a:ea typeface="Poppins"/>
                <a:cs typeface="Poppins"/>
                <a:sym typeface="Poppins"/>
              </a:rPr>
              <a:t>Text cleaning, tokenization, and vectorization (TF-IDF).</a:t>
            </a:r>
          </a:p>
          <a:p>
            <a:pPr algn="just">
              <a:lnSpc>
                <a:spcPts val="3220"/>
              </a:lnSpc>
              <a:spcBef>
                <a:spcPct val="0"/>
              </a:spcBef>
            </a:pPr>
            <a:r>
              <a:rPr lang="en-US" sz="2300" spc="149">
                <a:solidFill>
                  <a:srgbClr val="FFFFFF"/>
                </a:solidFill>
                <a:latin typeface="Poppins"/>
                <a:ea typeface="Poppins"/>
                <a:cs typeface="Poppins"/>
                <a:sym typeface="Poppins"/>
              </a:rPr>
              <a:t>Feature engineering with a bias scoring system based on democrat and republican sentiment.</a:t>
            </a:r>
          </a:p>
        </p:txBody>
      </p:sp>
      <p:sp>
        <p:nvSpPr>
          <p:cNvPr name="TextBox 24" id="24"/>
          <p:cNvSpPr txBox="true"/>
          <p:nvPr/>
        </p:nvSpPr>
        <p:spPr>
          <a:xfrm rot="0">
            <a:off x="10930823" y="3190414"/>
            <a:ext cx="5040612" cy="3199129"/>
          </a:xfrm>
          <a:prstGeom prst="rect">
            <a:avLst/>
          </a:prstGeom>
        </p:spPr>
        <p:txBody>
          <a:bodyPr anchor="t" rtlCol="false" tIns="0" lIns="0" bIns="0" rIns="0">
            <a:spAutoFit/>
          </a:bodyPr>
          <a:lstStyle/>
          <a:p>
            <a:pPr algn="just">
              <a:lnSpc>
                <a:spcPts val="3220"/>
              </a:lnSpc>
            </a:pPr>
            <a:r>
              <a:rPr lang="en-US" sz="2300" spc="149">
                <a:solidFill>
                  <a:srgbClr val="222222"/>
                </a:solidFill>
                <a:latin typeface="Poppins"/>
                <a:ea typeface="Poppins"/>
                <a:cs typeface="Poppins"/>
                <a:sym typeface="Poppins"/>
              </a:rPr>
              <a:t>Modeling:</a:t>
            </a:r>
          </a:p>
          <a:p>
            <a:pPr algn="just">
              <a:lnSpc>
                <a:spcPts val="3220"/>
              </a:lnSpc>
            </a:pPr>
            <a:r>
              <a:rPr lang="en-US" sz="2300" spc="149">
                <a:solidFill>
                  <a:srgbClr val="222222"/>
                </a:solidFill>
                <a:latin typeface="Poppins"/>
                <a:ea typeface="Poppins"/>
                <a:cs typeface="Poppins"/>
                <a:sym typeface="Poppins"/>
              </a:rPr>
              <a:t>Train a Naive Bayes classifier, test its effectiveness, and explore alternative models (Logistic Regression, SVM).</a:t>
            </a:r>
          </a:p>
          <a:p>
            <a:pPr algn="just">
              <a:lnSpc>
                <a:spcPts val="3220"/>
              </a:lnSpc>
              <a:spcBef>
                <a:spcPct val="0"/>
              </a:spcBef>
            </a:pPr>
            <a:r>
              <a:rPr lang="en-US" sz="2300" spc="149">
                <a:solidFill>
                  <a:srgbClr val="222222"/>
                </a:solidFill>
                <a:latin typeface="Poppins"/>
                <a:ea typeface="Poppins"/>
                <a:cs typeface="Poppins"/>
                <a:sym typeface="Poppins"/>
              </a:rPr>
              <a:t>Evaluation Metrics: Accuracy, Precision, Recall, and Cross-Validation Scores.</a:t>
            </a:r>
          </a:p>
        </p:txBody>
      </p:sp>
      <p:sp>
        <p:nvSpPr>
          <p:cNvPr name="Freeform 25" id="25"/>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26" id="26"/>
          <p:cNvSpPr/>
          <p:nvPr/>
        </p:nvSpPr>
        <p:spPr>
          <a:xfrm flipH="true">
            <a:off x="17240250" y="4803299"/>
            <a:ext cx="0" cy="3514512"/>
          </a:xfrm>
          <a:prstGeom prst="line">
            <a:avLst/>
          </a:prstGeom>
          <a:ln cap="flat" w="38100">
            <a:solidFill>
              <a:srgbClr val="1B9461"/>
            </a:solidFill>
            <a:prstDash val="solid"/>
            <a:headEnd type="none" len="sm" w="sm"/>
            <a:tailEnd type="none" len="sm" w="sm"/>
          </a:ln>
        </p:spPr>
      </p:sp>
      <p:sp>
        <p:nvSpPr>
          <p:cNvPr name="AutoShape 27" id="27"/>
          <p:cNvSpPr/>
          <p:nvPr/>
        </p:nvSpPr>
        <p:spPr>
          <a:xfrm flipV="true">
            <a:off x="8355855" y="9277350"/>
            <a:ext cx="7846876" cy="0"/>
          </a:xfrm>
          <a:prstGeom prst="line">
            <a:avLst/>
          </a:prstGeom>
          <a:ln cap="flat" w="38100">
            <a:solidFill>
              <a:srgbClr val="1B9461"/>
            </a:solidFill>
            <a:prstDash val="solid"/>
            <a:headEnd type="none" len="sm" w="sm"/>
            <a:tailEnd type="none" len="sm" w="sm"/>
          </a:ln>
        </p:spPr>
      </p:sp>
      <p:sp>
        <p:nvSpPr>
          <p:cNvPr name="TextBox 28" id="28"/>
          <p:cNvSpPr txBox="true"/>
          <p:nvPr/>
        </p:nvSpPr>
        <p:spPr>
          <a:xfrm rot="0">
            <a:off x="4561519" y="866775"/>
            <a:ext cx="11960432"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Methodology and Approach</a:t>
            </a:r>
          </a:p>
        </p:txBody>
      </p:sp>
      <p:sp>
        <p:nvSpPr>
          <p:cNvPr name="Freeform 29" id="29"/>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0" id="30"/>
          <p:cNvGrpSpPr/>
          <p:nvPr/>
        </p:nvGrpSpPr>
        <p:grpSpPr>
          <a:xfrm rot="0">
            <a:off x="16481007" y="1073135"/>
            <a:ext cx="1514312" cy="1301362"/>
            <a:chOff x="0" y="0"/>
            <a:chExt cx="812800" cy="698500"/>
          </a:xfrm>
        </p:grpSpPr>
        <p:sp>
          <p:nvSpPr>
            <p:cNvPr name="Freeform 31" id="3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32" id="32"/>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14097412" y="0"/>
            <a:ext cx="4190588" cy="10287000"/>
            <a:chOff x="0" y="0"/>
            <a:chExt cx="1103694" cy="2709333"/>
          </a:xfrm>
        </p:grpSpPr>
        <p:sp>
          <p:nvSpPr>
            <p:cNvPr name="Freeform 4" id="4"/>
            <p:cNvSpPr/>
            <p:nvPr/>
          </p:nvSpPr>
          <p:spPr>
            <a:xfrm flipH="false" flipV="false" rot="0">
              <a:off x="0" y="0"/>
              <a:ext cx="1103694" cy="2709333"/>
            </a:xfrm>
            <a:custGeom>
              <a:avLst/>
              <a:gdLst/>
              <a:ahLst/>
              <a:cxnLst/>
              <a:rect r="r" b="b" t="t" l="l"/>
              <a:pathLst>
                <a:path h="2709333" w="1103694">
                  <a:moveTo>
                    <a:pt x="0" y="0"/>
                  </a:moveTo>
                  <a:lnTo>
                    <a:pt x="1103694" y="0"/>
                  </a:lnTo>
                  <a:lnTo>
                    <a:pt x="1103694" y="2709333"/>
                  </a:lnTo>
                  <a:lnTo>
                    <a:pt x="0" y="2709333"/>
                  </a:lnTo>
                  <a:close/>
                </a:path>
              </a:pathLst>
            </a:custGeom>
            <a:solidFill>
              <a:srgbClr val="1B9461"/>
            </a:solidFill>
          </p:spPr>
        </p:sp>
        <p:sp>
          <p:nvSpPr>
            <p:cNvPr name="TextBox 5" id="5"/>
            <p:cNvSpPr txBox="true"/>
            <p:nvPr/>
          </p:nvSpPr>
          <p:spPr>
            <a:xfrm>
              <a:off x="0" y="-57150"/>
              <a:ext cx="1103694"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3107" y="2970025"/>
            <a:ext cx="12374305" cy="7138414"/>
            <a:chOff x="0" y="0"/>
            <a:chExt cx="3259076" cy="1880076"/>
          </a:xfrm>
        </p:grpSpPr>
        <p:sp>
          <p:nvSpPr>
            <p:cNvPr name="Freeform 7" id="7"/>
            <p:cNvSpPr/>
            <p:nvPr/>
          </p:nvSpPr>
          <p:spPr>
            <a:xfrm flipH="false" flipV="false" rot="0">
              <a:off x="0" y="0"/>
              <a:ext cx="3259076" cy="1880076"/>
            </a:xfrm>
            <a:custGeom>
              <a:avLst/>
              <a:gdLst/>
              <a:ahLst/>
              <a:cxnLst/>
              <a:rect r="r" b="b" t="t" l="l"/>
              <a:pathLst>
                <a:path h="1880076" w="3259076">
                  <a:moveTo>
                    <a:pt x="0" y="0"/>
                  </a:moveTo>
                  <a:lnTo>
                    <a:pt x="3259076" y="0"/>
                  </a:lnTo>
                  <a:lnTo>
                    <a:pt x="3259076" y="1880076"/>
                  </a:lnTo>
                  <a:lnTo>
                    <a:pt x="0" y="1880076"/>
                  </a:lnTo>
                  <a:close/>
                </a:path>
              </a:pathLst>
            </a:custGeom>
            <a:solidFill>
              <a:srgbClr val="222222"/>
            </a:solidFill>
            <a:ln cap="sq">
              <a:noFill/>
              <a:prstDash val="solid"/>
              <a:miter/>
            </a:ln>
          </p:spPr>
        </p:sp>
        <p:sp>
          <p:nvSpPr>
            <p:cNvPr name="TextBox 8" id="8"/>
            <p:cNvSpPr txBox="true"/>
            <p:nvPr/>
          </p:nvSpPr>
          <p:spPr>
            <a:xfrm>
              <a:off x="0" y="-57150"/>
              <a:ext cx="3259076" cy="193722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969414" y="2106121"/>
            <a:ext cx="5117397" cy="6074758"/>
            <a:chOff x="0" y="0"/>
            <a:chExt cx="792819" cy="941139"/>
          </a:xfrm>
        </p:grpSpPr>
        <p:sp>
          <p:nvSpPr>
            <p:cNvPr name="Freeform 10" id="10"/>
            <p:cNvSpPr/>
            <p:nvPr/>
          </p:nvSpPr>
          <p:spPr>
            <a:xfrm flipH="false" flipV="false" rot="0">
              <a:off x="0" y="0"/>
              <a:ext cx="792819" cy="941139"/>
            </a:xfrm>
            <a:custGeom>
              <a:avLst/>
              <a:gdLst/>
              <a:ahLst/>
              <a:cxnLst/>
              <a:rect r="r" b="b" t="t" l="l"/>
              <a:pathLst>
                <a:path h="941139" w="792819">
                  <a:moveTo>
                    <a:pt x="0" y="0"/>
                  </a:moveTo>
                  <a:lnTo>
                    <a:pt x="792819" y="0"/>
                  </a:lnTo>
                  <a:lnTo>
                    <a:pt x="792819" y="941139"/>
                  </a:lnTo>
                  <a:lnTo>
                    <a:pt x="0" y="941139"/>
                  </a:lnTo>
                  <a:close/>
                </a:path>
              </a:pathLst>
            </a:custGeom>
            <a:blipFill>
              <a:blip r:embed="rId3"/>
              <a:stretch>
                <a:fillRect l="0" t="-13219" r="0" b="-13219"/>
              </a:stretch>
            </a:blipFill>
            <a:ln w="123825" cap="sq">
              <a:solidFill>
                <a:srgbClr val="FFFFFF"/>
              </a:solidFill>
              <a:prstDash val="solid"/>
              <a:miter/>
            </a:ln>
          </p:spPr>
        </p:sp>
      </p:grpSp>
      <p:sp>
        <p:nvSpPr>
          <p:cNvPr name="TextBox 11" id="11"/>
          <p:cNvSpPr txBox="true"/>
          <p:nvPr/>
        </p:nvSpPr>
        <p:spPr>
          <a:xfrm rot="0">
            <a:off x="2109269" y="3091047"/>
            <a:ext cx="10606691" cy="5255226"/>
          </a:xfrm>
          <a:prstGeom prst="rect">
            <a:avLst/>
          </a:prstGeom>
        </p:spPr>
        <p:txBody>
          <a:bodyPr anchor="t" rtlCol="false" tIns="0" lIns="0" bIns="0" rIns="0">
            <a:spAutoFit/>
          </a:bodyPr>
          <a:lstStyle/>
          <a:p>
            <a:pPr algn="l">
              <a:lnSpc>
                <a:spcPts val="3816"/>
              </a:lnSpc>
            </a:pPr>
            <a:r>
              <a:rPr lang="en-US" sz="2726" spc="177" b="true">
                <a:solidFill>
                  <a:srgbClr val="FFFFFF"/>
                </a:solidFill>
                <a:latin typeface="Poppins Bold"/>
                <a:ea typeface="Poppins Bold"/>
                <a:cs typeface="Poppins Bold"/>
                <a:sym typeface="Poppins Bold"/>
              </a:rPr>
              <a:t>Outcomes:</a:t>
            </a:r>
          </a:p>
          <a:p>
            <a:pPr algn="l">
              <a:lnSpc>
                <a:spcPts val="3816"/>
              </a:lnSpc>
            </a:pPr>
            <a:r>
              <a:rPr lang="en-US" sz="2726" spc="177" b="true">
                <a:solidFill>
                  <a:srgbClr val="FFFFFF"/>
                </a:solidFill>
                <a:latin typeface="Poppins Bold"/>
                <a:ea typeface="Poppins Bold"/>
                <a:cs typeface="Poppins Bold"/>
                <a:sym typeface="Poppins Bold"/>
              </a:rPr>
              <a:t>A model capable of categorizing news articles as Left, Neutral, or Right based on their content.</a:t>
            </a:r>
          </a:p>
          <a:p>
            <a:pPr algn="l">
              <a:lnSpc>
                <a:spcPts val="3816"/>
              </a:lnSpc>
            </a:pPr>
            <a:r>
              <a:rPr lang="en-US" sz="2726" spc="177" b="true">
                <a:solidFill>
                  <a:srgbClr val="FFFFFF"/>
                </a:solidFill>
                <a:latin typeface="Poppins Bold"/>
                <a:ea typeface="Poppins Bold"/>
                <a:cs typeface="Poppins Bold"/>
                <a:sym typeface="Poppins Bold"/>
              </a:rPr>
              <a:t>A web application interface that allows users to check the predicted bias of specific articles.</a:t>
            </a:r>
          </a:p>
          <a:p>
            <a:pPr algn="l">
              <a:lnSpc>
                <a:spcPts val="3816"/>
              </a:lnSpc>
            </a:pPr>
          </a:p>
          <a:p>
            <a:pPr algn="l">
              <a:lnSpc>
                <a:spcPts val="3816"/>
              </a:lnSpc>
            </a:pPr>
            <a:r>
              <a:rPr lang="en-US" sz="2726" spc="177" b="true">
                <a:solidFill>
                  <a:srgbClr val="FFFFFF"/>
                </a:solidFill>
                <a:latin typeface="Poppins Bold"/>
                <a:ea typeface="Poppins Bold"/>
                <a:cs typeface="Poppins Bold"/>
                <a:sym typeface="Poppins Bold"/>
              </a:rPr>
              <a:t>Impact:</a:t>
            </a:r>
          </a:p>
          <a:p>
            <a:pPr algn="l">
              <a:lnSpc>
                <a:spcPts val="3816"/>
              </a:lnSpc>
            </a:pPr>
            <a:r>
              <a:rPr lang="en-US" sz="2726" spc="177" b="true">
                <a:solidFill>
                  <a:srgbClr val="FFFFFF"/>
                </a:solidFill>
                <a:latin typeface="Poppins Bold"/>
                <a:ea typeface="Poppins Bold"/>
                <a:cs typeface="Poppins Bold"/>
                <a:sym typeface="Poppins Bold"/>
              </a:rPr>
              <a:t>Increased awareness of political bias within media content.</a:t>
            </a:r>
          </a:p>
          <a:p>
            <a:pPr algn="l">
              <a:lnSpc>
                <a:spcPts val="3816"/>
              </a:lnSpc>
              <a:spcBef>
                <a:spcPct val="0"/>
              </a:spcBef>
            </a:pPr>
            <a:r>
              <a:rPr lang="en-US" b="true" sz="2726" spc="177">
                <a:solidFill>
                  <a:srgbClr val="FFFFFF"/>
                </a:solidFill>
                <a:latin typeface="Poppins Bold"/>
                <a:ea typeface="Poppins Bold"/>
                <a:cs typeface="Poppins Bold"/>
                <a:sym typeface="Poppins Bold"/>
              </a:rPr>
              <a:t>A valuable tool for researchers, journalists, and consumers interested in media bias analysis.</a:t>
            </a:r>
          </a:p>
        </p:txBody>
      </p:sp>
      <p:grpSp>
        <p:nvGrpSpPr>
          <p:cNvPr name="Group 12" id="12"/>
          <p:cNvGrpSpPr/>
          <p:nvPr/>
        </p:nvGrpSpPr>
        <p:grpSpPr>
          <a:xfrm rot="0">
            <a:off x="0" y="0"/>
            <a:ext cx="1028700" cy="1771441"/>
            <a:chOff x="0" y="0"/>
            <a:chExt cx="270933" cy="466552"/>
          </a:xfrm>
        </p:grpSpPr>
        <p:sp>
          <p:nvSpPr>
            <p:cNvPr name="Freeform 13" id="1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14" id="1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8088569"/>
            <a:ext cx="1028700" cy="1169731"/>
            <a:chOff x="0" y="0"/>
            <a:chExt cx="270933" cy="308077"/>
          </a:xfrm>
        </p:grpSpPr>
        <p:sp>
          <p:nvSpPr>
            <p:cNvPr name="Freeform 16" id="1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17" id="17"/>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0" y="9258300"/>
            <a:ext cx="1028700" cy="1028700"/>
            <a:chOff x="0" y="0"/>
            <a:chExt cx="270933" cy="270933"/>
          </a:xfrm>
        </p:grpSpPr>
        <p:sp>
          <p:nvSpPr>
            <p:cNvPr name="Freeform 19" id="1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20" id="20"/>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2" id="22"/>
          <p:cNvSpPr txBox="true"/>
          <p:nvPr/>
        </p:nvSpPr>
        <p:spPr>
          <a:xfrm rot="0">
            <a:off x="1723107" y="919492"/>
            <a:ext cx="12374305" cy="909894"/>
          </a:xfrm>
          <a:prstGeom prst="rect">
            <a:avLst/>
          </a:prstGeom>
        </p:spPr>
        <p:txBody>
          <a:bodyPr anchor="t" rtlCol="false" tIns="0" lIns="0" bIns="0" rIns="0">
            <a:spAutoFit/>
          </a:bodyPr>
          <a:lstStyle/>
          <a:p>
            <a:pPr algn="l">
              <a:lnSpc>
                <a:spcPts val="7073"/>
              </a:lnSpc>
              <a:spcBef>
                <a:spcPct val="0"/>
              </a:spcBef>
            </a:pPr>
            <a:r>
              <a:rPr lang="en-US" b="true" sz="5052" spc="328">
                <a:solidFill>
                  <a:srgbClr val="1B9461"/>
                </a:solidFill>
                <a:latin typeface="Poppins Bold"/>
                <a:ea typeface="Poppins Bold"/>
                <a:cs typeface="Poppins Bold"/>
                <a:sym typeface="Poppins Bold"/>
              </a:rPr>
              <a:t>Expected Outcomes and Impact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FFFFFF"/>
            </a:solidFill>
          </p:spPr>
        </p:sp>
        <p:sp>
          <p:nvSpPr>
            <p:cNvPr name="TextBox 5" id="5"/>
            <p:cNvSpPr txBox="true"/>
            <p:nvPr/>
          </p:nvSpPr>
          <p:spPr>
            <a:xfrm>
              <a:off x="0" y="-57150"/>
              <a:ext cx="2408296" cy="276648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a:off x="17240250" y="3024088"/>
            <a:ext cx="0" cy="5293724"/>
          </a:xfrm>
          <a:prstGeom prst="line">
            <a:avLst/>
          </a:prstGeom>
          <a:ln cap="flat" w="38100">
            <a:solidFill>
              <a:srgbClr val="FFFFFF"/>
            </a:solidFill>
            <a:prstDash val="solid"/>
            <a:headEnd type="none" len="sm" w="sm"/>
            <a:tailEnd type="none" len="sm" w="sm"/>
          </a:ln>
        </p:spPr>
      </p:sp>
      <p:sp>
        <p:nvSpPr>
          <p:cNvPr name="AutoShape 8" id="8"/>
          <p:cNvSpPr/>
          <p:nvPr/>
        </p:nvSpPr>
        <p:spPr>
          <a:xfrm>
            <a:off x="9144000" y="9612205"/>
            <a:ext cx="7058731" cy="0"/>
          </a:xfrm>
          <a:prstGeom prst="line">
            <a:avLst/>
          </a:prstGeom>
          <a:ln cap="flat" w="38100">
            <a:solidFill>
              <a:srgbClr val="FFFFFF"/>
            </a:solidFill>
            <a:prstDash val="solid"/>
            <a:headEnd type="none" len="sm" w="sm"/>
            <a:tailEnd type="none" len="sm" w="sm"/>
          </a:ln>
        </p:spPr>
      </p:sp>
      <p:sp>
        <p:nvSpPr>
          <p:cNvPr name="Freeform 9" id="9"/>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6481007" y="1073135"/>
            <a:ext cx="1514312" cy="1301362"/>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12" id="12"/>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386034" y="3789043"/>
            <a:ext cx="8371932" cy="4528769"/>
          </a:xfrm>
          <a:custGeom>
            <a:avLst/>
            <a:gdLst/>
            <a:ahLst/>
            <a:cxnLst/>
            <a:rect r="r" b="b" t="t" l="l"/>
            <a:pathLst>
              <a:path h="4528769" w="8371932">
                <a:moveTo>
                  <a:pt x="0" y="0"/>
                </a:moveTo>
                <a:lnTo>
                  <a:pt x="8371932" y="0"/>
                </a:lnTo>
                <a:lnTo>
                  <a:pt x="8371932" y="4528769"/>
                </a:lnTo>
                <a:lnTo>
                  <a:pt x="0" y="4528769"/>
                </a:lnTo>
                <a:lnTo>
                  <a:pt x="0" y="0"/>
                </a:lnTo>
                <a:close/>
              </a:path>
            </a:pathLst>
          </a:custGeom>
          <a:blipFill>
            <a:blip r:embed="rId7"/>
            <a:stretch>
              <a:fillRect l="0" t="0" r="0" b="0"/>
            </a:stretch>
          </a:blipFill>
        </p:spPr>
      </p:sp>
      <p:sp>
        <p:nvSpPr>
          <p:cNvPr name="TextBox 14" id="14"/>
          <p:cNvSpPr txBox="true"/>
          <p:nvPr/>
        </p:nvSpPr>
        <p:spPr>
          <a:xfrm rot="0">
            <a:off x="1310392" y="847725"/>
            <a:ext cx="5903195" cy="2295910"/>
          </a:xfrm>
          <a:prstGeom prst="rect">
            <a:avLst/>
          </a:prstGeom>
        </p:spPr>
        <p:txBody>
          <a:bodyPr anchor="t" rtlCol="false" tIns="0" lIns="0" bIns="0" rIns="0">
            <a:spAutoFit/>
          </a:bodyPr>
          <a:lstStyle/>
          <a:p>
            <a:pPr algn="l">
              <a:lnSpc>
                <a:spcPts val="8988"/>
              </a:lnSpc>
              <a:spcBef>
                <a:spcPct val="0"/>
              </a:spcBef>
            </a:pPr>
            <a:r>
              <a:rPr lang="en-US" b="true" sz="6420" spc="417">
                <a:solidFill>
                  <a:srgbClr val="1B9461"/>
                </a:solidFill>
                <a:latin typeface="Poppins Bold"/>
                <a:ea typeface="Poppins Bold"/>
                <a:cs typeface="Poppins Bold"/>
                <a:sym typeface="Poppins Bold"/>
              </a:rPr>
              <a:t>Key Project Deliverables</a:t>
            </a:r>
          </a:p>
        </p:txBody>
      </p:sp>
      <p:sp>
        <p:nvSpPr>
          <p:cNvPr name="TextBox 15" id="15"/>
          <p:cNvSpPr txBox="true"/>
          <p:nvPr/>
        </p:nvSpPr>
        <p:spPr>
          <a:xfrm rot="0">
            <a:off x="9485150" y="1715135"/>
            <a:ext cx="6268674" cy="6799579"/>
          </a:xfrm>
          <a:prstGeom prst="rect">
            <a:avLst/>
          </a:prstGeom>
        </p:spPr>
        <p:txBody>
          <a:bodyPr anchor="t" rtlCol="false" tIns="0" lIns="0" bIns="0" rIns="0">
            <a:spAutoFit/>
          </a:bodyPr>
          <a:lstStyle/>
          <a:p>
            <a:pPr algn="just" marL="496577" indent="-248289" lvl="1">
              <a:lnSpc>
                <a:spcPts val="3220"/>
              </a:lnSpc>
              <a:buFont typeface="Arial"/>
              <a:buChar char="•"/>
            </a:pPr>
            <a:r>
              <a:rPr lang="en-US" sz="2300" spc="149">
                <a:solidFill>
                  <a:srgbClr val="FFFFFF"/>
                </a:solidFill>
                <a:latin typeface="Poppins"/>
                <a:ea typeface="Poppins"/>
                <a:cs typeface="Poppins"/>
                <a:sym typeface="Poppins"/>
              </a:rPr>
              <a:t>Data Pipeline: A complete preprocessing script (data.py) that loads, cleans, and transforms text data.</a:t>
            </a:r>
          </a:p>
          <a:p>
            <a:pPr algn="just">
              <a:lnSpc>
                <a:spcPts val="3220"/>
              </a:lnSpc>
            </a:pPr>
          </a:p>
          <a:p>
            <a:pPr algn="just" marL="496577" indent="-248289" lvl="1">
              <a:lnSpc>
                <a:spcPts val="3220"/>
              </a:lnSpc>
              <a:buFont typeface="Arial"/>
              <a:buChar char="•"/>
            </a:pPr>
            <a:r>
              <a:rPr lang="en-US" sz="2300" spc="149">
                <a:solidFill>
                  <a:srgbClr val="FFFFFF"/>
                </a:solidFill>
                <a:latin typeface="Poppins"/>
                <a:ea typeface="Poppins"/>
                <a:cs typeface="Poppins"/>
                <a:sym typeface="Poppins"/>
              </a:rPr>
              <a:t>Machine Learning Model: A trained Naive Bayes model saved as naiveBayesModel.pkl.</a:t>
            </a:r>
          </a:p>
          <a:p>
            <a:pPr algn="just">
              <a:lnSpc>
                <a:spcPts val="3220"/>
              </a:lnSpc>
            </a:pPr>
          </a:p>
          <a:p>
            <a:pPr algn="just" marL="496577" indent="-248289" lvl="1">
              <a:lnSpc>
                <a:spcPts val="3220"/>
              </a:lnSpc>
              <a:buFont typeface="Arial"/>
              <a:buChar char="•"/>
            </a:pPr>
            <a:r>
              <a:rPr lang="en-US" sz="2300" spc="149">
                <a:solidFill>
                  <a:srgbClr val="FFFFFF"/>
                </a:solidFill>
                <a:latin typeface="Poppins"/>
                <a:ea typeface="Poppins"/>
                <a:cs typeface="Poppins"/>
                <a:sym typeface="Poppins"/>
              </a:rPr>
              <a:t>Web Application: A Flask-based web interface for users to interact with the bias prediction model.</a:t>
            </a:r>
          </a:p>
          <a:p>
            <a:pPr algn="just">
              <a:lnSpc>
                <a:spcPts val="3220"/>
              </a:lnSpc>
            </a:pPr>
          </a:p>
          <a:p>
            <a:pPr algn="just" marL="496577" indent="-248289" lvl="1">
              <a:lnSpc>
                <a:spcPts val="3220"/>
              </a:lnSpc>
              <a:buFont typeface="Arial"/>
              <a:buChar char="•"/>
            </a:pPr>
            <a:r>
              <a:rPr lang="en-US" sz="2300" spc="149">
                <a:solidFill>
                  <a:srgbClr val="FFFFFF"/>
                </a:solidFill>
                <a:latin typeface="Poppins"/>
                <a:ea typeface="Poppins"/>
                <a:cs typeface="Poppins"/>
                <a:sym typeface="Poppins"/>
              </a:rPr>
              <a:t>Documentation: Detailed project report covering methodology, model analysis, and future improvements.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60893"/>
            <a:chOff x="0" y="0"/>
            <a:chExt cx="4816593" cy="674474"/>
          </a:xfrm>
        </p:grpSpPr>
        <p:sp>
          <p:nvSpPr>
            <p:cNvPr name="Freeform 3" id="3"/>
            <p:cNvSpPr/>
            <p:nvPr/>
          </p:nvSpPr>
          <p:spPr>
            <a:xfrm flipH="false" flipV="false" rot="0">
              <a:off x="0" y="0"/>
              <a:ext cx="4816592" cy="674474"/>
            </a:xfrm>
            <a:custGeom>
              <a:avLst/>
              <a:gdLst/>
              <a:ahLst/>
              <a:cxnLst/>
              <a:rect r="r" b="b" t="t" l="l"/>
              <a:pathLst>
                <a:path h="674474" w="4816592">
                  <a:moveTo>
                    <a:pt x="0" y="0"/>
                  </a:moveTo>
                  <a:lnTo>
                    <a:pt x="4816592" y="0"/>
                  </a:lnTo>
                  <a:lnTo>
                    <a:pt x="4816592" y="674474"/>
                  </a:lnTo>
                  <a:lnTo>
                    <a:pt x="0" y="674474"/>
                  </a:lnTo>
                  <a:close/>
                </a:path>
              </a:pathLst>
            </a:custGeom>
            <a:solidFill>
              <a:srgbClr val="1B9461"/>
            </a:solidFill>
          </p:spPr>
        </p:sp>
        <p:sp>
          <p:nvSpPr>
            <p:cNvPr name="TextBox 4" id="4"/>
            <p:cNvSpPr txBox="true"/>
            <p:nvPr/>
          </p:nvSpPr>
          <p:spPr>
            <a:xfrm>
              <a:off x="0" y="-57150"/>
              <a:ext cx="4816593" cy="73162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3337018"/>
            <a:ext cx="15095413" cy="5270499"/>
          </a:xfrm>
          <a:prstGeom prst="rect">
            <a:avLst/>
          </a:prstGeom>
        </p:spPr>
        <p:txBody>
          <a:bodyPr anchor="t" rtlCol="false" tIns="0" lIns="0" bIns="0" rIns="0">
            <a:spAutoFit/>
          </a:bodyPr>
          <a:lstStyle/>
          <a:p>
            <a:pPr algn="just">
              <a:lnSpc>
                <a:spcPts val="3500"/>
              </a:lnSpc>
            </a:pPr>
            <a:r>
              <a:rPr lang="en-US" sz="2500" spc="162">
                <a:solidFill>
                  <a:srgbClr val="FFFFFF"/>
                </a:solidFill>
                <a:latin typeface="Poppins"/>
                <a:ea typeface="Poppins"/>
                <a:cs typeface="Poppins"/>
                <a:sym typeface="Poppins"/>
              </a:rPr>
              <a:t>Refinement:</a:t>
            </a:r>
          </a:p>
          <a:p>
            <a:pPr algn="just" marL="539756" indent="-269878" lvl="1">
              <a:lnSpc>
                <a:spcPts val="3500"/>
              </a:lnSpc>
              <a:buFont typeface="Arial"/>
              <a:buChar char="•"/>
            </a:pPr>
            <a:r>
              <a:rPr lang="en-US" sz="2500" spc="162">
                <a:solidFill>
                  <a:srgbClr val="FFFFFF"/>
                </a:solidFill>
                <a:latin typeface="Poppins"/>
                <a:ea typeface="Poppins"/>
                <a:cs typeface="Poppins"/>
                <a:sym typeface="Poppins"/>
              </a:rPr>
              <a:t>Experiment with alternative models to improve prediction accuracy.</a:t>
            </a:r>
          </a:p>
          <a:p>
            <a:pPr algn="just" marL="539756" indent="-269878" lvl="1">
              <a:lnSpc>
                <a:spcPts val="3500"/>
              </a:lnSpc>
              <a:buFont typeface="Arial"/>
              <a:buChar char="•"/>
            </a:pPr>
            <a:r>
              <a:rPr lang="en-US" sz="2500" spc="162">
                <a:solidFill>
                  <a:srgbClr val="FFFFFF"/>
                </a:solidFill>
                <a:latin typeface="Poppins"/>
                <a:ea typeface="Poppins"/>
                <a:cs typeface="Poppins"/>
                <a:sym typeface="Poppins"/>
              </a:rPr>
              <a:t>Balance the dataset or apply resampling techniques to address any class imbalance.</a:t>
            </a:r>
          </a:p>
          <a:p>
            <a:pPr algn="just">
              <a:lnSpc>
                <a:spcPts val="3500"/>
              </a:lnSpc>
            </a:pPr>
          </a:p>
          <a:p>
            <a:pPr algn="just">
              <a:lnSpc>
                <a:spcPts val="3500"/>
              </a:lnSpc>
            </a:pPr>
            <a:r>
              <a:rPr lang="en-US" sz="2500" spc="162">
                <a:solidFill>
                  <a:srgbClr val="FFFFFF"/>
                </a:solidFill>
                <a:latin typeface="Poppins"/>
                <a:ea typeface="Poppins"/>
                <a:cs typeface="Poppins"/>
                <a:sym typeface="Poppins"/>
              </a:rPr>
              <a:t>Expansion:</a:t>
            </a:r>
          </a:p>
          <a:p>
            <a:pPr algn="just" marL="539756" indent="-269878" lvl="1">
              <a:lnSpc>
                <a:spcPts val="3500"/>
              </a:lnSpc>
              <a:buFont typeface="Arial"/>
              <a:buChar char="•"/>
            </a:pPr>
            <a:r>
              <a:rPr lang="en-US" sz="2500" spc="162">
                <a:solidFill>
                  <a:srgbClr val="FFFFFF"/>
                </a:solidFill>
                <a:latin typeface="Poppins"/>
                <a:ea typeface="Poppins"/>
                <a:cs typeface="Poppins"/>
                <a:sym typeface="Poppins"/>
              </a:rPr>
              <a:t>Explore the integration of additional features, such as named entity recognition for in-depth political context.</a:t>
            </a:r>
          </a:p>
          <a:p>
            <a:pPr algn="just" marL="539756" indent="-269878" lvl="1">
              <a:lnSpc>
                <a:spcPts val="3500"/>
              </a:lnSpc>
              <a:buFont typeface="Arial"/>
              <a:buChar char="•"/>
            </a:pPr>
            <a:r>
              <a:rPr lang="en-US" sz="2500" spc="162">
                <a:solidFill>
                  <a:srgbClr val="FFFFFF"/>
                </a:solidFill>
                <a:latin typeface="Poppins"/>
                <a:ea typeface="Poppins"/>
                <a:cs typeface="Poppins"/>
                <a:sym typeface="Poppins"/>
              </a:rPr>
              <a:t>Implement real-time news updates and bias scoring for dynamic analysis.</a:t>
            </a:r>
          </a:p>
          <a:p>
            <a:pPr algn="just">
              <a:lnSpc>
                <a:spcPts val="3500"/>
              </a:lnSpc>
            </a:pPr>
          </a:p>
          <a:p>
            <a:pPr algn="just">
              <a:lnSpc>
                <a:spcPts val="3500"/>
              </a:lnSpc>
            </a:pPr>
            <a:r>
              <a:rPr lang="en-US" sz="2500" spc="162">
                <a:solidFill>
                  <a:srgbClr val="FFFFFF"/>
                </a:solidFill>
                <a:latin typeface="Poppins"/>
                <a:ea typeface="Poppins"/>
                <a:cs typeface="Poppins"/>
                <a:sym typeface="Poppins"/>
              </a:rPr>
              <a:t>Deployment:</a:t>
            </a:r>
          </a:p>
          <a:p>
            <a:pPr algn="just" marL="539756" indent="-269878" lvl="1">
              <a:lnSpc>
                <a:spcPts val="3500"/>
              </a:lnSpc>
              <a:buFont typeface="Arial"/>
              <a:buChar char="•"/>
            </a:pPr>
            <a:r>
              <a:rPr lang="en-US" sz="2500" spc="162">
                <a:solidFill>
                  <a:srgbClr val="FFFFFF"/>
                </a:solidFill>
                <a:latin typeface="Poppins"/>
                <a:ea typeface="Poppins"/>
                <a:cs typeface="Poppins"/>
                <a:sym typeface="Poppins"/>
              </a:rPr>
              <a:t>Host the application on a cloud platform for public access.</a:t>
            </a:r>
          </a:p>
        </p:txBody>
      </p:sp>
      <p:sp>
        <p:nvSpPr>
          <p:cNvPr name="TextBox 6" id="6"/>
          <p:cNvSpPr txBox="true"/>
          <p:nvPr/>
        </p:nvSpPr>
        <p:spPr>
          <a:xfrm rot="0">
            <a:off x="1310392" y="866775"/>
            <a:ext cx="5368387"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FFFFFF"/>
                </a:solidFill>
                <a:latin typeface="Poppins Bold"/>
                <a:ea typeface="Poppins Bold"/>
                <a:cs typeface="Poppins Bold"/>
                <a:sym typeface="Poppins Bold"/>
              </a:rPr>
              <a:t>Next Steps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9222" r="0" b="-9222"/>
            </a:stretch>
          </a:blipFill>
        </p:spPr>
      </p:sp>
      <p:grpSp>
        <p:nvGrpSpPr>
          <p:cNvPr name="Group 3" id="3"/>
          <p:cNvGrpSpPr/>
          <p:nvPr/>
        </p:nvGrpSpPr>
        <p:grpSpPr>
          <a:xfrm rot="0">
            <a:off x="0" y="5880002"/>
            <a:ext cx="18288000" cy="4406998"/>
            <a:chOff x="0" y="0"/>
            <a:chExt cx="4816593" cy="1160691"/>
          </a:xfrm>
        </p:grpSpPr>
        <p:sp>
          <p:nvSpPr>
            <p:cNvPr name="Freeform 4" id="4"/>
            <p:cNvSpPr/>
            <p:nvPr/>
          </p:nvSpPr>
          <p:spPr>
            <a:xfrm flipH="false" flipV="false" rot="0">
              <a:off x="0" y="0"/>
              <a:ext cx="4816592" cy="1160691"/>
            </a:xfrm>
            <a:custGeom>
              <a:avLst/>
              <a:gdLst/>
              <a:ahLst/>
              <a:cxnLst/>
              <a:rect r="r" b="b" t="t" l="l"/>
              <a:pathLst>
                <a:path h="1160691" w="4816592">
                  <a:moveTo>
                    <a:pt x="0" y="0"/>
                  </a:moveTo>
                  <a:lnTo>
                    <a:pt x="4816592" y="0"/>
                  </a:lnTo>
                  <a:lnTo>
                    <a:pt x="4816592" y="1160691"/>
                  </a:lnTo>
                  <a:lnTo>
                    <a:pt x="0" y="1160691"/>
                  </a:lnTo>
                  <a:close/>
                </a:path>
              </a:pathLst>
            </a:custGeom>
            <a:solidFill>
              <a:srgbClr val="222222"/>
            </a:solidFill>
          </p:spPr>
        </p:sp>
        <p:sp>
          <p:nvSpPr>
            <p:cNvPr name="TextBox 5" id="5"/>
            <p:cNvSpPr txBox="true"/>
            <p:nvPr/>
          </p:nvSpPr>
          <p:spPr>
            <a:xfrm>
              <a:off x="0" y="-57150"/>
              <a:ext cx="4816593" cy="121784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81613" y="2725415"/>
            <a:ext cx="15124775" cy="6179928"/>
            <a:chOff x="0" y="0"/>
            <a:chExt cx="3983480" cy="1627635"/>
          </a:xfrm>
        </p:grpSpPr>
        <p:sp>
          <p:nvSpPr>
            <p:cNvPr name="Freeform 7" id="7"/>
            <p:cNvSpPr/>
            <p:nvPr/>
          </p:nvSpPr>
          <p:spPr>
            <a:xfrm flipH="false" flipV="false" rot="0">
              <a:off x="0" y="0"/>
              <a:ext cx="3983480" cy="1627635"/>
            </a:xfrm>
            <a:custGeom>
              <a:avLst/>
              <a:gdLst/>
              <a:ahLst/>
              <a:cxnLst/>
              <a:rect r="r" b="b" t="t" l="l"/>
              <a:pathLst>
                <a:path h="1627635" w="3983480">
                  <a:moveTo>
                    <a:pt x="0" y="0"/>
                  </a:moveTo>
                  <a:lnTo>
                    <a:pt x="3983480" y="0"/>
                  </a:lnTo>
                  <a:lnTo>
                    <a:pt x="3983480" y="1627635"/>
                  </a:lnTo>
                  <a:lnTo>
                    <a:pt x="0" y="1627635"/>
                  </a:lnTo>
                  <a:close/>
                </a:path>
              </a:pathLst>
            </a:custGeom>
            <a:solidFill>
              <a:srgbClr val="1B9461"/>
            </a:solidFill>
            <a:ln cap="sq">
              <a:noFill/>
              <a:prstDash val="solid"/>
              <a:miter/>
            </a:ln>
          </p:spPr>
        </p:sp>
        <p:sp>
          <p:nvSpPr>
            <p:cNvPr name="TextBox 8" id="8"/>
            <p:cNvSpPr txBox="true"/>
            <p:nvPr/>
          </p:nvSpPr>
          <p:spPr>
            <a:xfrm>
              <a:off x="0" y="-57150"/>
              <a:ext cx="3983480" cy="168478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44226" y="3268882"/>
            <a:ext cx="12999548" cy="5146040"/>
          </a:xfrm>
          <a:prstGeom prst="rect">
            <a:avLst/>
          </a:prstGeom>
        </p:spPr>
        <p:txBody>
          <a:bodyPr anchor="t" rtlCol="false" tIns="0" lIns="0" bIns="0" rIns="0">
            <a:spAutoFit/>
          </a:bodyPr>
          <a:lstStyle/>
          <a:p>
            <a:pPr algn="ctr">
              <a:lnSpc>
                <a:spcPts val="4060"/>
              </a:lnSpc>
            </a:pPr>
            <a:r>
              <a:rPr lang="en-US" sz="2900" spc="188">
                <a:solidFill>
                  <a:srgbClr val="FFFFFF"/>
                </a:solidFill>
                <a:latin typeface="Poppins"/>
                <a:ea typeface="Poppins"/>
                <a:cs typeface="Poppins"/>
                <a:sym typeface="Poppins"/>
              </a:rPr>
              <a:t>Summary: This project presents a valuable approach for identifying political bias in media articles, using machine learning to enhance transparency in news consumption.</a:t>
            </a:r>
          </a:p>
          <a:p>
            <a:pPr algn="ctr">
              <a:lnSpc>
                <a:spcPts val="4060"/>
              </a:lnSpc>
            </a:pPr>
          </a:p>
          <a:p>
            <a:pPr algn="ctr">
              <a:lnSpc>
                <a:spcPts val="4060"/>
              </a:lnSpc>
            </a:pPr>
            <a:r>
              <a:rPr lang="en-US" sz="2900" spc="188">
                <a:solidFill>
                  <a:srgbClr val="FFFFFF"/>
                </a:solidFill>
                <a:latin typeface="Poppins"/>
                <a:ea typeface="Poppins"/>
                <a:cs typeface="Poppins"/>
                <a:sym typeface="Poppins"/>
              </a:rPr>
              <a:t>Future Vision: By refining the model and expanding the dataset, this tool has the potential to become an accessible solution for identifying bias across various media sources.</a:t>
            </a:r>
          </a:p>
          <a:p>
            <a:pPr algn="ctr">
              <a:lnSpc>
                <a:spcPts val="4060"/>
              </a:lnSpc>
            </a:pPr>
          </a:p>
          <a:p>
            <a:pPr algn="ctr">
              <a:lnSpc>
                <a:spcPts val="4060"/>
              </a:lnSpc>
              <a:spcBef>
                <a:spcPct val="0"/>
              </a:spcBef>
            </a:pPr>
            <a:r>
              <a:rPr lang="en-US" sz="2900" spc="188">
                <a:solidFill>
                  <a:srgbClr val="FFFFFF"/>
                </a:solidFill>
                <a:latin typeface="Poppins"/>
                <a:ea typeface="Poppins"/>
                <a:cs typeface="Poppins"/>
                <a:sym typeface="Poppins"/>
              </a:rPr>
              <a:t>Acknowledgments: Special thanks to mentors, peers, and resources that contributed to this project.</a:t>
            </a:r>
          </a:p>
        </p:txBody>
      </p:sp>
      <p:sp>
        <p:nvSpPr>
          <p:cNvPr name="Freeform 10" id="10"/>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481007" y="1073135"/>
            <a:ext cx="1514312" cy="1301362"/>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3" id="13"/>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048508" y="866775"/>
            <a:ext cx="6190983" cy="1051475"/>
          </a:xfrm>
          <a:prstGeom prst="rect">
            <a:avLst/>
          </a:prstGeom>
        </p:spPr>
        <p:txBody>
          <a:bodyPr anchor="t" rtlCol="false" tIns="0" lIns="0" bIns="0" rIns="0">
            <a:spAutoFit/>
          </a:bodyPr>
          <a:lstStyle/>
          <a:p>
            <a:pPr algn="ctr">
              <a:lnSpc>
                <a:spcPts val="8193"/>
              </a:lnSpc>
              <a:spcBef>
                <a:spcPct val="0"/>
              </a:spcBef>
            </a:pPr>
            <a:r>
              <a:rPr lang="en-US" b="true" sz="5852" spc="380">
                <a:solidFill>
                  <a:srgbClr val="1B9461"/>
                </a:solidFill>
                <a:latin typeface="Poppins Bold"/>
                <a:ea typeface="Poppins Bold"/>
                <a:cs typeface="Poppins Bold"/>
                <a:sym typeface="Poppins Bold"/>
              </a:rPr>
              <a:t>Conclusion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4" id="14"/>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grpSp>
        <p:nvGrpSpPr>
          <p:cNvPr name="Group 20" id="20"/>
          <p:cNvGrpSpPr/>
          <p:nvPr/>
        </p:nvGrpSpPr>
        <p:grpSpPr>
          <a:xfrm rot="0">
            <a:off x="1723107" y="3635735"/>
            <a:ext cx="4566330" cy="456633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7"/>
              <a:stretch>
                <a:fillRect l="-55263" t="0" r="-55263" b="0"/>
              </a:stretch>
            </a:blipFill>
            <a:ln w="190500" cap="sq">
              <a:solidFill>
                <a:srgbClr val="FFFFFF"/>
              </a:solidFill>
              <a:prstDash val="solid"/>
              <a:miter/>
            </a:ln>
          </p:spPr>
        </p:sp>
      </p:grpSp>
      <p:grpSp>
        <p:nvGrpSpPr>
          <p:cNvPr name="Group 22" id="22"/>
          <p:cNvGrpSpPr/>
          <p:nvPr/>
        </p:nvGrpSpPr>
        <p:grpSpPr>
          <a:xfrm rot="0">
            <a:off x="6841785" y="3635735"/>
            <a:ext cx="4566330" cy="456633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8"/>
              <a:stretch>
                <a:fillRect l="-24906" t="0" r="-24906" b="0"/>
              </a:stretch>
            </a:blipFill>
            <a:ln w="190500" cap="sq">
              <a:solidFill>
                <a:srgbClr val="FFFFFF"/>
              </a:solidFill>
              <a:prstDash val="solid"/>
              <a:miter/>
            </a:ln>
          </p:spPr>
        </p:sp>
      </p:grpSp>
      <p:grpSp>
        <p:nvGrpSpPr>
          <p:cNvPr name="Group 24" id="24"/>
          <p:cNvGrpSpPr/>
          <p:nvPr/>
        </p:nvGrpSpPr>
        <p:grpSpPr>
          <a:xfrm rot="0">
            <a:off x="11960464" y="3635735"/>
            <a:ext cx="4566330" cy="456633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9"/>
              <a:stretch>
                <a:fillRect l="-37096" t="0" r="-12997" b="0"/>
              </a:stretch>
            </a:blipFill>
            <a:ln w="190500" cap="sq">
              <a:solidFill>
                <a:srgbClr val="FFFFFF"/>
              </a:solidFill>
              <a:prstDash val="solid"/>
              <a:miter/>
            </a:ln>
          </p:spPr>
        </p:sp>
      </p:grpSp>
      <p:sp>
        <p:nvSpPr>
          <p:cNvPr name="TextBox 26" id="26"/>
          <p:cNvSpPr txBox="true"/>
          <p:nvPr/>
        </p:nvSpPr>
        <p:spPr>
          <a:xfrm rot="0">
            <a:off x="1723107" y="900442"/>
            <a:ext cx="8143355" cy="1051475"/>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Documentation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DAGXFoP4pYI</dc:identifier>
  <dcterms:modified xsi:type="dcterms:W3CDTF">2011-08-01T06:04:30Z</dcterms:modified>
  <cp:revision>1</cp:revision>
  <dc:title>Senior Project Presentation</dc:title>
</cp:coreProperties>
</file>